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9" r:id="rId2"/>
    <p:sldId id="333" r:id="rId3"/>
    <p:sldId id="302" r:id="rId4"/>
    <p:sldId id="282" r:id="rId5"/>
    <p:sldId id="263" r:id="rId6"/>
    <p:sldId id="260" r:id="rId7"/>
    <p:sldId id="349" r:id="rId8"/>
    <p:sldId id="297" r:id="rId9"/>
    <p:sldId id="341" r:id="rId10"/>
    <p:sldId id="337" r:id="rId11"/>
    <p:sldId id="287" r:id="rId12"/>
    <p:sldId id="344" r:id="rId13"/>
    <p:sldId id="338" r:id="rId14"/>
    <p:sldId id="336" r:id="rId15"/>
    <p:sldId id="343" r:id="rId16"/>
    <p:sldId id="347" r:id="rId17"/>
    <p:sldId id="348" r:id="rId18"/>
    <p:sldId id="342" r:id="rId19"/>
    <p:sldId id="340" r:id="rId20"/>
    <p:sldId id="301" r:id="rId21"/>
    <p:sldId id="331" r:id="rId22"/>
    <p:sldId id="332" r:id="rId2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  <a:srgbClr val="F3F3F3"/>
    <a:srgbClr val="FFFFFF"/>
    <a:srgbClr val="336699"/>
    <a:srgbClr val="800000"/>
    <a:srgbClr val="829396"/>
    <a:srgbClr val="CC0000"/>
    <a:srgbClr val="9A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3" autoAdjust="0"/>
    <p:restoredTop sz="78580" autoAdjust="0"/>
  </p:normalViewPr>
  <p:slideViewPr>
    <p:cSldViewPr snapToGrid="0">
      <p:cViewPr varScale="1">
        <p:scale>
          <a:sx n="67" d="100"/>
          <a:sy n="67" d="100"/>
        </p:scale>
        <p:origin x="595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43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7072"/>
          </a:xfrm>
          <a:prstGeom prst="rect">
            <a:avLst/>
          </a:prstGeom>
        </p:spPr>
        <p:txBody>
          <a:bodyPr vert="horz" lIns="93314" tIns="46657" rIns="93314" bIns="4665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14" tIns="46657" rIns="93314" bIns="46657" rtlCol="0"/>
          <a:lstStyle>
            <a:lvl1pPr algn="r">
              <a:defRPr sz="1200"/>
            </a:lvl1pPr>
          </a:lstStyle>
          <a:p>
            <a:fld id="{0DE5D14B-52E0-4231-B12F-9ED0E17AF33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4" tIns="46657" rIns="93314" bIns="4665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80006"/>
            <a:ext cx="5618480" cy="3665458"/>
          </a:xfrm>
          <a:prstGeom prst="rect">
            <a:avLst/>
          </a:prstGeom>
        </p:spPr>
        <p:txBody>
          <a:bodyPr vert="horz" lIns="93314" tIns="46657" rIns="93314" bIns="4665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1"/>
            <a:ext cx="3043343" cy="467071"/>
          </a:xfrm>
          <a:prstGeom prst="rect">
            <a:avLst/>
          </a:prstGeom>
        </p:spPr>
        <p:txBody>
          <a:bodyPr vert="horz" lIns="93314" tIns="46657" rIns="93314" bIns="4665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7071"/>
          </a:xfrm>
          <a:prstGeom prst="rect">
            <a:avLst/>
          </a:prstGeom>
        </p:spPr>
        <p:txBody>
          <a:bodyPr vert="horz" lIns="93314" tIns="46657" rIns="93314" bIns="46657" rtlCol="0" anchor="b"/>
          <a:lstStyle>
            <a:lvl1pPr algn="r">
              <a:defRPr sz="1200"/>
            </a:lvl1pPr>
          </a:lstStyle>
          <a:p>
            <a:fld id="{30377D6C-E9E5-4676-83C1-6A1F10A9D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15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77D6C-E9E5-4676-83C1-6A1F10A9D1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74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7D6C-E9E5-4676-83C1-6A1F10A9D1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253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77D6C-E9E5-4676-83C1-6A1F10A9D1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95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7D6C-E9E5-4676-83C1-6A1F10A9D1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31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7D6C-E9E5-4676-83C1-6A1F10A9D1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4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7D6C-E9E5-4676-83C1-6A1F10A9D1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50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7D6C-E9E5-4676-83C1-6A1F10A9D1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63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7D6C-E9E5-4676-83C1-6A1F10A9D1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09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7D6C-E9E5-4676-83C1-6A1F10A9D1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85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7D6C-E9E5-4676-83C1-6A1F10A9D1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36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77D6C-E9E5-4676-83C1-6A1F10A9D1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01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7D6C-E9E5-4676-83C1-6A1F10A9D1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70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77D6C-E9E5-4676-83C1-6A1F10A9D1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173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77D6C-E9E5-4676-83C1-6A1F10A9D1A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00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207125" cy="34909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77D6C-E9E5-4676-83C1-6A1F10A9D1A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095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77D6C-E9E5-4676-83C1-6A1F10A9D1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95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77D6C-E9E5-4676-83C1-6A1F10A9D1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95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77D6C-E9E5-4676-83C1-6A1F10A9D1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05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77D6C-E9E5-4676-83C1-6A1F10A9D1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86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77D6C-E9E5-4676-83C1-6A1F10A9D1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95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77D6C-E9E5-4676-83C1-6A1F10A9D1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76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3CDE-7508-489C-9D27-8EDB8F786C75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31BC-890E-4C65-BF9A-6440987F7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7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3CDE-7508-489C-9D27-8EDB8F786C75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31BC-890E-4C65-BF9A-6440987F7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94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3CDE-7508-489C-9D27-8EDB8F786C75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31BC-890E-4C65-BF9A-6440987F7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36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3CDE-7508-489C-9D27-8EDB8F786C75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31BC-890E-4C65-BF9A-6440987F7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44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3CDE-7508-489C-9D27-8EDB8F786C75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31BC-890E-4C65-BF9A-6440987F7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35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3CDE-7508-489C-9D27-8EDB8F786C75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31BC-890E-4C65-BF9A-6440987F7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21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3CDE-7508-489C-9D27-8EDB8F786C75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31BC-890E-4C65-BF9A-6440987F7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21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3CDE-7508-489C-9D27-8EDB8F786C75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31BC-890E-4C65-BF9A-6440987F7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4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3CDE-7508-489C-9D27-8EDB8F786C75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31BC-890E-4C65-BF9A-6440987F7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2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3CDE-7508-489C-9D27-8EDB8F786C75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31BC-890E-4C65-BF9A-6440987F7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4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3CDE-7508-489C-9D27-8EDB8F786C75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31BC-890E-4C65-BF9A-6440987F7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35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33CDE-7508-489C-9D27-8EDB8F786C75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731BC-890E-4C65-BF9A-6440987F7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5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3.emf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jp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3949" y="894880"/>
            <a:ext cx="11092958" cy="835270"/>
          </a:xfrm>
          <a:ln w="38100">
            <a:noFill/>
          </a:ln>
        </p:spPr>
        <p:txBody>
          <a:bodyPr>
            <a:noAutofit/>
          </a:bodyPr>
          <a:lstStyle/>
          <a:p>
            <a:r>
              <a:rPr lang="en-US" sz="4000" cap="small" dirty="0"/>
              <a:t>Harmful algal blooms and Alaska seabirds: </a:t>
            </a:r>
            <a:br>
              <a:rPr lang="en-US" sz="4000" cap="small" dirty="0"/>
            </a:br>
            <a:r>
              <a:rPr lang="en-US" sz="4000" cap="small" dirty="0"/>
              <a:t>saxitoxin associated with recent die-off events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8"/>
          <a:stretch/>
        </p:blipFill>
        <p:spPr>
          <a:xfrm>
            <a:off x="7773422" y="1931047"/>
            <a:ext cx="3919218" cy="36075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55589" y="5684018"/>
            <a:ext cx="7869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ea typeface="Calibri" panose="020F0502020204030204" pitchFamily="34" charset="0"/>
              </a:rPr>
              <a:t>Caroline Van Hemert, Matthew M. Smith, Robert J. </a:t>
            </a:r>
            <a:r>
              <a:rPr lang="en-US" sz="1800" dirty="0" err="1">
                <a:effectLst/>
                <a:ea typeface="Calibri" panose="020F0502020204030204" pitchFamily="34" charset="0"/>
              </a:rPr>
              <a:t>Dusek</a:t>
            </a:r>
            <a:r>
              <a:rPr lang="en-US" sz="1800" dirty="0">
                <a:effectLst/>
                <a:ea typeface="Calibri" panose="020F0502020204030204" pitchFamily="34" charset="0"/>
              </a:rPr>
              <a:t>, Gwen </a:t>
            </a:r>
            <a:r>
              <a:rPr lang="en-US" sz="1800" dirty="0" err="1">
                <a:effectLst/>
                <a:ea typeface="Calibri" panose="020F0502020204030204" pitchFamily="34" charset="0"/>
              </a:rPr>
              <a:t>Baluss</a:t>
            </a:r>
            <a:r>
              <a:rPr lang="en-US" sz="1800" dirty="0">
                <a:effectLst/>
                <a:ea typeface="Calibri" panose="020F0502020204030204" pitchFamily="34" charset="0"/>
              </a:rPr>
              <a:t>, Gay Sheffield, John R. Harley, Susan Knowles, Sarah K. Schoen, and Robert </a:t>
            </a:r>
            <a:r>
              <a:rPr lang="en-US" sz="1800" dirty="0" err="1">
                <a:effectLst/>
                <a:ea typeface="Calibri" panose="020F0502020204030204" pitchFamily="34" charset="0"/>
              </a:rPr>
              <a:t>Kaler</a:t>
            </a:r>
            <a:endParaRPr lang="en-US" sz="2000" dirty="0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40038710-E936-440A-9404-333242189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" b="3368"/>
          <a:stretch/>
        </p:blipFill>
        <p:spPr bwMode="auto">
          <a:xfrm>
            <a:off x="4165348" y="1931046"/>
            <a:ext cx="3608074" cy="360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72D44078-AB36-4536-AAA1-0BE99C840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8" b="3368"/>
          <a:stretch/>
        </p:blipFill>
        <p:spPr bwMode="auto">
          <a:xfrm>
            <a:off x="499360" y="1931047"/>
            <a:ext cx="3919219" cy="360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A04E36-5544-4EC0-A3A2-0753C54591D9}"/>
              </a:ext>
            </a:extLst>
          </p:cNvPr>
          <p:cNvSpPr txBox="1"/>
          <p:nvPr/>
        </p:nvSpPr>
        <p:spPr>
          <a:xfrm>
            <a:off x="10396964" y="5261619"/>
            <a:ext cx="1295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Photos: S. Schoen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C3685FA9-6659-411D-99F9-2BBD92629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" y="6128886"/>
            <a:ext cx="1576070" cy="58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285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3BC698-739E-4E27-AEA4-5126B563AA5D}"/>
              </a:ext>
            </a:extLst>
          </p:cNvPr>
          <p:cNvSpPr txBox="1"/>
          <p:nvPr/>
        </p:nvSpPr>
        <p:spPr>
          <a:xfrm>
            <a:off x="138421" y="2757447"/>
            <a:ext cx="5010686" cy="3857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STX in 60% of all carcasses (</a:t>
            </a:r>
            <a:r>
              <a:rPr lang="en-US" sz="2200" i="1" dirty="0"/>
              <a:t>n</a:t>
            </a:r>
            <a:r>
              <a:rPr lang="en-US" sz="2200" dirty="0"/>
              <a:t>=25); 88% of Northern Fulmars (</a:t>
            </a:r>
            <a:r>
              <a:rPr lang="en-US" sz="2200" i="1" dirty="0"/>
              <a:t>n</a:t>
            </a:r>
            <a:r>
              <a:rPr lang="en-US" sz="2200" dirty="0"/>
              <a:t>=16) </a:t>
            </a:r>
          </a:p>
          <a:p>
            <a:pPr marL="457200" indent="-2286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Tissue concentrations similar to those from other STX-induced seabird die-offs (maximum = 63 </a:t>
            </a:r>
            <a:r>
              <a:rPr lang="en-US" sz="2200" dirty="0">
                <a:cs typeface="Calibri" panose="020F0502020204030204" pitchFamily="34" charset="0"/>
              </a:rPr>
              <a:t>µg 100 g</a:t>
            </a:r>
            <a:r>
              <a:rPr lang="en-US" sz="2200" baseline="30000" dirty="0">
                <a:cs typeface="Calibri" panose="020F0502020204030204" pitchFamily="34" charset="0"/>
              </a:rPr>
              <a:t>-1 </a:t>
            </a:r>
            <a:r>
              <a:rPr lang="en-US" sz="2200" dirty="0"/>
              <a:t>)</a:t>
            </a:r>
          </a:p>
          <a:p>
            <a:pPr marL="457200" indent="-2286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DA not detected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3196CB-6E63-4327-8F58-B14310DA7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73"/>
          <a:stretch/>
        </p:blipFill>
        <p:spPr>
          <a:xfrm>
            <a:off x="5474970" y="1328350"/>
            <a:ext cx="6879369" cy="4727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D50B02-DEEA-4FA6-A284-DA42101F48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/>
          <a:stretch/>
        </p:blipFill>
        <p:spPr>
          <a:xfrm>
            <a:off x="-27206" y="812710"/>
            <a:ext cx="5176313" cy="2737258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598B8E8-1BB7-46E4-B581-27F7160E3A5C}"/>
              </a:ext>
            </a:extLst>
          </p:cNvPr>
          <p:cNvSpPr txBox="1"/>
          <p:nvPr/>
        </p:nvSpPr>
        <p:spPr>
          <a:xfrm>
            <a:off x="5474970" y="6158401"/>
            <a:ext cx="5461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Van Hemert et al. 2021 </a:t>
            </a:r>
            <a:r>
              <a:rPr lang="en-US" sz="2000" i="1" dirty="0"/>
              <a:t>Journal of Wildlife Diseases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4D649A-24FF-4E91-B5BB-6E91BCE386F7}"/>
              </a:ext>
            </a:extLst>
          </p:cNvPr>
          <p:cNvSpPr txBox="1"/>
          <p:nvPr/>
        </p:nvSpPr>
        <p:spPr>
          <a:xfrm>
            <a:off x="524744" y="398074"/>
            <a:ext cx="10273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Results – STX detection in birds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BE6114CE-D922-4185-B6B5-C64A3B16D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" y="6128886"/>
            <a:ext cx="1576070" cy="58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735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53525" y="3858402"/>
            <a:ext cx="49515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Most common species in die-off</a:t>
            </a:r>
          </a:p>
          <a:p>
            <a:pPr marL="45720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Highest concentrations in GI tract (maximum value = 63 </a:t>
            </a:r>
            <a:r>
              <a:rPr lang="en-US" sz="2400" dirty="0">
                <a:cs typeface="Calibri" panose="020F0502020204030204" pitchFamily="34" charset="0"/>
              </a:rPr>
              <a:t>µg 100 g</a:t>
            </a:r>
            <a:r>
              <a:rPr lang="en-US" sz="2400" baseline="30000" dirty="0">
                <a:cs typeface="Calibri" panose="020F0502020204030204" pitchFamily="34" charset="0"/>
              </a:rPr>
              <a:t>-1 </a:t>
            </a:r>
            <a:r>
              <a:rPr lang="en-US" sz="2400" dirty="0"/>
              <a:t>)</a:t>
            </a:r>
          </a:p>
          <a:p>
            <a:pPr marL="45720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No baseline information about STX toxicity in this species</a:t>
            </a:r>
          </a:p>
        </p:txBody>
      </p:sp>
      <p:pic>
        <p:nvPicPr>
          <p:cNvPr id="2050" name="Picture 2" descr="L:\mcady\Presentations\Algal toxins ASC\NOFU tissue resultsb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299" y="1526668"/>
            <a:ext cx="6128987" cy="439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6DD8C0-D982-4A44-9310-ABCC048B573C}"/>
              </a:ext>
            </a:extLst>
          </p:cNvPr>
          <p:cNvSpPr txBox="1"/>
          <p:nvPr/>
        </p:nvSpPr>
        <p:spPr>
          <a:xfrm>
            <a:off x="959084" y="504142"/>
            <a:ext cx="10273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STX in Northern Fulmars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4EF034-793C-4322-8E5A-19700FCC7EF9}"/>
              </a:ext>
            </a:extLst>
          </p:cNvPr>
          <p:cNvSpPr txBox="1"/>
          <p:nvPr/>
        </p:nvSpPr>
        <p:spPr>
          <a:xfrm>
            <a:off x="2980154" y="1647699"/>
            <a:ext cx="345417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*Human regulatory limit: 80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µg 100 g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endParaRPr lang="en-US" sz="1600" baseline="30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E45789-3B94-4546-BA48-D5649B51AAED}"/>
              </a:ext>
            </a:extLst>
          </p:cNvPr>
          <p:cNvSpPr/>
          <p:nvPr/>
        </p:nvSpPr>
        <p:spPr>
          <a:xfrm>
            <a:off x="555801" y="3079714"/>
            <a:ext cx="376187" cy="1018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463852-CC0E-410C-8301-F761127D4A4B}"/>
              </a:ext>
            </a:extLst>
          </p:cNvPr>
          <p:cNvSpPr/>
          <p:nvPr/>
        </p:nvSpPr>
        <p:spPr>
          <a:xfrm>
            <a:off x="489177" y="3150491"/>
            <a:ext cx="461665" cy="1018869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µg 100 g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05FD23-09AD-4CD8-BD63-4D295FCAF2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2055" y="1526668"/>
            <a:ext cx="3154172" cy="2020172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E62C7C80-1927-47C5-A041-86845AF46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" y="6128886"/>
            <a:ext cx="1576070" cy="58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10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B6F625-7AD9-4C3E-818F-D871B4F34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685" y="145182"/>
            <a:ext cx="6341364" cy="1783080"/>
          </a:xfrm>
        </p:spPr>
        <p:txBody>
          <a:bodyPr anchor="b">
            <a:normAutofit/>
          </a:bodyPr>
          <a:lstStyle/>
          <a:p>
            <a:r>
              <a:rPr lang="en-US" sz="3600" dirty="0"/>
              <a:t>Conclusions from multispecies die-off in Bering/Chukchi seas:</a:t>
            </a:r>
          </a:p>
        </p:txBody>
      </p:sp>
      <p:pic>
        <p:nvPicPr>
          <p:cNvPr id="8" name="Picture 7" descr="A silhouette of a bird&#10;&#10;Description automatically generated with low confidence">
            <a:extLst>
              <a:ext uri="{FF2B5EF4-FFF2-40B4-BE49-F238E27FC236}">
                <a16:creationId xmlns:a16="http://schemas.microsoft.com/office/drawing/2014/main" id="{FD5BDDC9-3451-48E1-B3EA-C8DAC901A1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r="4" b="4"/>
          <a:stretch/>
        </p:blipFill>
        <p:spPr>
          <a:xfrm>
            <a:off x="22989" y="-119268"/>
            <a:ext cx="4028102" cy="4180041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46318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ground, field, dry&#10;&#10;Description automatically generated">
            <a:extLst>
              <a:ext uri="{FF2B5EF4-FFF2-40B4-BE49-F238E27FC236}">
                <a16:creationId xmlns:a16="http://schemas.microsoft.com/office/drawing/2014/main" id="{791A1AAA-393C-445F-B547-EC2C6576B3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9" r="3" b="3"/>
          <a:stretch/>
        </p:blipFill>
        <p:spPr>
          <a:xfrm>
            <a:off x="10" y="3876259"/>
            <a:ext cx="4051081" cy="3373485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19613-DB06-4A75-A75E-69A65C1BB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685" y="3016398"/>
            <a:ext cx="7290430" cy="34838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dirty="0"/>
              <a:t>STX suspected but not confirmed as a factor in mortalities, at least among Northern Fulmars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dirty="0"/>
              <a:t>Starvation identified as proximate cause of death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dirty="0"/>
              <a:t>Tissue concentrations suggest harmful STX exposure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dirty="0"/>
              <a:t>Effects of sublethal STX exposure on seabirds unknown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736559-FBCA-40BF-9656-A391AFEA23E8}"/>
              </a:ext>
            </a:extLst>
          </p:cNvPr>
          <p:cNvSpPr txBox="1"/>
          <p:nvPr/>
        </p:nvSpPr>
        <p:spPr>
          <a:xfrm>
            <a:off x="4274820" y="1928262"/>
            <a:ext cx="6206490" cy="9863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E48EC1-8715-4F3E-AC71-4DCCEDCFC827}"/>
              </a:ext>
            </a:extLst>
          </p:cNvPr>
          <p:cNvCxnSpPr>
            <a:cxnSpLocks/>
          </p:cNvCxnSpPr>
          <p:nvPr/>
        </p:nvCxnSpPr>
        <p:spPr>
          <a:xfrm>
            <a:off x="4590685" y="2481474"/>
            <a:ext cx="4592574" cy="0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Picture 7">
            <a:extLst>
              <a:ext uri="{FF2B5EF4-FFF2-40B4-BE49-F238E27FC236}">
                <a16:creationId xmlns:a16="http://schemas.microsoft.com/office/drawing/2014/main" id="{B7BECF9C-125E-472D-9A66-6F608EC90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045" y="6087633"/>
            <a:ext cx="1576070" cy="58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155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524C09-BC21-4E31-88C9-7F1DCE3D6CCF}"/>
              </a:ext>
            </a:extLst>
          </p:cNvPr>
          <p:cNvSpPr/>
          <p:nvPr/>
        </p:nvSpPr>
        <p:spPr>
          <a:xfrm>
            <a:off x="314720" y="1982003"/>
            <a:ext cx="4228901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~40 nestlings and ~5 adults found dead at Arctic Tern colonies near Juneau, AK</a:t>
            </a:r>
          </a:p>
          <a:p>
            <a:pPr marL="4572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No obvious cause of death; fair to good body condition</a:t>
            </a:r>
          </a:p>
          <a:p>
            <a:pPr marL="4572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HAB event documented concurrently in Southeast Alaska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E2191-67D9-46FD-974D-0A79BE695AFA}"/>
              </a:ext>
            </a:extLst>
          </p:cNvPr>
          <p:cNvSpPr txBox="1"/>
          <p:nvPr/>
        </p:nvSpPr>
        <p:spPr>
          <a:xfrm>
            <a:off x="959084" y="503131"/>
            <a:ext cx="10273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Arctic Tern die-off – Southeast Alaska 2019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360BBE-A019-42B2-BBFB-CBDC885526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3510" y="1673362"/>
            <a:ext cx="6845971" cy="47621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FD2C8F-8D55-4F16-B3D3-4B50B7094FBD}"/>
              </a:ext>
            </a:extLst>
          </p:cNvPr>
          <p:cNvSpPr txBox="1"/>
          <p:nvPr/>
        </p:nvSpPr>
        <p:spPr>
          <a:xfrm>
            <a:off x="10548383" y="6077870"/>
            <a:ext cx="1201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 G. </a:t>
            </a:r>
            <a:r>
              <a:rPr lang="en-US" sz="1200" dirty="0" err="1"/>
              <a:t>Baluss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DD6B75-32AA-41E5-93DE-0B5245422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" y="6128886"/>
            <a:ext cx="1576070" cy="58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817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024582-DBC8-40AE-BFAB-A925A2197383}"/>
              </a:ext>
            </a:extLst>
          </p:cNvPr>
          <p:cNvSpPr txBox="1"/>
          <p:nvPr/>
        </p:nvSpPr>
        <p:spPr>
          <a:xfrm>
            <a:off x="959084" y="346881"/>
            <a:ext cx="10273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Background: Local HAB event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1A8904-FEA0-49D5-A9F5-0F0DB4EE37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8962" y="1949127"/>
            <a:ext cx="7650606" cy="45339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861A9B-33E9-4E0F-B2D9-78B3AB29FF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8" b="32371"/>
          <a:stretch/>
        </p:blipFill>
        <p:spPr>
          <a:xfrm>
            <a:off x="289312" y="1364551"/>
            <a:ext cx="5906096" cy="35571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BF2DE2-A9B0-401D-A29E-A29017A096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4"/>
          <a:stretch/>
        </p:blipFill>
        <p:spPr>
          <a:xfrm>
            <a:off x="289309" y="3682029"/>
            <a:ext cx="5906099" cy="19195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77DDE3-34A1-43A0-B701-CD461C59BA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82"/>
          <a:stretch/>
        </p:blipFill>
        <p:spPr>
          <a:xfrm>
            <a:off x="289310" y="1246297"/>
            <a:ext cx="5906096" cy="113989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849CC6F-78CB-4F53-A7D1-DE35F1CBE9B3}"/>
              </a:ext>
            </a:extLst>
          </p:cNvPr>
          <p:cNvSpPr/>
          <p:nvPr/>
        </p:nvSpPr>
        <p:spPr>
          <a:xfrm>
            <a:off x="5162256" y="3596237"/>
            <a:ext cx="584454" cy="20317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FDEB107-999F-4940-ACDC-1B63942B62D4}"/>
              </a:ext>
            </a:extLst>
          </p:cNvPr>
          <p:cNvCxnSpPr/>
          <p:nvPr/>
        </p:nvCxnSpPr>
        <p:spPr>
          <a:xfrm flipH="1">
            <a:off x="5653162" y="4508866"/>
            <a:ext cx="801278" cy="256745"/>
          </a:xfrm>
          <a:prstGeom prst="straightConnector1">
            <a:avLst/>
          </a:prstGeom>
          <a:ln w="57150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ACBE5F8-99BB-464A-9D18-4021CDEE7A5B}"/>
              </a:ext>
            </a:extLst>
          </p:cNvPr>
          <p:cNvSpPr txBox="1"/>
          <p:nvPr/>
        </p:nvSpPr>
        <p:spPr>
          <a:xfrm>
            <a:off x="308117" y="5568307"/>
            <a:ext cx="362887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*Human regulatory limit: 80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µg 100 g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endParaRPr lang="en-US" sz="1400" baseline="300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1B51C6C-DFE4-4722-8178-FCA4B4A07CF3}"/>
              </a:ext>
            </a:extLst>
          </p:cNvPr>
          <p:cNvCxnSpPr>
            <a:cxnSpLocks/>
          </p:cNvCxnSpPr>
          <p:nvPr/>
        </p:nvCxnSpPr>
        <p:spPr>
          <a:xfrm>
            <a:off x="7602553" y="2759234"/>
            <a:ext cx="537020" cy="211736"/>
          </a:xfrm>
          <a:prstGeom prst="straightConnector1">
            <a:avLst/>
          </a:prstGeom>
          <a:ln w="57150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FF3938E-39BE-45D8-B3F4-74E6E9096B22}"/>
              </a:ext>
            </a:extLst>
          </p:cNvPr>
          <p:cNvSpPr txBox="1"/>
          <p:nvPr/>
        </p:nvSpPr>
        <p:spPr>
          <a:xfrm>
            <a:off x="8388642" y="6475084"/>
            <a:ext cx="455900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Courtesy Gwen </a:t>
            </a:r>
            <a:r>
              <a:rPr lang="en-US" sz="1600" dirty="0" err="1"/>
              <a:t>Baluss</a:t>
            </a:r>
            <a:r>
              <a:rPr lang="en-US" sz="1600" dirty="0"/>
              <a:t>/US Forest Service</a:t>
            </a:r>
            <a:endParaRPr lang="en-US" sz="1600" baseline="300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2AEC2F2-099B-4B87-9B69-14FAAA58AC19}"/>
              </a:ext>
            </a:extLst>
          </p:cNvPr>
          <p:cNvCxnSpPr>
            <a:cxnSpLocks/>
          </p:cNvCxnSpPr>
          <p:nvPr/>
        </p:nvCxnSpPr>
        <p:spPr>
          <a:xfrm flipH="1" flipV="1">
            <a:off x="9105900" y="3171042"/>
            <a:ext cx="96853" cy="426392"/>
          </a:xfrm>
          <a:prstGeom prst="straightConnector1">
            <a:avLst/>
          </a:prstGeom>
          <a:ln w="57150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F9DBC24-41F4-4EFB-A34A-FB2CCC1F89E1}"/>
              </a:ext>
            </a:extLst>
          </p:cNvPr>
          <p:cNvSpPr/>
          <p:nvPr/>
        </p:nvSpPr>
        <p:spPr>
          <a:xfrm>
            <a:off x="7871063" y="1498256"/>
            <a:ext cx="410075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14300">
              <a:spcBef>
                <a:spcPts val="1200"/>
              </a:spcBef>
            </a:pPr>
            <a:r>
              <a:rPr lang="en-US" sz="2000" dirty="0"/>
              <a:t>Sand lance observed in bill deliveries (known to accumulate STX)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D57D75F8-5D10-42EA-BF68-1ABE6239D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" y="6128886"/>
            <a:ext cx="1576070" cy="58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029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D6AB3-646E-485C-8F7C-1B36814BB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153" y="236975"/>
            <a:ext cx="4389193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STX in blue mussels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684B3-3140-4D78-9549-A88D0168E82C}"/>
              </a:ext>
            </a:extLst>
          </p:cNvPr>
          <p:cNvSpPr txBox="1"/>
          <p:nvPr/>
        </p:nvSpPr>
        <p:spPr>
          <a:xfrm>
            <a:off x="4895850" y="6419742"/>
            <a:ext cx="5452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*Provisional data subject to review and revision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E48BA1C7-4CB0-4ABF-8DA7-8BF940D38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000" y="350520"/>
            <a:ext cx="6091317" cy="609131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89F79E-554A-42FE-A8A5-848588B88893}"/>
              </a:ext>
            </a:extLst>
          </p:cNvPr>
          <p:cNvCxnSpPr>
            <a:cxnSpLocks/>
          </p:cNvCxnSpPr>
          <p:nvPr/>
        </p:nvCxnSpPr>
        <p:spPr>
          <a:xfrm flipH="1">
            <a:off x="8659549" y="998794"/>
            <a:ext cx="501800" cy="205689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0349426-6C03-4254-8CAD-58438BFB605F}"/>
              </a:ext>
            </a:extLst>
          </p:cNvPr>
          <p:cNvSpPr txBox="1"/>
          <p:nvPr/>
        </p:nvSpPr>
        <p:spPr>
          <a:xfrm>
            <a:off x="9001207" y="5571509"/>
            <a:ext cx="2693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Data courtesy of J. Harley</a:t>
            </a:r>
          </a:p>
        </p:txBody>
      </p:sp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C18FB6CD-3A4B-45E5-8DF5-00450AC335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28" y="1371600"/>
            <a:ext cx="5359765" cy="5359765"/>
          </a:xfrm>
          <a:prstGeom prst="rect">
            <a:avLst/>
          </a:prstGeom>
        </p:spPr>
      </p:pic>
      <p:pic>
        <p:nvPicPr>
          <p:cNvPr id="22" name="Picture 21" descr="Map&#10;&#10;Description automatically generated">
            <a:extLst>
              <a:ext uri="{FF2B5EF4-FFF2-40B4-BE49-F238E27FC236}">
                <a16:creationId xmlns:a16="http://schemas.microsoft.com/office/drawing/2014/main" id="{7B9E1967-108D-4005-AD90-5B14890397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9" t="90549" r="15375" b="3122"/>
          <a:stretch/>
        </p:blipFill>
        <p:spPr>
          <a:xfrm>
            <a:off x="-164528" y="6038861"/>
            <a:ext cx="5183528" cy="499099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85A1FD7-7C31-47A1-B58B-40C0E192CF28}"/>
              </a:ext>
            </a:extLst>
          </p:cNvPr>
          <p:cNvSpPr txBox="1"/>
          <p:nvPr/>
        </p:nvSpPr>
        <p:spPr>
          <a:xfrm>
            <a:off x="7470062" y="4372272"/>
            <a:ext cx="362887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Human regulatory limit: 80 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µg 100 g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endParaRPr lang="en-US" sz="1400" baseline="30000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7CC081-0582-4F83-A9DE-63C17D4789A4}"/>
              </a:ext>
            </a:extLst>
          </p:cNvPr>
          <p:cNvSpPr txBox="1"/>
          <p:nvPr/>
        </p:nvSpPr>
        <p:spPr>
          <a:xfrm>
            <a:off x="954389" y="6237347"/>
            <a:ext cx="227649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Mussel collection site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95356E-874C-4904-909F-D77DC3001459}"/>
              </a:ext>
            </a:extLst>
          </p:cNvPr>
          <p:cNvSpPr txBox="1"/>
          <p:nvPr/>
        </p:nvSpPr>
        <p:spPr>
          <a:xfrm>
            <a:off x="3548985" y="6237347"/>
            <a:ext cx="134686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Tern colony</a:t>
            </a:r>
          </a:p>
        </p:txBody>
      </p:sp>
      <p:pic>
        <p:nvPicPr>
          <p:cNvPr id="10" name="Picture 9" descr="A picture containing web, silhouette&#10;&#10;Description automatically generated">
            <a:extLst>
              <a:ext uri="{FF2B5EF4-FFF2-40B4-BE49-F238E27FC236}">
                <a16:creationId xmlns:a16="http://schemas.microsoft.com/office/drawing/2014/main" id="{A5BACCD0-AF9C-47F6-BB90-2522977FC1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349" y="-15249"/>
            <a:ext cx="1577787" cy="157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84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rock, plant, stone&#10;&#10;Description automatically generated">
            <a:extLst>
              <a:ext uri="{FF2B5EF4-FFF2-40B4-BE49-F238E27FC236}">
                <a16:creationId xmlns:a16="http://schemas.microsoft.com/office/drawing/2014/main" id="{78D28074-0F40-4DC1-A673-8A2C4AC282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6" r="-2" b="16967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7B03606C-1A70-4640-A731-F5FC46EE08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5" r="-2" b="22488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1" name="Freeform: Shape 17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BF2D6A-F07A-4979-9E0A-0DF6BD4D0802}"/>
              </a:ext>
            </a:extLst>
          </p:cNvPr>
          <p:cNvSpPr txBox="1"/>
          <p:nvPr/>
        </p:nvSpPr>
        <p:spPr>
          <a:xfrm>
            <a:off x="208853" y="274320"/>
            <a:ext cx="4674171" cy="623620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81F2583-C5C9-49F6-A802-D05D7EC69BB6}"/>
              </a:ext>
            </a:extLst>
          </p:cNvPr>
          <p:cNvSpPr txBox="1">
            <a:spLocks/>
          </p:cNvSpPr>
          <p:nvPr/>
        </p:nvSpPr>
        <p:spPr>
          <a:xfrm>
            <a:off x="591840" y="799105"/>
            <a:ext cx="4465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STX concentrations in Arctic Tern carcasses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3E65AC2-FF44-4494-942A-983383948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975" y="2533779"/>
            <a:ext cx="4108382" cy="4351338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400" dirty="0"/>
              <a:t>STX detected in 1/1 adult and 3/4 nestlings tested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STX concentrations = 2 – 51 </a:t>
            </a:r>
            <a:r>
              <a:rPr lang="en-US" sz="2400" dirty="0">
                <a:cs typeface="Calibri" panose="020F0502020204030204" pitchFamily="34" charset="0"/>
              </a:rPr>
              <a:t>µg 100 g</a:t>
            </a:r>
            <a:r>
              <a:rPr lang="en-US" sz="2400" baseline="30000" dirty="0">
                <a:cs typeface="Calibri" panose="020F0502020204030204" pitchFamily="34" charset="0"/>
              </a:rPr>
              <a:t>-1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Many carcasses unsuitable for testing</a:t>
            </a:r>
          </a:p>
          <a:p>
            <a:pPr marL="0" indent="0">
              <a:spcBef>
                <a:spcPts val="1800"/>
              </a:spcBef>
              <a:buNone/>
            </a:pP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88F29D11-A01B-4CEB-9BDC-4274D06B4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" y="6128886"/>
            <a:ext cx="1576070" cy="58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105EA79-FF4F-4806-B7F5-8F1A3695A25D}"/>
              </a:ext>
            </a:extLst>
          </p:cNvPr>
          <p:cNvSpPr txBox="1"/>
          <p:nvPr/>
        </p:nvSpPr>
        <p:spPr>
          <a:xfrm>
            <a:off x="489097" y="5447518"/>
            <a:ext cx="5452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*Provisional data subject to review and revision</a:t>
            </a:r>
          </a:p>
        </p:txBody>
      </p:sp>
    </p:spTree>
    <p:extLst>
      <p:ext uri="{BB962C8B-B14F-4D97-AF65-F5344CB8AC3E}">
        <p14:creationId xmlns:p14="http://schemas.microsoft.com/office/powerpoint/2010/main" val="3401465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724E7F99-B18F-4BD3-987A-6E48B575C4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6" y="0"/>
            <a:ext cx="12215715" cy="686301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476540-AE7A-45B2-B1A9-2A70B5740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51" y="30176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STX concentrations in forage fish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D9E2A-33F4-4B30-B4C2-F253AE815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250" y="1727476"/>
            <a:ext cx="5775960" cy="435133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400" dirty="0"/>
              <a:t>Sand lance and herring samples collected from tern nest sites and nearby bays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All forage fish samples (</a:t>
            </a:r>
            <a:r>
              <a:rPr lang="en-US" sz="2400" i="1" dirty="0"/>
              <a:t>n </a:t>
            </a:r>
            <a:r>
              <a:rPr lang="en-US" sz="2400" dirty="0"/>
              <a:t>= 12) STX positive 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STX-eq concentrations up to </a:t>
            </a:r>
            <a:r>
              <a:rPr lang="en-US" sz="2400" b="1" dirty="0">
                <a:solidFill>
                  <a:srgbClr val="C00000"/>
                </a:solidFill>
              </a:rPr>
              <a:t>494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  <a:cs typeface="Calibri" panose="020F0502020204030204" pitchFamily="34" charset="0"/>
              </a:rPr>
              <a:t>µg 100 g</a:t>
            </a:r>
            <a:r>
              <a:rPr lang="en-US" sz="2400" b="1" baseline="30000" dirty="0">
                <a:solidFill>
                  <a:srgbClr val="C00000"/>
                </a:solidFill>
                <a:cs typeface="Calibri" panose="020F0502020204030204" pitchFamily="34" charset="0"/>
              </a:rPr>
              <a:t>-1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Lethal dose likely with a single feeding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8AE162-AABE-4E27-A0A8-B23EA6FE6C2B}"/>
              </a:ext>
            </a:extLst>
          </p:cNvPr>
          <p:cNvSpPr txBox="1"/>
          <p:nvPr/>
        </p:nvSpPr>
        <p:spPr>
          <a:xfrm>
            <a:off x="220453" y="5377542"/>
            <a:ext cx="5452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*Provisional data subject to review and revision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492CB7E-9679-4E76-808D-A134C6251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" y="6128886"/>
            <a:ext cx="1576070" cy="58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group of fish in a bag&#10;&#10;Description automatically generated with medium confidence">
            <a:extLst>
              <a:ext uri="{FF2B5EF4-FFF2-40B4-BE49-F238E27FC236}">
                <a16:creationId xmlns:a16="http://schemas.microsoft.com/office/drawing/2014/main" id="{3C7D419B-56A6-493E-BD7F-D340DE9E8D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53" b="7839"/>
          <a:stretch/>
        </p:blipFill>
        <p:spPr>
          <a:xfrm>
            <a:off x="7651787" y="393297"/>
            <a:ext cx="3663488" cy="2020329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EE9C5C-9832-43EB-A303-4C4856338E08}"/>
              </a:ext>
            </a:extLst>
          </p:cNvPr>
          <p:cNvSpPr txBox="1"/>
          <p:nvPr/>
        </p:nvSpPr>
        <p:spPr>
          <a:xfrm>
            <a:off x="2196686" y="6490763"/>
            <a:ext cx="6515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Photo: centralcoastbiodiversity.org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E73760-66C6-416D-9AC5-6F8D2FEDED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10" r="4538" b="40389"/>
          <a:stretch/>
        </p:blipFill>
        <p:spPr>
          <a:xfrm>
            <a:off x="6877569" y="3336567"/>
            <a:ext cx="4857005" cy="312813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B2B2670-CD5D-4A79-BD33-CA3D1D88CB2F}"/>
              </a:ext>
            </a:extLst>
          </p:cNvPr>
          <p:cNvCxnSpPr>
            <a:cxnSpLocks/>
          </p:cNvCxnSpPr>
          <p:nvPr/>
        </p:nvCxnSpPr>
        <p:spPr>
          <a:xfrm>
            <a:off x="7401072" y="4431374"/>
            <a:ext cx="537020" cy="211736"/>
          </a:xfrm>
          <a:prstGeom prst="straightConnector1">
            <a:avLst/>
          </a:prstGeom>
          <a:ln w="57150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43A4F37-2497-411B-A47A-C1825C9E6F1A}"/>
              </a:ext>
            </a:extLst>
          </p:cNvPr>
          <p:cNvSpPr txBox="1"/>
          <p:nvPr/>
        </p:nvSpPr>
        <p:spPr>
          <a:xfrm>
            <a:off x="8388642" y="6475084"/>
            <a:ext cx="455900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Courtesy Gwen </a:t>
            </a:r>
            <a:r>
              <a:rPr lang="en-US" sz="1600" dirty="0" err="1"/>
              <a:t>Baluss</a:t>
            </a:r>
            <a:r>
              <a:rPr lang="en-US" sz="1600" dirty="0"/>
              <a:t>/US Forest Service</a:t>
            </a:r>
            <a:endParaRPr lang="en-US" sz="1600" baseline="300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B46101-D42C-4A89-8315-2451CC7C36C7}"/>
              </a:ext>
            </a:extLst>
          </p:cNvPr>
          <p:cNvCxnSpPr>
            <a:cxnSpLocks/>
          </p:cNvCxnSpPr>
          <p:nvPr/>
        </p:nvCxnSpPr>
        <p:spPr>
          <a:xfrm flipH="1" flipV="1">
            <a:off x="8904419" y="4843182"/>
            <a:ext cx="96853" cy="426392"/>
          </a:xfrm>
          <a:prstGeom prst="straightConnector1">
            <a:avLst/>
          </a:prstGeom>
          <a:ln w="57150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6F7120B-6002-4672-8CD5-D1BF761A714F}"/>
              </a:ext>
            </a:extLst>
          </p:cNvPr>
          <p:cNvSpPr/>
          <p:nvPr/>
        </p:nvSpPr>
        <p:spPr>
          <a:xfrm>
            <a:off x="7974382" y="2896076"/>
            <a:ext cx="410075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14300">
              <a:spcBef>
                <a:spcPts val="1200"/>
              </a:spcBef>
            </a:pPr>
            <a:r>
              <a:rPr lang="en-US" sz="2000" dirty="0"/>
              <a:t>Sand lance observed in bill deliveries (known to accumulate STX)</a:t>
            </a:r>
          </a:p>
        </p:txBody>
      </p:sp>
    </p:spTree>
    <p:extLst>
      <p:ext uri="{BB962C8B-B14F-4D97-AF65-F5344CB8AC3E}">
        <p14:creationId xmlns:p14="http://schemas.microsoft.com/office/powerpoint/2010/main" val="2098576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9BD8FC2C-9543-417C-BC2C-2E7F0D3F7E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5"/>
          <a:stretch/>
        </p:blipFill>
        <p:spPr>
          <a:xfrm>
            <a:off x="102551" y="1288278"/>
            <a:ext cx="9803450" cy="4624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680DC6-001D-44DA-A0AF-77E0034A3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10096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Tern energetics and estimated daily STX dose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470D4-4E20-4187-A4F7-0832C3495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1" y="6198794"/>
            <a:ext cx="11571290" cy="7143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i="1" dirty="0"/>
              <a:t>(Tern and forage fish energetic values from Van Pelt et al. 1998, </a:t>
            </a:r>
            <a:r>
              <a:rPr lang="en-US" sz="1800" i="1" dirty="0" err="1"/>
              <a:t>Uttley</a:t>
            </a:r>
            <a:r>
              <a:rPr lang="en-US" sz="1800" i="1" dirty="0"/>
              <a:t> et al. 1994, </a:t>
            </a:r>
            <a:r>
              <a:rPr lang="en-US" sz="1800" i="1" dirty="0" err="1"/>
              <a:t>Klaassen</a:t>
            </a:r>
            <a:r>
              <a:rPr lang="en-US" sz="1800" i="1" dirty="0"/>
              <a:t> et al. 1989)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37991-4027-4793-95BF-AE2734DF344B}"/>
              </a:ext>
            </a:extLst>
          </p:cNvPr>
          <p:cNvSpPr txBox="1"/>
          <p:nvPr/>
        </p:nvSpPr>
        <p:spPr>
          <a:xfrm>
            <a:off x="7555865" y="6465623"/>
            <a:ext cx="5452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*Provisional data subject to review and revision</a:t>
            </a:r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2BC63F0B-D0E8-4995-9C19-97826AB4B4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69" t="27879"/>
          <a:stretch/>
        </p:blipFill>
        <p:spPr>
          <a:xfrm>
            <a:off x="9746483" y="1602775"/>
            <a:ext cx="2119378" cy="376686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1BD350-092A-4527-8545-7EA07A623721}"/>
              </a:ext>
            </a:extLst>
          </p:cNvPr>
          <p:cNvCxnSpPr>
            <a:cxnSpLocks/>
          </p:cNvCxnSpPr>
          <p:nvPr/>
        </p:nvCxnSpPr>
        <p:spPr>
          <a:xfrm flipH="1">
            <a:off x="9787309" y="4068498"/>
            <a:ext cx="494611" cy="0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7EF28FD-73B4-4DD0-9374-2A37FA109937}"/>
              </a:ext>
            </a:extLst>
          </p:cNvPr>
          <p:cNvSpPr txBox="1"/>
          <p:nvPr/>
        </p:nvSpPr>
        <p:spPr>
          <a:xfrm>
            <a:off x="9772902" y="4674740"/>
            <a:ext cx="2092959" cy="12380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1AAE40-E34A-43AD-9ECB-F92DCF19B925}"/>
              </a:ext>
            </a:extLst>
          </p:cNvPr>
          <p:cNvSpPr txBox="1"/>
          <p:nvPr/>
        </p:nvSpPr>
        <p:spPr>
          <a:xfrm>
            <a:off x="9932420" y="3913718"/>
            <a:ext cx="2066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        Mallard LD50        </a:t>
            </a:r>
          </a:p>
          <a:p>
            <a:r>
              <a:rPr lang="en-US" sz="1600" b="1" dirty="0"/>
              <a:t>    </a:t>
            </a:r>
            <a:r>
              <a:rPr lang="en-US" sz="1400" dirty="0"/>
              <a:t>(</a:t>
            </a:r>
            <a:r>
              <a:rPr lang="en-US" sz="1400" dirty="0" err="1"/>
              <a:t>Dusek</a:t>
            </a:r>
            <a:r>
              <a:rPr lang="en-US" sz="1400" dirty="0"/>
              <a:t> et al. in prep)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37A8A7-43BB-42AE-9118-77869F4E6779}"/>
              </a:ext>
            </a:extLst>
          </p:cNvPr>
          <p:cNvSpPr txBox="1"/>
          <p:nvPr/>
        </p:nvSpPr>
        <p:spPr>
          <a:xfrm>
            <a:off x="9890375" y="1288278"/>
            <a:ext cx="1975486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900" dirty="0"/>
              <a:t>Forage fish</a:t>
            </a:r>
          </a:p>
          <a:p>
            <a:r>
              <a:rPr lang="en-US" sz="1900" dirty="0"/>
              <a:t>STX concentration</a:t>
            </a:r>
          </a:p>
          <a:p>
            <a:r>
              <a:rPr lang="en-US" sz="1900" dirty="0">
                <a:cs typeface="Calibri" panose="020F0502020204030204" pitchFamily="34" charset="0"/>
              </a:rPr>
              <a:t>µg 100 g</a:t>
            </a:r>
            <a:r>
              <a:rPr lang="en-US" sz="1900" baseline="30000" dirty="0">
                <a:cs typeface="Calibri" panose="020F0502020204030204" pitchFamily="34" charset="0"/>
              </a:rPr>
              <a:t>-1</a:t>
            </a:r>
            <a:endParaRPr lang="en-US" sz="19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ECD76A-58EC-4535-BF8B-5CEDD8E895E7}"/>
              </a:ext>
            </a:extLst>
          </p:cNvPr>
          <p:cNvSpPr txBox="1"/>
          <p:nvPr/>
        </p:nvSpPr>
        <p:spPr>
          <a:xfrm>
            <a:off x="45720" y="4255750"/>
            <a:ext cx="430887" cy="50270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600" dirty="0"/>
              <a:t>Daily</a:t>
            </a:r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81B7C5D8-4406-459D-9CAB-5B09977F5517}"/>
              </a:ext>
            </a:extLst>
          </p:cNvPr>
          <p:cNvCxnSpPr>
            <a:cxnSpLocks/>
          </p:cNvCxnSpPr>
          <p:nvPr/>
        </p:nvCxnSpPr>
        <p:spPr>
          <a:xfrm rot="10800000">
            <a:off x="1279246" y="4575328"/>
            <a:ext cx="487680" cy="380403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F9756F8-5244-4DA5-B3EF-39C0804096C7}"/>
              </a:ext>
            </a:extLst>
          </p:cNvPr>
          <p:cNvSpPr txBox="1"/>
          <p:nvPr/>
        </p:nvSpPr>
        <p:spPr>
          <a:xfrm>
            <a:off x="1747519" y="4483888"/>
            <a:ext cx="1137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Daily energetic demand</a:t>
            </a:r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B0E4E979-1DA3-403A-AA99-6C5509A93D03}"/>
              </a:ext>
            </a:extLst>
          </p:cNvPr>
          <p:cNvCxnSpPr>
            <a:cxnSpLocks/>
          </p:cNvCxnSpPr>
          <p:nvPr/>
        </p:nvCxnSpPr>
        <p:spPr>
          <a:xfrm rot="10800000">
            <a:off x="4967326" y="4575328"/>
            <a:ext cx="487680" cy="380403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29B929A-4B4B-42CE-AF1A-E46435F58DE2}"/>
              </a:ext>
            </a:extLst>
          </p:cNvPr>
          <p:cNvSpPr txBox="1"/>
          <p:nvPr/>
        </p:nvSpPr>
        <p:spPr>
          <a:xfrm>
            <a:off x="5435599" y="4483888"/>
            <a:ext cx="1137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Daily energetic demand</a:t>
            </a:r>
          </a:p>
        </p:txBody>
      </p: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5C248516-46B3-49CF-A907-9137C14BA159}"/>
              </a:ext>
            </a:extLst>
          </p:cNvPr>
          <p:cNvCxnSpPr>
            <a:cxnSpLocks/>
          </p:cNvCxnSpPr>
          <p:nvPr/>
        </p:nvCxnSpPr>
        <p:spPr>
          <a:xfrm rot="10800000">
            <a:off x="9046111" y="4575328"/>
            <a:ext cx="487680" cy="380403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190C073-5EE3-457F-A44F-2BA3C73089E4}"/>
              </a:ext>
            </a:extLst>
          </p:cNvPr>
          <p:cNvSpPr txBox="1"/>
          <p:nvPr/>
        </p:nvSpPr>
        <p:spPr>
          <a:xfrm>
            <a:off x="9514384" y="4483888"/>
            <a:ext cx="1137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Daily energetic demand</a:t>
            </a:r>
          </a:p>
        </p:txBody>
      </p:sp>
    </p:spTree>
    <p:extLst>
      <p:ext uri="{BB962C8B-B14F-4D97-AF65-F5344CB8AC3E}">
        <p14:creationId xmlns:p14="http://schemas.microsoft.com/office/powerpoint/2010/main" val="3148188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97433B-0C22-4344-B0CC-00A2B847C3A4}"/>
              </a:ext>
            </a:extLst>
          </p:cNvPr>
          <p:cNvSpPr/>
          <p:nvPr/>
        </p:nvSpPr>
        <p:spPr>
          <a:xfrm>
            <a:off x="7109661" y="1611411"/>
            <a:ext cx="4442259" cy="3303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2400" dirty="0">
                <a:cs typeface="Calibri" panose="020F0502020204030204" pitchFamily="34" charset="0"/>
              </a:rPr>
              <a:t>Intense, prolonged HAB event</a:t>
            </a:r>
          </a:p>
          <a:p>
            <a:pPr marL="457200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2400" dirty="0">
                <a:cs typeface="Calibri" panose="020F0502020204030204" pitchFamily="34" charset="0"/>
              </a:rPr>
              <a:t>Concentrations in birds within range of other STX-induced die-off events</a:t>
            </a:r>
          </a:p>
          <a:p>
            <a:pPr marL="457200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2400" dirty="0">
                <a:cs typeface="Calibri" panose="020F0502020204030204" pitchFamily="34" charset="0"/>
              </a:rPr>
              <a:t>Concentrations in forage fish delivered to nest sites sufficient to cause acute mortality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FD8B2-B62D-49C3-8A94-6DEA8020A0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885" y="1386080"/>
            <a:ext cx="6467380" cy="4856274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37FA95-B0C9-4DBD-B187-D328262CE8D2}"/>
              </a:ext>
            </a:extLst>
          </p:cNvPr>
          <p:cNvSpPr txBox="1"/>
          <p:nvPr/>
        </p:nvSpPr>
        <p:spPr>
          <a:xfrm>
            <a:off x="959084" y="472321"/>
            <a:ext cx="10273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STX implicated in Arctic Tern die-off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96F11E-0931-463B-BF15-6E5A7FB0EA76}"/>
              </a:ext>
            </a:extLst>
          </p:cNvPr>
          <p:cNvSpPr txBox="1"/>
          <p:nvPr/>
        </p:nvSpPr>
        <p:spPr>
          <a:xfrm>
            <a:off x="5372239" y="5800909"/>
            <a:ext cx="1406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Photo: S. Schoen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2D28EA-47F3-421D-AAB2-1258F69707C1}"/>
              </a:ext>
            </a:extLst>
          </p:cNvPr>
          <p:cNvSpPr txBox="1"/>
          <p:nvPr/>
        </p:nvSpPr>
        <p:spPr>
          <a:xfrm>
            <a:off x="310885" y="6310923"/>
            <a:ext cx="5452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*Provisional data subject to review and revision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E1822C7B-6243-4663-8B4F-BB5E7F6B1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045" y="6087633"/>
            <a:ext cx="1576070" cy="58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066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1418D-8C3D-4F6D-BA9A-1D5BC8569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1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What are harmful algal blooms (HABs)?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FC7A030-8DE5-45A8-81C4-070545F1F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99532"/>
            <a:ext cx="4951003" cy="498688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82C5A8-3687-4E43-8A60-B002B010AA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640" y="3517404"/>
            <a:ext cx="4170422" cy="2508168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CE6C63-9E01-4D69-A4B4-D691DF91A00B}"/>
              </a:ext>
            </a:extLst>
          </p:cNvPr>
          <p:cNvSpPr txBox="1"/>
          <p:nvPr/>
        </p:nvSpPr>
        <p:spPr>
          <a:xfrm>
            <a:off x="3368807" y="5659732"/>
            <a:ext cx="1635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Stockfile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FiS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5A468B-396F-438B-A654-DB87F3827CE7}"/>
              </a:ext>
            </a:extLst>
          </p:cNvPr>
          <p:cNvSpPr txBox="1"/>
          <p:nvPr/>
        </p:nvSpPr>
        <p:spPr>
          <a:xfrm>
            <a:off x="901352" y="1565521"/>
            <a:ext cx="4255111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Algal growth that can injure or kill fish, wildlife, and humans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Mechanism is often through production of algal toxins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772B8082-ADD8-4A9B-A783-45C1EBA84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" y="6128886"/>
            <a:ext cx="1576070" cy="58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73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Q:\Tudor Share 01\HABs\photos\DSC_1429edit.jpg">
            <a:extLst>
              <a:ext uri="{FF2B5EF4-FFF2-40B4-BE49-F238E27FC236}">
                <a16:creationId xmlns:a16="http://schemas.microsoft.com/office/drawing/2014/main" id="{C15B5B2E-FFC8-495C-9CAF-2C90AD828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CONCLUSIONS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050" y="3713989"/>
            <a:ext cx="5141333" cy="2619839"/>
          </a:xfrm>
        </p:spPr>
        <p:txBody>
          <a:bodyPr anchor="ctr">
            <a:noAutofit/>
          </a:bodyPr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</a:pPr>
            <a:r>
              <a:rPr lang="en-US" sz="2200" dirty="0"/>
              <a:t>STX linked to seabird mortality events in multiple regions of Alaska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</a:pPr>
            <a:r>
              <a:rPr lang="en-US" sz="2200" dirty="0"/>
              <a:t>Harmful/lethal doses of STX readily accumulated through prey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</a:pPr>
            <a:r>
              <a:rPr lang="en-US" sz="2200" dirty="0"/>
              <a:t>DA also present in the food web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</a:pPr>
            <a:r>
              <a:rPr lang="en-US" sz="2200" dirty="0"/>
              <a:t>HAB toxins should be considered in future die-offs and general assessments of seabird health</a:t>
            </a:r>
          </a:p>
        </p:txBody>
      </p:sp>
      <p:sp>
        <p:nvSpPr>
          <p:cNvPr id="4" name="AutoShape 2" descr="Image result for puzzle piece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D9CC6E-F6C7-445B-9761-C3398D58E687}"/>
              </a:ext>
            </a:extLst>
          </p:cNvPr>
          <p:cNvSpPr txBox="1"/>
          <p:nvPr/>
        </p:nvSpPr>
        <p:spPr>
          <a:xfrm>
            <a:off x="10785974" y="99274"/>
            <a:ext cx="1406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Photo: S. Schoen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C3183ACF-6DE2-40F2-B30C-A6645C686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045" y="6087633"/>
            <a:ext cx="1576070" cy="58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352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6343" y="507554"/>
            <a:ext cx="5491743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FUTURE DIRECTIONS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5954265" y="13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7D6507-3FAE-4544-95C6-FD8C43486E13}"/>
              </a:ext>
            </a:extLst>
          </p:cNvPr>
          <p:cNvSpPr txBox="1"/>
          <p:nvPr/>
        </p:nvSpPr>
        <p:spPr>
          <a:xfrm>
            <a:off x="10055720" y="6418926"/>
            <a:ext cx="1406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Photo: S. Schoen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020" y="2658194"/>
            <a:ext cx="5890845" cy="3462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Ongoing investigation of HAB toxins in   seabird mortality events</a:t>
            </a:r>
          </a:p>
          <a:p>
            <a:pPr marL="4572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Effects of STX on seabird behavior and physiology (captive study in collaboration  with Alaska </a:t>
            </a:r>
            <a:r>
              <a:rPr lang="en-US" sz="2200" dirty="0" err="1"/>
              <a:t>SeaLife</a:t>
            </a:r>
            <a:r>
              <a:rPr lang="en-US" sz="2200" dirty="0"/>
              <a:t> Center)</a:t>
            </a:r>
          </a:p>
          <a:p>
            <a:pPr marL="4572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Distribution of HAB toxins in marine food  web (seabirds as apex predators)</a:t>
            </a:r>
          </a:p>
          <a:p>
            <a:pPr marL="4572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Biogeography of HAB toxins in Alaska seabirds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696BC675-F8B4-4102-B3ED-66FA8B982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" y="6128886"/>
            <a:ext cx="1576070" cy="58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549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0067" y="565754"/>
            <a:ext cx="4698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ACKNOWLEDGMENTS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3585" y="1501188"/>
            <a:ext cx="7731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Funding and in-kind support</a:t>
            </a:r>
            <a:r>
              <a:rPr lang="en-US" sz="2000" dirty="0"/>
              <a:t>: U.S. Geological Survey Alaska Science Center, National Wildlife Health Center, and Eco-Flex and Outer Continental Shelf (OCS) programs, NOAA, USFWS, NPS, and BOEM.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3" y="6405372"/>
            <a:ext cx="10058400" cy="452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887" y="1276371"/>
            <a:ext cx="4011820" cy="31519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3585" y="2739913"/>
            <a:ext cx="73811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Field, lab and other support: </a:t>
            </a:r>
            <a:r>
              <a:rPr lang="de-DE" sz="2000" b="0" i="0" dirty="0">
                <a:effectLst/>
                <a:latin typeface="Calibri" panose="020F0502020204030204" pitchFamily="34" charset="0"/>
              </a:rPr>
              <a:t>Amber Wendler, Frank Spellman, </a:t>
            </a:r>
            <a:r>
              <a:rPr lang="en-US" sz="2000" dirty="0"/>
              <a:t>Danielle </a:t>
            </a:r>
            <a:r>
              <a:rPr lang="en-US" sz="2000" dirty="0" err="1"/>
              <a:t>Gerik</a:t>
            </a:r>
            <a:r>
              <a:rPr lang="en-US" sz="2000" dirty="0"/>
              <a:t>, </a:t>
            </a:r>
            <a:r>
              <a:rPr lang="en-US" sz="2000" dirty="0" err="1"/>
              <a:t>Rance</a:t>
            </a:r>
            <a:r>
              <a:rPr lang="en-US" sz="2000" dirty="0"/>
              <a:t> Hardison, Yumi </a:t>
            </a:r>
            <a:r>
              <a:rPr lang="en-US" sz="2000" dirty="0" err="1"/>
              <a:t>Arimitsu</a:t>
            </a:r>
            <a:r>
              <a:rPr lang="en-US" sz="2000" dirty="0"/>
              <a:t>, Valerie </a:t>
            </a:r>
            <a:r>
              <a:rPr lang="en-US" sz="2000" dirty="0" err="1"/>
              <a:t>Shearn-Bochsler</a:t>
            </a:r>
            <a:r>
              <a:rPr lang="en-US" sz="2000" dirty="0"/>
              <a:t>, Julia </a:t>
            </a:r>
            <a:r>
              <a:rPr lang="en-US" sz="2000" dirty="0" err="1"/>
              <a:t>Lankton</a:t>
            </a:r>
            <a:r>
              <a:rPr lang="en-US" sz="2000" dirty="0"/>
              <a:t>, Robin Corcoran, Sitka Tribe of Alaska, SEATOR, Julia Parrish, Timothy Jones, COASST, residents of Bering Strait region.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90" y="5085433"/>
            <a:ext cx="1092391" cy="10923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43" y="5085433"/>
            <a:ext cx="2742193" cy="10968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332" y="5085433"/>
            <a:ext cx="983067" cy="11703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95" y="5085433"/>
            <a:ext cx="2744702" cy="109239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6" y="5085433"/>
            <a:ext cx="810457" cy="62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483" y="5085433"/>
            <a:ext cx="1042263" cy="6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362" y="6016167"/>
            <a:ext cx="703384" cy="71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8506" y="5913710"/>
            <a:ext cx="719531" cy="81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ABF994-3487-4D0A-B6F7-FE53BDD04D39}"/>
              </a:ext>
            </a:extLst>
          </p:cNvPr>
          <p:cNvSpPr txBox="1"/>
          <p:nvPr/>
        </p:nvSpPr>
        <p:spPr>
          <a:xfrm>
            <a:off x="8043482" y="1272489"/>
            <a:ext cx="1406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Photo: S. Schoen</a:t>
            </a:r>
          </a:p>
        </p:txBody>
      </p:sp>
    </p:spTree>
    <p:extLst>
      <p:ext uri="{BB962C8B-B14F-4D97-AF65-F5344CB8AC3E}">
        <p14:creationId xmlns:p14="http://schemas.microsoft.com/office/powerpoint/2010/main" val="3511058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214A836-8CC6-4602-AB4F-A7AFF2775AC2}"/>
              </a:ext>
            </a:extLst>
          </p:cNvPr>
          <p:cNvSpPr txBox="1"/>
          <p:nvPr/>
        </p:nvSpPr>
        <p:spPr>
          <a:xfrm>
            <a:off x="6096000" y="1573193"/>
            <a:ext cx="593114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Saxitoxin (STX)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Produced by dinoflagellate </a:t>
            </a:r>
            <a:r>
              <a:rPr lang="en-US" sz="2000" i="1" dirty="0" err="1"/>
              <a:t>Alexandrium</a:t>
            </a:r>
            <a:endParaRPr lang="en-US" sz="2000" i="1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Paralytic toxin: paralytic shellfish poisoning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Most potent congener among larger group of paralytic shellfish toxins (PSTs)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Responsible for illness &amp; death in humans and wildlife in Alaska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03017" y="545653"/>
            <a:ext cx="6985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Toxins produced by marine HABs</a:t>
            </a:r>
          </a:p>
        </p:txBody>
      </p:sp>
      <p:pic>
        <p:nvPicPr>
          <p:cNvPr id="1027" name="Picture 3" descr="Q:\Tudor Share 01\HABs\Presentations\Alexandrium_en_11187_26907_WoodsHoleOceanographicIn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49" y="4175076"/>
            <a:ext cx="5086019" cy="2545321"/>
          </a:xfrm>
          <a:prstGeom prst="rect">
            <a:avLst/>
          </a:prstGeom>
          <a:noFill/>
          <a:effectLst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771116" y="6216791"/>
            <a:ext cx="3958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Photo: Woods Hole Oceanographic Institution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69129141-2F73-49AF-965F-4EDBC9977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" y="6128886"/>
            <a:ext cx="1576070" cy="58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17D2BE-18F5-4D77-ACC2-C0B09850DF51}"/>
              </a:ext>
            </a:extLst>
          </p:cNvPr>
          <p:cNvSpPr txBox="1"/>
          <p:nvPr/>
        </p:nvSpPr>
        <p:spPr>
          <a:xfrm>
            <a:off x="598861" y="1573193"/>
            <a:ext cx="523494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err="1"/>
              <a:t>Domoic</a:t>
            </a:r>
            <a:r>
              <a:rPr lang="en-US" sz="2400" dirty="0"/>
              <a:t> Acid (DA)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Produced by diatom </a:t>
            </a:r>
            <a:r>
              <a:rPr lang="en-US" sz="2000" i="1" dirty="0"/>
              <a:t>P</a:t>
            </a:r>
            <a:r>
              <a:rPr lang="en-US" sz="2000" i="1" baseline="0" dirty="0"/>
              <a:t>seudo-</a:t>
            </a:r>
            <a:r>
              <a:rPr lang="en-US" sz="2000" i="1" baseline="0" dirty="0" err="1"/>
              <a:t>nitzchia</a:t>
            </a:r>
            <a:endParaRPr lang="en-US" sz="2000" i="1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Excitotoxin: amnesic shellfish poisoning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Present in Alaska, but no documented illness in humans or wildlife</a:t>
            </a:r>
          </a:p>
        </p:txBody>
      </p:sp>
      <p:pic>
        <p:nvPicPr>
          <p:cNvPr id="10" name="Picture 2" descr="Q:\Tudor Share 01\HABs\Presentations\PseudoMultChains_NOAA.jpg">
            <a:extLst>
              <a:ext uri="{FF2B5EF4-FFF2-40B4-BE49-F238E27FC236}">
                <a16:creationId xmlns:a16="http://schemas.microsoft.com/office/drawing/2014/main" id="{CA2CC9CC-1B7F-423E-AC59-36F42137C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4" y="3684685"/>
            <a:ext cx="4096881" cy="2304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372163-7010-4484-86E2-E3443C060D35}"/>
              </a:ext>
            </a:extLst>
          </p:cNvPr>
          <p:cNvSpPr txBox="1"/>
          <p:nvPr/>
        </p:nvSpPr>
        <p:spPr>
          <a:xfrm>
            <a:off x="3280192" y="5447008"/>
            <a:ext cx="233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Photo: NOAA</a:t>
            </a:r>
          </a:p>
        </p:txBody>
      </p:sp>
    </p:spTree>
    <p:extLst>
      <p:ext uri="{BB962C8B-B14F-4D97-AF65-F5344CB8AC3E}">
        <p14:creationId xmlns:p14="http://schemas.microsoft.com/office/powerpoint/2010/main" val="3380990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4663" y="426426"/>
            <a:ext cx="1094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Seabird deaths attributed to HABs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3" y="3537852"/>
            <a:ext cx="3006599" cy="230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96306" y="5318820"/>
            <a:ext cx="4590335" cy="133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121" y="1590784"/>
            <a:ext cx="5394025" cy="161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6565" y="3556252"/>
            <a:ext cx="7228214" cy="168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412" y="1352102"/>
            <a:ext cx="5827241" cy="20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ECAD9DC-EB25-42AE-86B2-25C00E1871C0}"/>
              </a:ext>
            </a:extLst>
          </p:cNvPr>
          <p:cNvSpPr/>
          <p:nvPr/>
        </p:nvSpPr>
        <p:spPr>
          <a:xfrm>
            <a:off x="1053280" y="2433317"/>
            <a:ext cx="4591504" cy="776748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48D3D827-022D-4E77-A549-683EFBA27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" y="6078404"/>
            <a:ext cx="1713230" cy="63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50F021-96DD-4C4B-B29C-E0A45B73C7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2350" y="5318820"/>
            <a:ext cx="4446268" cy="132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29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746" y="1323764"/>
            <a:ext cx="4064946" cy="531081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865491" y="6239569"/>
            <a:ext cx="1305103" cy="30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D. Irons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40668" y="471728"/>
            <a:ext cx="7761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Recent seabird mortality events in Alaska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70594" y="1504088"/>
            <a:ext cx="717295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Common Murres: Gulf of Alaska (2015–16)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Tufted Puffins: Pribilof Islands (2016)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Fulmars &amp; shearwaters: Chukchi/Bering (2017)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Various: Statewide (2018)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Arctic Terns: Southeast Alaska (2019)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Short-tailed Shearwaters: Chukchi/Bering (2019)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Misc</a:t>
            </a:r>
            <a:r>
              <a:rPr lang="en-US" sz="2200" dirty="0"/>
              <a:t> (2020-2021)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0594" y="4648258"/>
            <a:ext cx="4064946" cy="205891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"/>
          <a:stretch/>
        </p:blipFill>
        <p:spPr>
          <a:xfrm>
            <a:off x="8345161" y="4693564"/>
            <a:ext cx="3374796" cy="196830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E13CACE7-2372-4299-B1F2-1924F54D7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" y="6128886"/>
            <a:ext cx="1576070" cy="58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22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42547" y="399374"/>
            <a:ext cx="50008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 Ocean </a:t>
            </a:r>
            <a:r>
              <a:rPr lang="en-US" sz="3600" dirty="0">
                <a:latin typeface="+mj-lt"/>
              </a:rPr>
              <a:t>warming</a:t>
            </a:r>
            <a:r>
              <a:rPr lang="en-US" sz="4000" dirty="0">
                <a:latin typeface="+mj-lt"/>
              </a:rPr>
              <a:t> &amp; HABs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8499" y="1885009"/>
            <a:ext cx="357185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HABs naturally occurring but increasing in frequency and intensity worldwide</a:t>
            </a:r>
          </a:p>
          <a:p>
            <a:pPr marL="234950" indent="-234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STX positively correlated with water temperature</a:t>
            </a:r>
          </a:p>
          <a:p>
            <a:pPr marL="234950" indent="-234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HABs predicted to increase with climate change</a:t>
            </a:r>
          </a:p>
          <a:p>
            <a:pPr marL="234950" indent="-234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Issue of growing concern in northern waters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F18ED8-A512-4DC6-8021-BFE28A6C69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t="5303" r="3187"/>
          <a:stretch/>
        </p:blipFill>
        <p:spPr>
          <a:xfrm>
            <a:off x="4342061" y="1361081"/>
            <a:ext cx="7177439" cy="51253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D47E7C-1AAC-4CFE-AAFA-FD75212D6C11}"/>
              </a:ext>
            </a:extLst>
          </p:cNvPr>
          <p:cNvSpPr txBox="1"/>
          <p:nvPr/>
        </p:nvSpPr>
        <p:spPr>
          <a:xfrm>
            <a:off x="4342061" y="6524447"/>
            <a:ext cx="170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Walsch</a:t>
            </a:r>
            <a:r>
              <a:rPr lang="en-US" sz="1600" dirty="0"/>
              <a:t> et al. 2018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155F588-75E3-441C-B939-5DAA4F187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" y="6128886"/>
            <a:ext cx="1576070" cy="58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888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04301" y="399374"/>
            <a:ext cx="5677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Background: Gulf of Alaska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155F588-75E3-441C-B939-5DAA4F187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" y="6128886"/>
            <a:ext cx="1576070" cy="58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CA9BA7-AE14-4C23-9C98-88574C505D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1" b="11962"/>
          <a:stretch/>
        </p:blipFill>
        <p:spPr>
          <a:xfrm>
            <a:off x="2493873" y="3833571"/>
            <a:ext cx="7723047" cy="2465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D93674-20CB-4B6E-9667-5A0CFB770D2C}"/>
              </a:ext>
            </a:extLst>
          </p:cNvPr>
          <p:cNvSpPr txBox="1"/>
          <p:nvPr/>
        </p:nvSpPr>
        <p:spPr>
          <a:xfrm>
            <a:off x="1166493" y="1593252"/>
            <a:ext cx="10377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STX widespread in birds, forage fish, and marine invertebrates in all seasons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DA present in forage fish and marine invertebrates; rarely detected in seabirds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No direct link to the 2015–16 Common Murre die-off but many unanswered questions about the impacts of HABs on seabirds in Alaska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DAE21A-78F7-4359-A936-DDAF23D7FE6B}"/>
              </a:ext>
            </a:extLst>
          </p:cNvPr>
          <p:cNvSpPr txBox="1"/>
          <p:nvPr/>
        </p:nvSpPr>
        <p:spPr>
          <a:xfrm>
            <a:off x="6130869" y="6384807"/>
            <a:ext cx="4144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Van Hemert et al. 2020 </a:t>
            </a:r>
            <a:r>
              <a:rPr lang="en-US" sz="2000" i="1" dirty="0"/>
              <a:t>Harmful Algae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56368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6755" y="518469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STUDY OBJECTIVES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53632" y="2731906"/>
            <a:ext cx="4236420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Investigate role of HAB toxins in two recent seabird die-off events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5236747" y="-301657"/>
            <a:ext cx="7048498" cy="765679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3C284A-5C99-4D2C-BF68-CBDB7D2EF148}"/>
              </a:ext>
            </a:extLst>
          </p:cNvPr>
          <p:cNvSpPr txBox="1"/>
          <p:nvPr/>
        </p:nvSpPr>
        <p:spPr>
          <a:xfrm>
            <a:off x="11033464" y="6407033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S. Schoen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E83AD1-F7CA-4E0B-9C6D-D9A62567FE2C}"/>
              </a:ext>
            </a:extLst>
          </p:cNvPr>
          <p:cNvSpPr txBox="1"/>
          <p:nvPr/>
        </p:nvSpPr>
        <p:spPr>
          <a:xfrm>
            <a:off x="493317" y="4131489"/>
            <a:ext cx="4396735" cy="1541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1550" lvl="1" indent="-514350">
              <a:lnSpc>
                <a:spcPct val="90000"/>
              </a:lnSpc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Multispecies die-off: Chukchi/Bering seas (2017)</a:t>
            </a:r>
          </a:p>
          <a:p>
            <a:pPr marL="971550" lvl="1" indent="-514350">
              <a:lnSpc>
                <a:spcPct val="90000"/>
              </a:lnSpc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Arctic Tern die-off: Southeast Alaska (2019)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A80C1B58-3A15-4442-8B1C-8765FDC1D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" y="6128886"/>
            <a:ext cx="1576070" cy="58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20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301" y="421589"/>
            <a:ext cx="10593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Multispecies die-off – Chukchi &amp; Bering seas 2017</a:t>
            </a:r>
          </a:p>
        </p:txBody>
      </p:sp>
      <p:sp>
        <p:nvSpPr>
          <p:cNvPr id="4" name="Rectangle 3"/>
          <p:cNvSpPr/>
          <p:nvPr/>
        </p:nvSpPr>
        <p:spPr>
          <a:xfrm>
            <a:off x="356185" y="3883657"/>
            <a:ext cx="6104703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Primarily Northern Fulmars, Short-tailed Shearwaters; variety of other species</a:t>
            </a:r>
          </a:p>
          <a:p>
            <a:pPr marL="4572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&gt;1,500 birds found dead from Aleutian Islands to Pt. Hope (May – September 2017)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53" y="1469598"/>
            <a:ext cx="4625362" cy="49076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05" y="1714695"/>
            <a:ext cx="6290866" cy="189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03703" y="6387167"/>
            <a:ext cx="333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Map courtesy of USFWS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AE9E2-9B5D-4A19-95E2-5D3C0A650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" y="6128886"/>
            <a:ext cx="1576070" cy="58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313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9188</TotalTime>
  <Words>1125</Words>
  <Application>Microsoft Office PowerPoint</Application>
  <PresentationFormat>Widescreen</PresentationFormat>
  <Paragraphs>149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Avenir Next LT Pro</vt:lpstr>
      <vt:lpstr>Calibri</vt:lpstr>
      <vt:lpstr>Calibri Light</vt:lpstr>
      <vt:lpstr>Wingdings</vt:lpstr>
      <vt:lpstr>Office Theme</vt:lpstr>
      <vt:lpstr>Harmful algal blooms and Alaska seabirds:  saxitoxin associated with recent die-off events</vt:lpstr>
      <vt:lpstr>What are harmful algal blooms (HABs)?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from multispecies die-off in Bering/Chukchi seas:</vt:lpstr>
      <vt:lpstr>PowerPoint Presentation</vt:lpstr>
      <vt:lpstr>PowerPoint Presentation</vt:lpstr>
      <vt:lpstr>STX in blue mussels</vt:lpstr>
      <vt:lpstr>PowerPoint Presentation</vt:lpstr>
      <vt:lpstr>STX concentrations in forage fish</vt:lpstr>
      <vt:lpstr>Tern energetics and estimated daily STX dose</vt:lpstr>
      <vt:lpstr>PowerPoint Presentation</vt:lpstr>
      <vt:lpstr>CONCLUSIONS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Harmful algal blooms in northern waters:  An emerging issue for Alaskan seabirds?</dc:title>
  <dc:creator>Van Hemert, Caroline R</dc:creator>
  <cp:lastModifiedBy>Van Hemert, Caroline R</cp:lastModifiedBy>
  <cp:revision>92</cp:revision>
  <cp:lastPrinted>2020-01-28T02:48:13Z</cp:lastPrinted>
  <dcterms:created xsi:type="dcterms:W3CDTF">2020-01-27T23:16:08Z</dcterms:created>
  <dcterms:modified xsi:type="dcterms:W3CDTF">2021-09-14T18:03:25Z</dcterms:modified>
</cp:coreProperties>
</file>