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300" r:id="rId4"/>
    <p:sldId id="299" r:id="rId5"/>
    <p:sldId id="260" r:id="rId6"/>
    <p:sldId id="257" r:id="rId7"/>
    <p:sldId id="263" r:id="rId8"/>
    <p:sldId id="308" r:id="rId9"/>
    <p:sldId id="305" r:id="rId10"/>
    <p:sldId id="306" r:id="rId11"/>
    <p:sldId id="269" r:id="rId12"/>
    <p:sldId id="270" r:id="rId13"/>
    <p:sldId id="30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Winter 2021-22 Climate Review and Spring 2022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15,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81906-F9ED-9743-A400-0CB716F0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4B964B-4432-7542-AF12-D49CD1464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" y="2024807"/>
            <a:ext cx="9144000" cy="3093138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March-May 2022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2559908837"/>
              </p:ext>
            </p:extLst>
          </p:nvPr>
        </p:nvGraphicFramePr>
        <p:xfrm>
          <a:off x="368312" y="5339601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 flipH="1">
            <a:off x="7253426" y="2555937"/>
            <a:ext cx="524171" cy="4941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326667"/>
              </p:ext>
            </p:extLst>
          </p:nvPr>
        </p:nvGraphicFramePr>
        <p:xfrm>
          <a:off x="3589915" y="126559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207242"/>
              </p:ext>
            </p:extLst>
          </p:nvPr>
        </p:nvGraphicFramePr>
        <p:xfrm>
          <a:off x="5723115" y="491490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CCC95B8-D029-4F42-AED0-2C723014A7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" y="6400524"/>
            <a:ext cx="1361872" cy="3657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78628"/>
              </p:ext>
            </p:extLst>
          </p:nvPr>
        </p:nvGraphicFramePr>
        <p:xfrm>
          <a:off x="7805639" y="180529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ED26BD8D-B18D-3F4C-B4B8-B7D272F426AD}"/>
              </a:ext>
            </a:extLst>
          </p:cNvPr>
          <p:cNvSpPr/>
          <p:nvPr/>
        </p:nvSpPr>
        <p:spPr>
          <a:xfrm flipV="1">
            <a:off x="2917861" y="3994719"/>
            <a:ext cx="92467" cy="80786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" name="Straight Arrow Connector 25">
            <a:extLst>
              <a:ext uri="{FF2B5EF4-FFF2-40B4-BE49-F238E27FC236}">
                <a16:creationId xmlns:a16="http://schemas.microsoft.com/office/drawing/2014/main" id="{A24E1325-93C7-3E4E-AE46-BC0E1DB1CD2A}"/>
              </a:ext>
            </a:extLst>
          </p:cNvPr>
          <p:cNvSpPr/>
          <p:nvPr/>
        </p:nvSpPr>
        <p:spPr>
          <a:xfrm flipH="1">
            <a:off x="3185654" y="2024807"/>
            <a:ext cx="312253" cy="340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Straight Arrow Connector 25">
            <a:extLst>
              <a:ext uri="{FF2B5EF4-FFF2-40B4-BE49-F238E27FC236}">
                <a16:creationId xmlns:a16="http://schemas.microsoft.com/office/drawing/2014/main" id="{25D78F23-8806-AB42-8EEE-302498A57C5C}"/>
              </a:ext>
            </a:extLst>
          </p:cNvPr>
          <p:cNvSpPr/>
          <p:nvPr/>
        </p:nvSpPr>
        <p:spPr>
          <a:xfrm flipH="1">
            <a:off x="4178858" y="3255631"/>
            <a:ext cx="244431" cy="53459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>
            <a:off x="5833637" y="2253024"/>
            <a:ext cx="448495" cy="37391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5" name="Table 28">
            <a:extLst>
              <a:ext uri="{FF2B5EF4-FFF2-40B4-BE49-F238E27FC236}">
                <a16:creationId xmlns:a16="http://schemas.microsoft.com/office/drawing/2014/main" id="{1A282883-925D-A74F-9E70-2AFC1F43E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70422"/>
              </p:ext>
            </p:extLst>
          </p:nvPr>
        </p:nvGraphicFramePr>
        <p:xfrm>
          <a:off x="2717597" y="487978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6D71CA5E-523F-3C45-9078-DB451B9FA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994532"/>
              </p:ext>
            </p:extLst>
          </p:nvPr>
        </p:nvGraphicFramePr>
        <p:xfrm>
          <a:off x="4011237" y="242593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11">
            <a:extLst>
              <a:ext uri="{FF2B5EF4-FFF2-40B4-BE49-F238E27FC236}">
                <a16:creationId xmlns:a16="http://schemas.microsoft.com/office/drawing/2014/main" id="{226E41B0-4004-084F-82AB-54EFB4CDF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206367"/>
              </p:ext>
            </p:extLst>
          </p:nvPr>
        </p:nvGraphicFramePr>
        <p:xfrm>
          <a:off x="5301076" y="141074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52">
            <a:extLst>
              <a:ext uri="{FF2B5EF4-FFF2-40B4-BE49-F238E27FC236}">
                <a16:creationId xmlns:a16="http://schemas.microsoft.com/office/drawing/2014/main" id="{67819EB3-EC82-AF4A-83CA-7DD50EEF4E9A}"/>
              </a:ext>
            </a:extLst>
          </p:cNvPr>
          <p:cNvSpPr/>
          <p:nvPr/>
        </p:nvSpPr>
        <p:spPr>
          <a:xfrm flipV="1">
            <a:off x="6078144" y="3994719"/>
            <a:ext cx="299223" cy="885066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" name="Straight Arrow Connector 52">
            <a:extLst>
              <a:ext uri="{FF2B5EF4-FFF2-40B4-BE49-F238E27FC236}">
                <a16:creationId xmlns:a16="http://schemas.microsoft.com/office/drawing/2014/main" id="{18F53A66-4179-5C45-B20F-9FCB58AD1A8A}"/>
              </a:ext>
            </a:extLst>
          </p:cNvPr>
          <p:cNvSpPr/>
          <p:nvPr/>
        </p:nvSpPr>
        <p:spPr>
          <a:xfrm flipH="1">
            <a:off x="7666950" y="3308700"/>
            <a:ext cx="655012" cy="32694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3" name="Table 47">
            <a:extLst>
              <a:ext uri="{FF2B5EF4-FFF2-40B4-BE49-F238E27FC236}">
                <a16:creationId xmlns:a16="http://schemas.microsoft.com/office/drawing/2014/main" id="{D1B0B6F9-AA11-3149-820E-1447A99A7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468550"/>
              </p:ext>
            </p:extLst>
          </p:nvPr>
        </p:nvGraphicFramePr>
        <p:xfrm>
          <a:off x="7819466" y="465029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47">
            <a:extLst>
              <a:ext uri="{FF2B5EF4-FFF2-40B4-BE49-F238E27FC236}">
                <a16:creationId xmlns:a16="http://schemas.microsoft.com/office/drawing/2014/main" id="{9E06B5A9-8582-7F49-B2D7-F892136F6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119425"/>
              </p:ext>
            </p:extLst>
          </p:nvPr>
        </p:nvGraphicFramePr>
        <p:xfrm>
          <a:off x="8369994" y="280181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Straight Arrow Connector 52">
            <a:extLst>
              <a:ext uri="{FF2B5EF4-FFF2-40B4-BE49-F238E27FC236}">
                <a16:creationId xmlns:a16="http://schemas.microsoft.com/office/drawing/2014/main" id="{16124A69-3CE8-F940-B375-47B674C9F3E8}"/>
              </a:ext>
            </a:extLst>
          </p:cNvPr>
          <p:cNvSpPr/>
          <p:nvPr/>
        </p:nvSpPr>
        <p:spPr>
          <a:xfrm flipV="1">
            <a:off x="8172351" y="4202092"/>
            <a:ext cx="299223" cy="37478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BA974634-5CD9-DE4C-B1C0-85D107355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958112"/>
              </p:ext>
            </p:extLst>
          </p:nvPr>
        </p:nvGraphicFramePr>
        <p:xfrm>
          <a:off x="761546" y="325563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Straight Arrow Connector 25">
            <a:extLst>
              <a:ext uri="{FF2B5EF4-FFF2-40B4-BE49-F238E27FC236}">
                <a16:creationId xmlns:a16="http://schemas.microsoft.com/office/drawing/2014/main" id="{34F06C7A-7E4C-A740-AC87-60D414714338}"/>
              </a:ext>
            </a:extLst>
          </p:cNvPr>
          <p:cNvSpPr/>
          <p:nvPr/>
        </p:nvSpPr>
        <p:spPr>
          <a:xfrm>
            <a:off x="1351360" y="3715461"/>
            <a:ext cx="724808" cy="4048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" name="Straight Arrow Connector 52">
            <a:extLst>
              <a:ext uri="{FF2B5EF4-FFF2-40B4-BE49-F238E27FC236}">
                <a16:creationId xmlns:a16="http://schemas.microsoft.com/office/drawing/2014/main" id="{8575D249-03DA-0D4D-B0F2-AE1151FDC438}"/>
              </a:ext>
            </a:extLst>
          </p:cNvPr>
          <p:cNvSpPr/>
          <p:nvPr/>
        </p:nvSpPr>
        <p:spPr>
          <a:xfrm>
            <a:off x="8759678" y="3646444"/>
            <a:ext cx="200604" cy="62907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08B81C3A-1528-A045-AC41-74C15B488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974476"/>
              </p:ext>
            </p:extLst>
          </p:nvPr>
        </p:nvGraphicFramePr>
        <p:xfrm>
          <a:off x="4831605" y="267861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Straight Arrow Connector 25">
            <a:extLst>
              <a:ext uri="{FF2B5EF4-FFF2-40B4-BE49-F238E27FC236}">
                <a16:creationId xmlns:a16="http://schemas.microsoft.com/office/drawing/2014/main" id="{D5F69365-10FE-A547-85F6-AED2E0B0AF67}"/>
              </a:ext>
            </a:extLst>
          </p:cNvPr>
          <p:cNvSpPr/>
          <p:nvPr/>
        </p:nvSpPr>
        <p:spPr>
          <a:xfrm flipH="1">
            <a:off x="4547843" y="3501575"/>
            <a:ext cx="283761" cy="43283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Spring 2022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538838-C0DE-1444-B26B-5A5E6B87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4" y="1554431"/>
            <a:ext cx="4572000" cy="43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9AFEAF9-45D8-8C4B-9F60-F6989999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4431"/>
            <a:ext cx="4572000" cy="43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Sea Ice Outlook: First Open Water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89713-0B5F-BE48-89F2-D55D7ACBB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8" y="1111250"/>
            <a:ext cx="76117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BB6D3-F757-A447-880E-90E81BF383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80" y="1264992"/>
            <a:ext cx="5223520" cy="5091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11004-0270-634F-9543-87A5B9CB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Promo: </a:t>
            </a:r>
            <a:br>
              <a:rPr lang="en-US" dirty="0"/>
            </a:br>
            <a:r>
              <a:rPr lang="en-US" dirty="0"/>
              <a:t>Climate Change In Arctic Environments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A6493-959C-3D4F-9B7C-8DB67F7C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19591" cy="4525963"/>
          </a:xfrm>
        </p:spPr>
        <p:txBody>
          <a:bodyPr/>
          <a:lstStyle/>
          <a:p>
            <a:r>
              <a:rPr lang="en-US" dirty="0"/>
              <a:t>Climate Change In Arctic Environments</a:t>
            </a:r>
          </a:p>
          <a:p>
            <a:pPr lvl="1"/>
            <a:r>
              <a:rPr lang="en-US" dirty="0"/>
              <a:t>Online, </a:t>
            </a:r>
            <a:r>
              <a:rPr lang="en-US" b="1" dirty="0"/>
              <a:t>free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Series of short videos from experts</a:t>
            </a:r>
          </a:p>
          <a:p>
            <a:pPr lvl="1"/>
            <a:r>
              <a:rPr lang="en-US" dirty="0"/>
              <a:t>More than just physical science</a:t>
            </a:r>
          </a:p>
          <a:p>
            <a:pPr lvl="1"/>
            <a:r>
              <a:rPr lang="en-US" dirty="0"/>
              <a:t>Open until May 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30A5E-CA1D-724A-A91E-E61E4340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38D8-64EF-2449-84C0-AE6E11C9253B}"/>
              </a:ext>
            </a:extLst>
          </p:cNvPr>
          <p:cNvSpPr txBox="1"/>
          <p:nvPr/>
        </p:nvSpPr>
        <p:spPr>
          <a:xfrm>
            <a:off x="1458930" y="6398696"/>
            <a:ext cx="672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www.edx.org</a:t>
            </a:r>
            <a:r>
              <a:rPr lang="en-US" b="1" dirty="0"/>
              <a:t>/course/climate-change-in-arctic-environments</a:t>
            </a:r>
          </a:p>
        </p:txBody>
      </p:sp>
    </p:spTree>
    <p:extLst>
      <p:ext uri="{BB962C8B-B14F-4D97-AF65-F5344CB8AC3E}">
        <p14:creationId xmlns:p14="http://schemas.microsoft.com/office/powerpoint/2010/main" val="249789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Thanks very much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A16A41F-904F-CA4B-8948-C717D02F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46" y="1363244"/>
            <a:ext cx="6589684" cy="4393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20982-5565-2A49-A1E8-48B84A962F26}"/>
              </a:ext>
            </a:extLst>
          </p:cNvPr>
          <p:cNvSpPr txBox="1"/>
          <p:nvPr/>
        </p:nvSpPr>
        <p:spPr>
          <a:xfrm>
            <a:off x="5103575" y="6398310"/>
            <a:ext cx="27512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Photo by D. Moore, Feb 27, 2022</a:t>
            </a:r>
          </a:p>
        </p:txBody>
      </p:sp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BDDD29A-9AD0-094E-859E-4C281CFD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978149" y="6352143"/>
            <a:ext cx="518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6DF07-F3AC-4C42-B88D-7E3F94929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9135"/>
            <a:ext cx="9144000" cy="50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Winter 2021-22 Arctic-wide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645285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933756" y="5645285"/>
            <a:ext cx="325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Percent of Average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209FF-DE22-8E43-9E66-91DFDED52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768"/>
            <a:ext cx="4572000" cy="418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9FBC8D-4117-6145-8D7D-C3F830019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746" y="1455465"/>
            <a:ext cx="4572000" cy="41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Winter 2021-22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39917-6694-7540-A9C4-88B0B7FDC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398" y="859319"/>
            <a:ext cx="6212440" cy="5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Winter 2021-22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6976586" y="5445525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4100451" y="583066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Since 1979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665D2-F230-7A47-9132-07AB8AD29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74" y="1520248"/>
            <a:ext cx="3044952" cy="3822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CC528B-7AAE-5445-9CFC-46AE3D2586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24" y="1520248"/>
            <a:ext cx="3044952" cy="3822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347611-B64C-0D4F-984B-73FF5FC672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" y="1520248"/>
            <a:ext cx="3044952" cy="38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F60F2B-8E10-F342-A8F9-6852F9F3B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698" y="909483"/>
            <a:ext cx="6086605" cy="557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Daily Arctic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BFE1-DBF8-A14A-A652-BDB637F2123F}"/>
              </a:ext>
            </a:extLst>
          </p:cNvPr>
          <p:cNvSpPr txBox="1"/>
          <p:nvPr/>
        </p:nvSpPr>
        <p:spPr>
          <a:xfrm>
            <a:off x="3605069" y="1500028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Through March 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3EB11D-0A2B-5147-99D3-F1423AAB5079}"/>
              </a:ext>
            </a:extLst>
          </p:cNvPr>
          <p:cNvSpPr/>
          <p:nvPr/>
        </p:nvSpPr>
        <p:spPr>
          <a:xfrm>
            <a:off x="2858700" y="1869360"/>
            <a:ext cx="421241" cy="719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5D9E-BB70-224D-B48C-EB956A8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579-FE12-BA41-AF2E-95DE5DEE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Ice Thickness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3AC08-4067-6F46-9451-61C0D726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541E0-EE4A-C04A-8E4B-BC9501BC3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03" y="1188402"/>
            <a:ext cx="6339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656-F07A-4F49-AAA9-E2755B1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Bering Sea Ice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38E0-AFF7-9145-8DA7-03BB869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A4697-FA76-DC4C-9A81-224F2AF5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94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274</Words>
  <Application>Microsoft Macintosh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Circumpolar One Heath Winter 2021-22 Climate Review and Spring 2022 Outlook</vt:lpstr>
      <vt:lpstr>PowerPoint Presentation</vt:lpstr>
      <vt:lpstr>Alaska Daily Temperature Index</vt:lpstr>
      <vt:lpstr>Winter 2021-22 Arctic-wide</vt:lpstr>
      <vt:lpstr>Winter 2021-22 Ocean Temperatures</vt:lpstr>
      <vt:lpstr>Sea Ice Winter 2021-22</vt:lpstr>
      <vt:lpstr>Daily Arctic Sea Ice Extent</vt:lpstr>
      <vt:lpstr>Sea Ice Thickness</vt:lpstr>
      <vt:lpstr>Bering Sea Ice Extent</vt:lpstr>
      <vt:lpstr>CPC March-May 2022 Outlook</vt:lpstr>
      <vt:lpstr>Spring 2022 Arctic Temperature and Precipitation Outlook</vt:lpstr>
      <vt:lpstr>Sea Ice Outlook: First Open Water </vt:lpstr>
      <vt:lpstr>Promo:  Climate Change In Arctic Environments</vt:lpstr>
      <vt:lpstr>Thanks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167</cp:revision>
  <cp:lastPrinted>2019-06-09T20:07:06Z</cp:lastPrinted>
  <dcterms:created xsi:type="dcterms:W3CDTF">2019-03-11T18:18:02Z</dcterms:created>
  <dcterms:modified xsi:type="dcterms:W3CDTF">2022-03-14T17:15:46Z</dcterms:modified>
</cp:coreProperties>
</file>