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5" r:id="rId3"/>
    <p:sldId id="300" r:id="rId4"/>
    <p:sldId id="299" r:id="rId5"/>
    <p:sldId id="745" r:id="rId6"/>
    <p:sldId id="312" r:id="rId7"/>
    <p:sldId id="744" r:id="rId8"/>
    <p:sldId id="746" r:id="rId9"/>
    <p:sldId id="260" r:id="rId10"/>
    <p:sldId id="257" r:id="rId11"/>
    <p:sldId id="263" r:id="rId12"/>
    <p:sldId id="305" r:id="rId13"/>
    <p:sldId id="742" r:id="rId14"/>
    <p:sldId id="298" r:id="rId15"/>
    <p:sldId id="269" r:id="rId16"/>
    <p:sldId id="270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79"/>
    <p:restoredTop sz="94674"/>
  </p:normalViewPr>
  <p:slideViewPr>
    <p:cSldViewPr snapToGrid="0" snapToObjects="1">
      <p:cViewPr varScale="1">
        <p:scale>
          <a:sx n="88" d="100"/>
          <a:sy n="88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714CA-93BD-D545-A923-5D233CB1679E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F1CED-E52C-DC41-A4A5-C5948A17AF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97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DF03D-593A-A14C-A1C4-6C13EEA04F53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1E193-5490-E548-BD19-6AAD783496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696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6918-6BC4-A14E-A001-832DCD18C60C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6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32A1-7CCC-2E46-AE00-8889A068E2F8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2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0B53-FBFB-CC47-9867-D22A5BFD4C0E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4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02CA-164C-7641-89B1-1FF1BC3159CB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7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E605-EF29-984F-B657-2F54CD8283CD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4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409D-F6A4-B54F-997D-77321A7292B3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D060-2A67-CC49-83EC-2CA2B63D8B37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7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B7CC-FC48-B54C-AAEB-4DC4F0F6769A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5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E752-B962-954C-BE76-D32D474F55AD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4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F66B-BEFD-0D4F-82A2-77534911AA0D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6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9432-3052-754F-AADB-87EEF4BDD89E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6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44F5B-7316-5B4D-993B-D55D090DE553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3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Circumpolar One Heath</a:t>
            </a:r>
            <a:br>
              <a:rPr lang="en-US" dirty="0"/>
            </a:br>
            <a:r>
              <a:rPr lang="en-US" dirty="0"/>
              <a:t>Winter 2023-24 Climate Review and Spring 2024 Outlook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19" y="3886200"/>
            <a:ext cx="8890318" cy="1752600"/>
          </a:xfrm>
        </p:spPr>
        <p:txBody>
          <a:bodyPr/>
          <a:lstStyle/>
          <a:p>
            <a:r>
              <a:rPr lang="en-US" dirty="0"/>
              <a:t>Rick Thoman</a:t>
            </a:r>
          </a:p>
          <a:p>
            <a:r>
              <a:rPr lang="en-US" dirty="0"/>
              <a:t>Alaska Center for Climate Assessment and Policy</a:t>
            </a:r>
          </a:p>
          <a:p>
            <a:r>
              <a:rPr lang="en-US" dirty="0"/>
              <a:t>University of Alaska Fairbanks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3848" y="0"/>
            <a:ext cx="2737104" cy="2493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9760" y="5931596"/>
            <a:ext cx="2451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March 12, 2024</a:t>
            </a:r>
          </a:p>
          <a:p>
            <a:r>
              <a:rPr lang="en-US" dirty="0"/>
              <a:t>rthoman@alaska.edu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5AA825-D619-804D-AEE2-08E2FB55C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48" y="6028434"/>
            <a:ext cx="26289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9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2114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Arctic Sea Ice Extent: Winter 2023-24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D83978-CC30-F949-AFED-79BCB5B4C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6AB5AF-24EA-D34B-8C9E-E887B5A1495E}"/>
              </a:ext>
            </a:extLst>
          </p:cNvPr>
          <p:cNvSpPr txBox="1"/>
          <p:nvPr/>
        </p:nvSpPr>
        <p:spPr>
          <a:xfrm>
            <a:off x="949854" y="5432778"/>
            <a:ext cx="110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lowest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6DD9D-4427-B145-A765-181608C4190A}"/>
              </a:ext>
            </a:extLst>
          </p:cNvPr>
          <p:cNvSpPr txBox="1"/>
          <p:nvPr/>
        </p:nvSpPr>
        <p:spPr>
          <a:xfrm>
            <a:off x="4023843" y="5432778"/>
            <a:ext cx="1219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  <a:r>
              <a:rPr lang="en-US" baseline="30000" dirty="0"/>
              <a:t>th</a:t>
            </a:r>
            <a:r>
              <a:rPr lang="en-US" dirty="0"/>
              <a:t> lowest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082B6-98AA-304F-9BA0-81B2252CD4BE}"/>
              </a:ext>
            </a:extLst>
          </p:cNvPr>
          <p:cNvSpPr txBox="1"/>
          <p:nvPr/>
        </p:nvSpPr>
        <p:spPr>
          <a:xfrm>
            <a:off x="6976586" y="5445525"/>
            <a:ext cx="1219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lowest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A80BC-21F9-5B45-93F4-82323D16E70E}"/>
              </a:ext>
            </a:extLst>
          </p:cNvPr>
          <p:cNvSpPr txBox="1"/>
          <p:nvPr/>
        </p:nvSpPr>
        <p:spPr>
          <a:xfrm>
            <a:off x="4100451" y="5830669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Since 1979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4EFB8E2-2428-5943-96E9-7BB4F8745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070" y="1493164"/>
            <a:ext cx="457200" cy="33453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796436-238D-AF40-8523-F798D024FC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13" y="977845"/>
            <a:ext cx="2926080" cy="44818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6373BD-93D8-DB44-89B6-5A21258230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559" y="977845"/>
            <a:ext cx="2926080" cy="44818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12D1A3-6119-0D4D-849C-F7F6F843DF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639" y="972332"/>
            <a:ext cx="2926080" cy="44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95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E530BF-F507-F444-BBDD-615CEA40FF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09" y="960483"/>
            <a:ext cx="6171105" cy="5555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600" b="1" dirty="0"/>
              <a:t>2024 Daily Arctic Sea Ice Extent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8BFE1-DBF8-A14A-A652-BDB637F2123F}"/>
              </a:ext>
            </a:extLst>
          </p:cNvPr>
          <p:cNvSpPr txBox="1"/>
          <p:nvPr/>
        </p:nvSpPr>
        <p:spPr>
          <a:xfrm>
            <a:off x="3841375" y="1432877"/>
            <a:ext cx="193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Through March 10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3EB11D-0A2B-5147-99D3-F1423AAB5079}"/>
              </a:ext>
            </a:extLst>
          </p:cNvPr>
          <p:cNvSpPr/>
          <p:nvPr/>
        </p:nvSpPr>
        <p:spPr>
          <a:xfrm>
            <a:off x="2665720" y="1781661"/>
            <a:ext cx="678094" cy="12332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225D9E-BB70-224D-B48C-EB956A8E6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18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8656-F07A-4F49-AAA9-E2755B140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143000"/>
          </a:xfrm>
        </p:spPr>
        <p:txBody>
          <a:bodyPr anchor="t"/>
          <a:lstStyle/>
          <a:p>
            <a:r>
              <a:rPr lang="en-US" dirty="0"/>
              <a:t>Bering Sea Ice Extent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BE38E0-AFF7-9145-8DA7-03BB86921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B887BA-36AF-2747-AB60-DE5BC3EDD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9525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01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AFD96-0606-B848-82CC-B7287043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2024 Outlooks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A346D-0A6F-9240-AFFE-D250F6420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169631" cy="4525963"/>
          </a:xfrm>
        </p:spPr>
        <p:txBody>
          <a:bodyPr/>
          <a:lstStyle/>
          <a:p>
            <a:r>
              <a:rPr lang="en-US" dirty="0"/>
              <a:t>Alaska Outlooks</a:t>
            </a:r>
          </a:p>
          <a:p>
            <a:pPr lvl="1"/>
            <a:r>
              <a:rPr lang="en-US" dirty="0"/>
              <a:t>NOAA/Climate Prediction Center</a:t>
            </a:r>
          </a:p>
          <a:p>
            <a:r>
              <a:rPr lang="en-US" dirty="0"/>
              <a:t>Arctic Outlooks</a:t>
            </a:r>
          </a:p>
          <a:p>
            <a:pPr lvl="1"/>
            <a:r>
              <a:rPr lang="en-US" dirty="0"/>
              <a:t>Copernicus Climate Change Service</a:t>
            </a:r>
          </a:p>
          <a:p>
            <a:r>
              <a:rPr lang="en-US" sz="3000" dirty="0"/>
              <a:t>Arctic Sea Ice Experimental Outlook</a:t>
            </a:r>
          </a:p>
          <a:p>
            <a:pPr lvl="1"/>
            <a:r>
              <a:rPr lang="en-US" dirty="0"/>
              <a:t>NOAA/Climate Prediction Center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D98E2B-2E19-AF46-BD75-B03EF784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DD1AA-3F1A-BE47-BFE2-E9D9F2B86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pic>
        <p:nvPicPr>
          <p:cNvPr id="5" name="Picture 6" descr="Picture 6">
            <a:extLst>
              <a:ext uri="{FF2B5EF4-FFF2-40B4-BE49-F238E27FC236}">
                <a16:creationId xmlns:a16="http://schemas.microsoft.com/office/drawing/2014/main" id="{1B5A2383-CCD1-314F-AC0B-4CAE332799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93" y="1965523"/>
            <a:ext cx="2286001" cy="20472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74596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122B689-4EF1-3941-BF19-C1E2467EA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52625"/>
            <a:ext cx="9144000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1" name="Title 1"/>
          <p:cNvSpPr txBox="1">
            <a:spLocks noGrp="1"/>
          </p:cNvSpPr>
          <p:nvPr>
            <p:ph type="title"/>
          </p:nvPr>
        </p:nvSpPr>
        <p:spPr>
          <a:xfrm>
            <a:off x="0" y="125131"/>
            <a:ext cx="9144000" cy="990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/>
          </a:lstStyle>
          <a:p>
            <a:r>
              <a:rPr lang="en-US" b="1" dirty="0"/>
              <a:t>NOAA/NWS Climate Prediction Center</a:t>
            </a:r>
            <a:r>
              <a:rPr b="1" dirty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March through May 2024 </a:t>
            </a:r>
            <a:r>
              <a:rPr b="1" dirty="0"/>
              <a:t>Outlook</a:t>
            </a:r>
          </a:p>
        </p:txBody>
      </p:sp>
      <p:graphicFrame>
        <p:nvGraphicFramePr>
          <p:cNvPr id="642" name="Table 22"/>
          <p:cNvGraphicFramePr/>
          <p:nvPr>
            <p:extLst>
              <p:ext uri="{D42A27DB-BD31-4B8C-83A1-F6EECF244321}">
                <p14:modId xmlns:p14="http://schemas.microsoft.com/office/powerpoint/2010/main" val="4237747790"/>
              </p:ext>
            </p:extLst>
          </p:nvPr>
        </p:nvGraphicFramePr>
        <p:xfrm>
          <a:off x="52877" y="5307746"/>
          <a:ext cx="807750" cy="822960"/>
        </p:xfrm>
        <a:graphic>
          <a:graphicData uri="http://schemas.openxmlformats.org/drawingml/2006/table">
            <a:tbl>
              <a:tblPr firstRow="1" bandRow="1"/>
              <a:tblGrid>
                <a:gridCol w="80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3596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Above%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0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Normal%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0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Below%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Straight Arrow Connector 52">
            <a:extLst>
              <a:ext uri="{FF2B5EF4-FFF2-40B4-BE49-F238E27FC236}">
                <a16:creationId xmlns:a16="http://schemas.microsoft.com/office/drawing/2014/main" id="{A7F9A4CD-CFCD-C947-8411-577B590D2858}"/>
              </a:ext>
            </a:extLst>
          </p:cNvPr>
          <p:cNvSpPr/>
          <p:nvPr/>
        </p:nvSpPr>
        <p:spPr>
          <a:xfrm>
            <a:off x="8437763" y="2962744"/>
            <a:ext cx="84321" cy="822960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38" name="Table 11">
            <a:extLst>
              <a:ext uri="{FF2B5EF4-FFF2-40B4-BE49-F238E27FC236}">
                <a16:creationId xmlns:a16="http://schemas.microsoft.com/office/drawing/2014/main" id="{226E41B0-4004-084F-82AB-54EFB4CDF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1398803"/>
              </p:ext>
            </p:extLst>
          </p:nvPr>
        </p:nvGraphicFramePr>
        <p:xfrm>
          <a:off x="8229539" y="2107834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91E64165-E7AC-EF4A-A79D-CEB3802DA6BC}"/>
              </a:ext>
            </a:extLst>
          </p:cNvPr>
          <p:cNvSpPr txBox="1"/>
          <p:nvPr/>
        </p:nvSpPr>
        <p:spPr>
          <a:xfrm>
            <a:off x="1401215" y="5481601"/>
            <a:ext cx="340092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Average Temperature Outlook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A7B83E-E123-2F4B-9DD2-2C0E276AE3D3}"/>
              </a:ext>
            </a:extLst>
          </p:cNvPr>
          <p:cNvSpPr txBox="1"/>
          <p:nvPr/>
        </p:nvSpPr>
        <p:spPr>
          <a:xfrm>
            <a:off x="5711853" y="5481601"/>
            <a:ext cx="304185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Total Precipitation Outlook</a:t>
            </a:r>
          </a:p>
        </p:txBody>
      </p:sp>
      <p:graphicFrame>
        <p:nvGraphicFramePr>
          <p:cNvPr id="48" name="Table 11">
            <a:extLst>
              <a:ext uri="{FF2B5EF4-FFF2-40B4-BE49-F238E27FC236}">
                <a16:creationId xmlns:a16="http://schemas.microsoft.com/office/drawing/2014/main" id="{A64CFDA5-1E92-274E-B42C-F219039BE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3522521"/>
              </p:ext>
            </p:extLst>
          </p:nvPr>
        </p:nvGraphicFramePr>
        <p:xfrm>
          <a:off x="1349761" y="1582777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" name="Straight Arrow Connector 25">
            <a:extLst>
              <a:ext uri="{FF2B5EF4-FFF2-40B4-BE49-F238E27FC236}">
                <a16:creationId xmlns:a16="http://schemas.microsoft.com/office/drawing/2014/main" id="{EE728E4E-87C6-E740-9BAE-4546648D8D68}"/>
              </a:ext>
            </a:extLst>
          </p:cNvPr>
          <p:cNvSpPr/>
          <p:nvPr/>
        </p:nvSpPr>
        <p:spPr>
          <a:xfrm flipH="1">
            <a:off x="3562972" y="2930794"/>
            <a:ext cx="656788" cy="32807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1" name="Straight Arrow Connector 25">
            <a:extLst>
              <a:ext uri="{FF2B5EF4-FFF2-40B4-BE49-F238E27FC236}">
                <a16:creationId xmlns:a16="http://schemas.microsoft.com/office/drawing/2014/main" id="{01D08DB6-4BFD-634C-8B81-0C90530F252F}"/>
              </a:ext>
            </a:extLst>
          </p:cNvPr>
          <p:cNvSpPr/>
          <p:nvPr/>
        </p:nvSpPr>
        <p:spPr>
          <a:xfrm>
            <a:off x="1872930" y="2162526"/>
            <a:ext cx="822537" cy="445190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25" name="Table 11">
            <a:extLst>
              <a:ext uri="{FF2B5EF4-FFF2-40B4-BE49-F238E27FC236}">
                <a16:creationId xmlns:a16="http://schemas.microsoft.com/office/drawing/2014/main" id="{D3B82A10-44E4-C049-A5F6-461A2CA0A9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9529196"/>
              </p:ext>
            </p:extLst>
          </p:nvPr>
        </p:nvGraphicFramePr>
        <p:xfrm>
          <a:off x="5497785" y="2018741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Straight Arrow Connector 25">
            <a:extLst>
              <a:ext uri="{FF2B5EF4-FFF2-40B4-BE49-F238E27FC236}">
                <a16:creationId xmlns:a16="http://schemas.microsoft.com/office/drawing/2014/main" id="{F1AD4650-5810-9844-B0FE-B0F3CCECE612}"/>
              </a:ext>
            </a:extLst>
          </p:cNvPr>
          <p:cNvSpPr/>
          <p:nvPr/>
        </p:nvSpPr>
        <p:spPr>
          <a:xfrm flipH="1">
            <a:off x="7516445" y="2698985"/>
            <a:ext cx="737133" cy="409275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5" name="Straight Arrow Connector 25">
            <a:extLst>
              <a:ext uri="{FF2B5EF4-FFF2-40B4-BE49-F238E27FC236}">
                <a16:creationId xmlns:a16="http://schemas.microsoft.com/office/drawing/2014/main" id="{FE1A7066-C5C5-6741-BF0E-D258266E27BE}"/>
              </a:ext>
            </a:extLst>
          </p:cNvPr>
          <p:cNvSpPr/>
          <p:nvPr/>
        </p:nvSpPr>
        <p:spPr>
          <a:xfrm>
            <a:off x="6021955" y="2366229"/>
            <a:ext cx="459556" cy="224990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33" name="Table 11">
            <a:extLst>
              <a:ext uri="{FF2B5EF4-FFF2-40B4-BE49-F238E27FC236}">
                <a16:creationId xmlns:a16="http://schemas.microsoft.com/office/drawing/2014/main" id="{3C53F18B-3DCD-8B4F-BA6D-E997BA09A2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9460160"/>
              </p:ext>
            </p:extLst>
          </p:nvPr>
        </p:nvGraphicFramePr>
        <p:xfrm>
          <a:off x="7232781" y="1309360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45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" name="Straight Arrow Connector 25">
            <a:extLst>
              <a:ext uri="{FF2B5EF4-FFF2-40B4-BE49-F238E27FC236}">
                <a16:creationId xmlns:a16="http://schemas.microsoft.com/office/drawing/2014/main" id="{3E58CA68-5B66-9541-8A15-5ED6C7FB08B1}"/>
              </a:ext>
            </a:extLst>
          </p:cNvPr>
          <p:cNvSpPr/>
          <p:nvPr/>
        </p:nvSpPr>
        <p:spPr>
          <a:xfrm flipH="1" flipV="1">
            <a:off x="1611846" y="4818515"/>
            <a:ext cx="638530" cy="320017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40" name="Table 11">
            <a:extLst>
              <a:ext uri="{FF2B5EF4-FFF2-40B4-BE49-F238E27FC236}">
                <a16:creationId xmlns:a16="http://schemas.microsoft.com/office/drawing/2014/main" id="{23CB8431-3ACE-0344-BC51-BF3A4749F1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6074136"/>
              </p:ext>
            </p:extLst>
          </p:nvPr>
        </p:nvGraphicFramePr>
        <p:xfrm>
          <a:off x="4263226" y="2252232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45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" name="Table 11">
            <a:extLst>
              <a:ext uri="{FF2B5EF4-FFF2-40B4-BE49-F238E27FC236}">
                <a16:creationId xmlns:a16="http://schemas.microsoft.com/office/drawing/2014/main" id="{A9FF3D07-78E0-024A-BB1A-E509C46604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1887974"/>
              </p:ext>
            </p:extLst>
          </p:nvPr>
        </p:nvGraphicFramePr>
        <p:xfrm>
          <a:off x="2322305" y="4698265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Straight Arrow Connector 25">
            <a:extLst>
              <a:ext uri="{FF2B5EF4-FFF2-40B4-BE49-F238E27FC236}">
                <a16:creationId xmlns:a16="http://schemas.microsoft.com/office/drawing/2014/main" id="{CB488993-E2DA-4049-92FE-E8782D293BA5}"/>
              </a:ext>
            </a:extLst>
          </p:cNvPr>
          <p:cNvSpPr/>
          <p:nvPr/>
        </p:nvSpPr>
        <p:spPr>
          <a:xfrm>
            <a:off x="4549683" y="3124921"/>
            <a:ext cx="0" cy="733725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1" name="Straight Arrow Connector 25">
            <a:extLst>
              <a:ext uri="{FF2B5EF4-FFF2-40B4-BE49-F238E27FC236}">
                <a16:creationId xmlns:a16="http://schemas.microsoft.com/office/drawing/2014/main" id="{62D0433E-49A6-024E-898C-1CD12AF4F85E}"/>
              </a:ext>
            </a:extLst>
          </p:cNvPr>
          <p:cNvSpPr/>
          <p:nvPr/>
        </p:nvSpPr>
        <p:spPr>
          <a:xfrm flipH="1">
            <a:off x="6842490" y="1816149"/>
            <a:ext cx="295092" cy="291685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EED59D6-9B52-B243-B2C0-3DA03B5B8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graphicFrame>
        <p:nvGraphicFramePr>
          <p:cNvPr id="26" name="Table 11">
            <a:extLst>
              <a:ext uri="{FF2B5EF4-FFF2-40B4-BE49-F238E27FC236}">
                <a16:creationId xmlns:a16="http://schemas.microsoft.com/office/drawing/2014/main" id="{AD9C0BAD-4099-6147-80C7-B6D31E554D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851124"/>
              </p:ext>
            </p:extLst>
          </p:nvPr>
        </p:nvGraphicFramePr>
        <p:xfrm>
          <a:off x="7360841" y="4198200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45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" name="Straight Arrow Connector 25">
            <a:extLst>
              <a:ext uri="{FF2B5EF4-FFF2-40B4-BE49-F238E27FC236}">
                <a16:creationId xmlns:a16="http://schemas.microsoft.com/office/drawing/2014/main" id="{7CBBB0A5-175B-3246-B95A-29A57C467A56}"/>
              </a:ext>
            </a:extLst>
          </p:cNvPr>
          <p:cNvSpPr/>
          <p:nvPr/>
        </p:nvSpPr>
        <p:spPr>
          <a:xfrm flipH="1" flipV="1">
            <a:off x="6937690" y="4232326"/>
            <a:ext cx="295091" cy="204637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2" name="Straight Arrow Connector 25">
            <a:extLst>
              <a:ext uri="{FF2B5EF4-FFF2-40B4-BE49-F238E27FC236}">
                <a16:creationId xmlns:a16="http://schemas.microsoft.com/office/drawing/2014/main" id="{BD5B6A58-7E10-F94D-83CC-0E20411FC03E}"/>
              </a:ext>
            </a:extLst>
          </p:cNvPr>
          <p:cNvSpPr/>
          <p:nvPr/>
        </p:nvSpPr>
        <p:spPr>
          <a:xfrm>
            <a:off x="5809371" y="2883269"/>
            <a:ext cx="617961" cy="822959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43" name="Table 11">
            <a:extLst>
              <a:ext uri="{FF2B5EF4-FFF2-40B4-BE49-F238E27FC236}">
                <a16:creationId xmlns:a16="http://schemas.microsoft.com/office/drawing/2014/main" id="{EA03501D-E9DC-1044-8322-0A6FE7DE96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489275"/>
              </p:ext>
            </p:extLst>
          </p:nvPr>
        </p:nvGraphicFramePr>
        <p:xfrm>
          <a:off x="3629281" y="4232326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4" name="Straight Arrow Connector 25">
            <a:extLst>
              <a:ext uri="{FF2B5EF4-FFF2-40B4-BE49-F238E27FC236}">
                <a16:creationId xmlns:a16="http://schemas.microsoft.com/office/drawing/2014/main" id="{80A835FB-B214-164F-9755-70BE422D5AC4}"/>
              </a:ext>
            </a:extLst>
          </p:cNvPr>
          <p:cNvSpPr/>
          <p:nvPr/>
        </p:nvSpPr>
        <p:spPr>
          <a:xfrm flipV="1">
            <a:off x="4143177" y="4284961"/>
            <a:ext cx="793073" cy="345905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Spring 2024</a:t>
            </a:r>
            <a:br>
              <a:rPr lang="en-US" b="1" dirty="0"/>
            </a:br>
            <a:r>
              <a:rPr lang="en-US" sz="3700" b="1" dirty="0"/>
              <a:t>Arctic Temperature and Precipitation Outlook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9192" y="5953514"/>
            <a:ext cx="576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Outlooks courtesy Copernicus C3S (Climate Change Service)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B27DBF-2A81-DE46-8CD5-E240A0B87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pic>
        <p:nvPicPr>
          <p:cNvPr id="1030" name="Picture 6" descr="MAM 2024">
            <a:extLst>
              <a:ext uri="{FF2B5EF4-FFF2-40B4-BE49-F238E27FC236}">
                <a16:creationId xmlns:a16="http://schemas.microsoft.com/office/drawing/2014/main" id="{E6631633-B66B-9E47-8B03-AADC1D532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79855"/>
            <a:ext cx="4572000" cy="43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M 2024">
            <a:extLst>
              <a:ext uri="{FF2B5EF4-FFF2-40B4-BE49-F238E27FC236}">
                <a16:creationId xmlns:a16="http://schemas.microsoft.com/office/drawing/2014/main" id="{CCB77B2B-0E62-BB45-9530-99EF63916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79855"/>
            <a:ext cx="4572000" cy="43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429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Winter 2023-24 Sea Ice Outlook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22256B-E63D-F44F-B1F4-723AF9B5E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3B4BF5-D897-0245-A104-0CED43BF099A}"/>
              </a:ext>
            </a:extLst>
          </p:cNvPr>
          <p:cNvSpPr txBox="1"/>
          <p:nvPr/>
        </p:nvSpPr>
        <p:spPr>
          <a:xfrm>
            <a:off x="1868617" y="5901331"/>
            <a:ext cx="5751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Data: NOAA/Climate Prediction Center Exp. Sea Ice Outlook</a:t>
            </a:r>
          </a:p>
          <a:p>
            <a:pPr algn="ctr"/>
            <a:r>
              <a:rPr lang="en-US" dirty="0"/>
              <a:t>Outlook produced from late February 2024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2E1B68-B0D0-654E-882B-243E53C59F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4363"/>
            <a:ext cx="4572000" cy="4541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A7F590-0EA1-FF4A-BEF3-9119A02F2C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232" y="1124363"/>
            <a:ext cx="4572000" cy="454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84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b="1" dirty="0"/>
              <a:t>Thanks very much!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83978-CC30-F949-AFED-79BCB5B4C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420982-5565-2A49-A1E8-48B84A962F26}"/>
              </a:ext>
            </a:extLst>
          </p:cNvPr>
          <p:cNvSpPr txBox="1"/>
          <p:nvPr/>
        </p:nvSpPr>
        <p:spPr>
          <a:xfrm>
            <a:off x="5786716" y="5987018"/>
            <a:ext cx="26749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Juneau, Alaska</a:t>
            </a:r>
          </a:p>
          <a:p>
            <a:pPr algn="ctr"/>
            <a:r>
              <a:rPr lang="en-US" sz="1400" b="1" dirty="0"/>
              <a:t>Jan 16, 2024</a:t>
            </a:r>
          </a:p>
          <a:p>
            <a:pPr algn="ctr"/>
            <a:r>
              <a:rPr lang="en-US" sz="1400" b="0" i="0" u="none" strike="noStrike" dirty="0">
                <a:effectLst/>
              </a:rPr>
              <a:t>Image credit: Clarise Larson/KTOO</a:t>
            </a:r>
            <a:endParaRPr lang="en-US" sz="1400" b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FA1AC91-416F-9448-A55B-FFE498C90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889000"/>
            <a:ext cx="7620000" cy="50800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16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2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E7E73F-3974-1B43-B2B2-18880F8EE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571"/>
            <a:ext cx="9144000" cy="623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0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2265FB-8186-3A47-81EC-C8DDD248E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Alaska Daily Temperature Index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3466BB-1F82-8648-AAB1-EA9F0345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DF6AB-B587-FE4B-AEE7-A78631145E72}"/>
              </a:ext>
            </a:extLst>
          </p:cNvPr>
          <p:cNvSpPr txBox="1"/>
          <p:nvPr/>
        </p:nvSpPr>
        <p:spPr>
          <a:xfrm>
            <a:off x="1978149" y="6352143"/>
            <a:ext cx="518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Online</a:t>
            </a:r>
            <a:r>
              <a:rPr lang="en-US" dirty="0"/>
              <a:t>: </a:t>
            </a:r>
            <a:r>
              <a:rPr lang="en-US" sz="1400" dirty="0"/>
              <a:t>http://accap.uaf.edu/tools/statewide-temperature-index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EABECE-664F-DD43-9EDB-28D4442C6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A6DD07-0844-C043-8C09-AFA27970A3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50" y="1269987"/>
            <a:ext cx="8229600" cy="480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3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15EFEC-531B-C34C-93BC-AB73A17C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/>
          <a:lstStyle/>
          <a:p>
            <a:r>
              <a:rPr lang="en-US" b="1" dirty="0"/>
              <a:t>Winter 2023-24 T &amp; 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DFBD98-D0C7-1348-88B3-127E1C55F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351B59-9C14-2344-AA43-968E919DA701}"/>
              </a:ext>
            </a:extLst>
          </p:cNvPr>
          <p:cNvSpPr txBox="1"/>
          <p:nvPr/>
        </p:nvSpPr>
        <p:spPr>
          <a:xfrm>
            <a:off x="457200" y="5552819"/>
            <a:ext cx="385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Temperature Departures from Average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BA072C-5F10-E64E-BC13-96C766361F1F}"/>
              </a:ext>
            </a:extLst>
          </p:cNvPr>
          <p:cNvSpPr txBox="1"/>
          <p:nvPr/>
        </p:nvSpPr>
        <p:spPr>
          <a:xfrm>
            <a:off x="4933756" y="5552819"/>
            <a:ext cx="325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Precipitation Percent of Average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79A942-B8A1-0344-BE9B-B2B86C07D1A3}"/>
              </a:ext>
            </a:extLst>
          </p:cNvPr>
          <p:cNvSpPr txBox="1"/>
          <p:nvPr/>
        </p:nvSpPr>
        <p:spPr>
          <a:xfrm>
            <a:off x="2448663" y="6108044"/>
            <a:ext cx="424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Data: ERA5 courtesy of EMCWF/Copernicus</a:t>
            </a:r>
          </a:p>
          <a:p>
            <a:pPr algn="ctr"/>
            <a:r>
              <a:rPr lang="en-US" dirty="0"/>
              <a:t>1991-2020 Baseline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0F64B2-FB05-4346-BC9B-FBD975096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F4B5D8-C192-BA41-A25E-E6CD8DE79044}"/>
              </a:ext>
            </a:extLst>
          </p:cNvPr>
          <p:cNvSpPr txBox="1"/>
          <p:nvPr/>
        </p:nvSpPr>
        <p:spPr>
          <a:xfrm>
            <a:off x="1220099" y="1190598"/>
            <a:ext cx="200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5</a:t>
            </a:r>
            <a:r>
              <a:rPr lang="en-US" b="1" baseline="30000" dirty="0">
                <a:solidFill>
                  <a:srgbClr val="7030A0"/>
                </a:solidFill>
              </a:rPr>
              <a:t>rd</a:t>
            </a:r>
            <a:r>
              <a:rPr lang="en-US" b="1" dirty="0">
                <a:solidFill>
                  <a:srgbClr val="7030A0"/>
                </a:solidFill>
              </a:rPr>
              <a:t> warmest winter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49D7A3-DB01-EA44-BCB2-BBA0F0D81BD2}"/>
              </a:ext>
            </a:extLst>
          </p:cNvPr>
          <p:cNvSpPr txBox="1"/>
          <p:nvPr/>
        </p:nvSpPr>
        <p:spPr>
          <a:xfrm>
            <a:off x="5849006" y="1190598"/>
            <a:ext cx="200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11</a:t>
            </a:r>
            <a:r>
              <a:rPr lang="en-US" b="1" baseline="30000" dirty="0">
                <a:solidFill>
                  <a:srgbClr val="7030A0"/>
                </a:solidFill>
              </a:rPr>
              <a:t>rd</a:t>
            </a:r>
            <a:r>
              <a:rPr lang="en-US" b="1" dirty="0">
                <a:solidFill>
                  <a:srgbClr val="7030A0"/>
                </a:solidFill>
              </a:rPr>
              <a:t> wettest winter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2CA006-B8F7-194B-ACE9-1254F15DA8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4" y="1518060"/>
            <a:ext cx="4572000" cy="38888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D78AAB-452D-6543-ACEC-6406A4ED4C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326" y="1518060"/>
            <a:ext cx="4572000" cy="388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08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EE1C-BFD8-744B-AC2E-74F366B66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898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600" b="1" dirty="0"/>
              <a:t>This winter compared to El Niños past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285015-05AF-0F43-8C8D-1EFD0C56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665832-2E76-0C41-A6A7-9DAA314B99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4839"/>
            <a:ext cx="9144000" cy="604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59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EE1C-BFD8-744B-AC2E-74F366B66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898"/>
            <a:ext cx="8229600" cy="1143000"/>
          </a:xfrm>
        </p:spPr>
        <p:txBody>
          <a:bodyPr anchor="t"/>
          <a:lstStyle/>
          <a:p>
            <a:r>
              <a:rPr lang="en-US" b="1" dirty="0"/>
              <a:t>Winter Snowfall Ranks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285015-05AF-0F43-8C8D-1EFD0C56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8B378B-E62A-E641-9DBF-39EE03621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C97C5A-B729-8142-863A-A6A13DA379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40" y="911146"/>
            <a:ext cx="7472931" cy="5577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DD8C0D-505B-684F-BEA8-EDC7DFA21747}"/>
              </a:ext>
            </a:extLst>
          </p:cNvPr>
          <p:cNvSpPr txBox="1"/>
          <p:nvPr/>
        </p:nvSpPr>
        <p:spPr>
          <a:xfrm>
            <a:off x="5784351" y="6488986"/>
            <a:ext cx="2557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Courtesy B. </a:t>
            </a:r>
            <a:r>
              <a:rPr lang="en-US" sz="1400" dirty="0" err="1"/>
              <a:t>Brettscheinder</a:t>
            </a:r>
            <a:r>
              <a:rPr lang="en-US" sz="1400" dirty="0"/>
              <a:t>/NWS</a:t>
            </a:r>
          </a:p>
        </p:txBody>
      </p:sp>
    </p:spTree>
    <p:extLst>
      <p:ext uri="{BB962C8B-B14F-4D97-AF65-F5344CB8AC3E}">
        <p14:creationId xmlns:p14="http://schemas.microsoft.com/office/powerpoint/2010/main" val="3078800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EE1C-BFD8-744B-AC2E-74F366B66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898"/>
            <a:ext cx="8229600" cy="1143000"/>
          </a:xfrm>
        </p:spPr>
        <p:txBody>
          <a:bodyPr anchor="t"/>
          <a:lstStyle/>
          <a:p>
            <a:r>
              <a:rPr lang="en-US" b="1" dirty="0"/>
              <a:t>Snowpack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285015-05AF-0F43-8C8D-1EFD0C56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989A02-DF17-174A-88DD-8234634703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29" y="1092424"/>
            <a:ext cx="830374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4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EE1C-BFD8-744B-AC2E-74F366B66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898"/>
            <a:ext cx="8229600" cy="1143000"/>
          </a:xfrm>
        </p:spPr>
        <p:txBody>
          <a:bodyPr anchor="t"/>
          <a:lstStyle/>
          <a:p>
            <a:r>
              <a:rPr lang="en-US" b="1" dirty="0"/>
              <a:t>Snowfall vs El Niño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285015-05AF-0F43-8C8D-1EFD0C56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5D83AB-3E50-1644-B18D-6C6F3AEA2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512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1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864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Winter 2023-24 Ocean Temperatures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A77B11-F2F4-544F-A808-636E5AD7B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86EE3A-45D2-5F4C-B5AB-B6473CA7C0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189" y="961389"/>
            <a:ext cx="6672337" cy="567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50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10608</TotalTime>
  <Words>285</Words>
  <Application>Microsoft Office PowerPoint</Application>
  <PresentationFormat>On-screen Show (4:3)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Circumpolar One Heath Winter 2023-24 Climate Review and Spring 2024 Outlook</vt:lpstr>
      <vt:lpstr>PowerPoint Presentation</vt:lpstr>
      <vt:lpstr>Alaska Daily Temperature Index</vt:lpstr>
      <vt:lpstr>Winter 2023-24 T &amp; P</vt:lpstr>
      <vt:lpstr>This winter compared to El Niños past</vt:lpstr>
      <vt:lpstr>Winter Snowfall Ranks</vt:lpstr>
      <vt:lpstr>Snowpack analysis</vt:lpstr>
      <vt:lpstr>Snowfall vs El Niño</vt:lpstr>
      <vt:lpstr>Winter 2023-24 Ocean Temperatures</vt:lpstr>
      <vt:lpstr>Arctic Sea Ice Extent: Winter 2023-24</vt:lpstr>
      <vt:lpstr>2024 Daily Arctic Sea Ice Extent</vt:lpstr>
      <vt:lpstr>Bering Sea Ice Extent</vt:lpstr>
      <vt:lpstr>Spring 2024 Outlooks</vt:lpstr>
      <vt:lpstr>NOAA/NWS Climate Prediction Center  March through May 2024 Outlook</vt:lpstr>
      <vt:lpstr>Spring 2024 Arctic Temperature and Precipitation Outlook</vt:lpstr>
      <vt:lpstr>Winter 2023-24 Sea Ice Outlook</vt:lpstr>
      <vt:lpstr>Thanks very much!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Heath March 12, 2018</dc:title>
  <dc:creator>Rick Thoman</dc:creator>
  <cp:lastModifiedBy>Brubaker, Mike Y</cp:lastModifiedBy>
  <cp:revision>221</cp:revision>
  <cp:lastPrinted>2019-06-09T20:07:06Z</cp:lastPrinted>
  <dcterms:created xsi:type="dcterms:W3CDTF">2019-03-11T18:18:02Z</dcterms:created>
  <dcterms:modified xsi:type="dcterms:W3CDTF">2024-03-12T20:20:00Z</dcterms:modified>
</cp:coreProperties>
</file>