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5" r:id="rId3"/>
    <p:sldId id="300" r:id="rId4"/>
    <p:sldId id="275" r:id="rId5"/>
    <p:sldId id="299" r:id="rId6"/>
    <p:sldId id="257" r:id="rId7"/>
    <p:sldId id="263" r:id="rId8"/>
    <p:sldId id="304" r:id="rId9"/>
    <p:sldId id="260" r:id="rId10"/>
    <p:sldId id="303" r:id="rId11"/>
    <p:sldId id="305" r:id="rId12"/>
    <p:sldId id="302" r:id="rId13"/>
    <p:sldId id="269" r:id="rId14"/>
    <p:sldId id="270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4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9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714CA-93BD-D545-A923-5D233CB1679E}" type="datetime1">
              <a:rPr lang="en-US" smtClean="0"/>
              <a:t>9/13/21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F1CED-E52C-DC41-A4A5-C5948A17AF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97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DF03D-593A-A14C-A1C4-6C13EEA04F53}" type="datetime1">
              <a:rPr lang="en-US" smtClean="0"/>
              <a:t>9/13/21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1E193-5490-E548-BD19-6AAD783496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696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6918-6BC4-A14E-A001-832DCD18C60C}" type="datetime1">
              <a:rPr lang="en-US" smtClean="0"/>
              <a:t>9/13/21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6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32A1-7CCC-2E46-AE00-8889A068E2F8}" type="datetime1">
              <a:rPr lang="en-US" smtClean="0"/>
              <a:t>9/13/21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2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0B53-FBFB-CC47-9867-D22A5BFD4C0E}" type="datetime1">
              <a:rPr lang="en-US" smtClean="0"/>
              <a:t>9/13/21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4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02CA-164C-7641-89B1-1FF1BC3159CB}" type="datetime1">
              <a:rPr lang="en-US" smtClean="0"/>
              <a:t>9/13/21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7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E605-EF29-984F-B657-2F54CD8283CD}" type="datetime1">
              <a:rPr lang="en-US" smtClean="0"/>
              <a:t>9/13/21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4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409D-F6A4-B54F-997D-77321A7292B3}" type="datetime1">
              <a:rPr lang="en-US" smtClean="0"/>
              <a:t>9/13/21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D060-2A67-CC49-83EC-2CA2B63D8B37}" type="datetime1">
              <a:rPr lang="en-US" smtClean="0"/>
              <a:t>9/13/21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7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B7CC-FC48-B54C-AAEB-4DC4F0F6769A}" type="datetime1">
              <a:rPr lang="en-US" smtClean="0"/>
              <a:t>9/13/21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5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E752-B962-954C-BE76-D32D474F55AD}" type="datetime1">
              <a:rPr lang="en-US" smtClean="0"/>
              <a:t>9/13/21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4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F66B-BEFD-0D4F-82A2-77534911AA0D}" type="datetime1">
              <a:rPr lang="en-US" smtClean="0"/>
              <a:t>9/13/21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6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9432-3052-754F-AADB-87EEF4BDD89E}" type="datetime1">
              <a:rPr lang="en-US" smtClean="0"/>
              <a:t>9/13/21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6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44F5B-7316-5B4D-993B-D55D090DE553}" type="datetime1">
              <a:rPr lang="en-US" smtClean="0"/>
              <a:t>9/13/21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3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Circumpolar One Heath</a:t>
            </a:r>
            <a:br>
              <a:rPr lang="en-US" dirty="0"/>
            </a:br>
            <a:r>
              <a:rPr lang="en-US" dirty="0"/>
              <a:t>Summer 2021 Climate Review and Autumn 2021 Outlook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19" y="3886200"/>
            <a:ext cx="8890318" cy="1752600"/>
          </a:xfrm>
        </p:spPr>
        <p:txBody>
          <a:bodyPr/>
          <a:lstStyle/>
          <a:p>
            <a:r>
              <a:rPr lang="en-US" dirty="0"/>
              <a:t>Rick Thoman</a:t>
            </a:r>
          </a:p>
          <a:p>
            <a:r>
              <a:rPr lang="en-US" dirty="0"/>
              <a:t>Alaska Center for Climate Assessment and Policy</a:t>
            </a:r>
          </a:p>
          <a:p>
            <a:r>
              <a:rPr lang="en-US" dirty="0"/>
              <a:t>University of Alaska Fairbanks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3848" y="0"/>
            <a:ext cx="2737104" cy="2493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9760" y="5931596"/>
            <a:ext cx="245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September 14,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381906-F9ED-9743-A400-0CB716F07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41" y="6078304"/>
            <a:ext cx="22225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9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7B6D3-3EFB-444D-8AC9-105EA4CB6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North American Wildfire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6CBB4B-9A78-384D-88E4-08D38E63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112B5-63BB-8C46-8751-9E2A020A5B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8483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08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27DC-B0E0-DC47-88DE-660472EF4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2021: High Wildfire Year in Eurasia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85A853-2DE9-2C4A-BCE4-A42306E0F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B10F47-7DEA-E443-8B15-60B9F127A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70" y="1220141"/>
            <a:ext cx="7001459" cy="53949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EE9223-5671-AA4B-AF20-E74D1D09D2A0}"/>
              </a:ext>
            </a:extLst>
          </p:cNvPr>
          <p:cNvSpPr/>
          <p:nvPr/>
        </p:nvSpPr>
        <p:spPr>
          <a:xfrm>
            <a:off x="4232953" y="1417638"/>
            <a:ext cx="1232899" cy="27759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28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85750674-4374-FE45-81C1-218FF831F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85" y="1198335"/>
            <a:ext cx="8037850" cy="4946369"/>
          </a:xfrm>
          <a:prstGeom prst="rect">
            <a:avLst/>
          </a:prstGeom>
        </p:spPr>
      </p:pic>
      <p:sp>
        <p:nvSpPr>
          <p:cNvPr id="641" name="Title 1"/>
          <p:cNvSpPr txBox="1">
            <a:spLocks noGrp="1"/>
          </p:cNvSpPr>
          <p:nvPr>
            <p:ph type="title"/>
          </p:nvPr>
        </p:nvSpPr>
        <p:spPr>
          <a:xfrm>
            <a:off x="0" y="207735"/>
            <a:ext cx="9144000" cy="990600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ctr"/>
          </a:lstStyle>
          <a:p>
            <a:r>
              <a:rPr dirty="0"/>
              <a:t>CPC </a:t>
            </a:r>
            <a:r>
              <a:rPr lang="en-US" dirty="0"/>
              <a:t>September-November 2021 </a:t>
            </a:r>
            <a:r>
              <a:rPr dirty="0"/>
              <a:t>Outlook</a:t>
            </a:r>
          </a:p>
        </p:txBody>
      </p:sp>
      <p:graphicFrame>
        <p:nvGraphicFramePr>
          <p:cNvPr id="642" name="Table 22"/>
          <p:cNvGraphicFramePr/>
          <p:nvPr>
            <p:extLst>
              <p:ext uri="{D42A27DB-BD31-4B8C-83A1-F6EECF244321}">
                <p14:modId xmlns:p14="http://schemas.microsoft.com/office/powerpoint/2010/main" val="1501266673"/>
              </p:ext>
            </p:extLst>
          </p:nvPr>
        </p:nvGraphicFramePr>
        <p:xfrm>
          <a:off x="8250854" y="4096824"/>
          <a:ext cx="807750" cy="822960"/>
        </p:xfrm>
        <a:graphic>
          <a:graphicData uri="http://schemas.openxmlformats.org/drawingml/2006/table">
            <a:tbl>
              <a:tblPr firstRow="1" bandRow="1"/>
              <a:tblGrid>
                <a:gridCol w="80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3596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Above%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0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Normal%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0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Below%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" name="Picture 5" descr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989" y="6425353"/>
            <a:ext cx="365760" cy="365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2" descr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844" y="6425353"/>
            <a:ext cx="365760" cy="36576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2" name="Table 28">
            <a:extLst>
              <a:ext uri="{FF2B5EF4-FFF2-40B4-BE49-F238E27FC236}">
                <a16:creationId xmlns:a16="http://schemas.microsoft.com/office/drawing/2014/main" id="{802BFBF5-05D1-964A-943D-46ECFB92BA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430640"/>
              </p:ext>
            </p:extLst>
          </p:nvPr>
        </p:nvGraphicFramePr>
        <p:xfrm>
          <a:off x="4290143" y="2492507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Straight Arrow Connector 52">
            <a:extLst>
              <a:ext uri="{FF2B5EF4-FFF2-40B4-BE49-F238E27FC236}">
                <a16:creationId xmlns:a16="http://schemas.microsoft.com/office/drawing/2014/main" id="{0ABD9941-E7B6-4D46-A2E4-8886543FCD30}"/>
              </a:ext>
            </a:extLst>
          </p:cNvPr>
          <p:cNvSpPr/>
          <p:nvPr/>
        </p:nvSpPr>
        <p:spPr>
          <a:xfrm flipH="1" flipV="1">
            <a:off x="7112684" y="2231599"/>
            <a:ext cx="690015" cy="741407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5" name="Straight Arrow Connector 52">
            <a:extLst>
              <a:ext uri="{FF2B5EF4-FFF2-40B4-BE49-F238E27FC236}">
                <a16:creationId xmlns:a16="http://schemas.microsoft.com/office/drawing/2014/main" id="{E533B49D-7D52-0C4D-8453-C2C6DC0DB5B7}"/>
              </a:ext>
            </a:extLst>
          </p:cNvPr>
          <p:cNvSpPr/>
          <p:nvPr/>
        </p:nvSpPr>
        <p:spPr>
          <a:xfrm>
            <a:off x="5735246" y="2637083"/>
            <a:ext cx="336780" cy="498790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6" name="Straight Arrow Connector 25">
            <a:extLst>
              <a:ext uri="{FF2B5EF4-FFF2-40B4-BE49-F238E27FC236}">
                <a16:creationId xmlns:a16="http://schemas.microsoft.com/office/drawing/2014/main" id="{DAA0F799-4937-0147-88BC-2F7BB45F7144}"/>
              </a:ext>
            </a:extLst>
          </p:cNvPr>
          <p:cNvSpPr/>
          <p:nvPr/>
        </p:nvSpPr>
        <p:spPr>
          <a:xfrm flipV="1">
            <a:off x="2161088" y="3022113"/>
            <a:ext cx="676822" cy="491649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27" name="Table 42">
            <a:extLst>
              <a:ext uri="{FF2B5EF4-FFF2-40B4-BE49-F238E27FC236}">
                <a16:creationId xmlns:a16="http://schemas.microsoft.com/office/drawing/2014/main" id="{376D3FF7-5B1D-294B-97D2-635AD4EF48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3519538"/>
              </p:ext>
            </p:extLst>
          </p:nvPr>
        </p:nvGraphicFramePr>
        <p:xfrm>
          <a:off x="5851884" y="4096824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Straight Arrow Connector 52">
            <a:extLst>
              <a:ext uri="{FF2B5EF4-FFF2-40B4-BE49-F238E27FC236}">
                <a16:creationId xmlns:a16="http://schemas.microsoft.com/office/drawing/2014/main" id="{E6DB096B-E27D-B64C-83A5-E0D6B47424C7}"/>
              </a:ext>
            </a:extLst>
          </p:cNvPr>
          <p:cNvSpPr/>
          <p:nvPr/>
        </p:nvSpPr>
        <p:spPr>
          <a:xfrm>
            <a:off x="6390338" y="4209477"/>
            <a:ext cx="524170" cy="136492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0" name="Straight Arrow Connector 25">
            <a:extLst>
              <a:ext uri="{FF2B5EF4-FFF2-40B4-BE49-F238E27FC236}">
                <a16:creationId xmlns:a16="http://schemas.microsoft.com/office/drawing/2014/main" id="{EDC3FE26-F413-4840-8041-693A092491A1}"/>
              </a:ext>
            </a:extLst>
          </p:cNvPr>
          <p:cNvSpPr/>
          <p:nvPr/>
        </p:nvSpPr>
        <p:spPr>
          <a:xfrm flipH="1">
            <a:off x="3378576" y="1559520"/>
            <a:ext cx="799738" cy="550703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36" name="Table 42">
            <a:extLst>
              <a:ext uri="{FF2B5EF4-FFF2-40B4-BE49-F238E27FC236}">
                <a16:creationId xmlns:a16="http://schemas.microsoft.com/office/drawing/2014/main" id="{2CF2643D-3395-AE48-B6C8-6A778E292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0468201"/>
              </p:ext>
            </p:extLst>
          </p:nvPr>
        </p:nvGraphicFramePr>
        <p:xfrm>
          <a:off x="1527812" y="3258159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6" name="Table 23">
            <a:extLst>
              <a:ext uri="{FF2B5EF4-FFF2-40B4-BE49-F238E27FC236}">
                <a16:creationId xmlns:a16="http://schemas.microsoft.com/office/drawing/2014/main" id="{224C96A7-C4FC-7C4B-9659-14417E9C7B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6613753"/>
              </p:ext>
            </p:extLst>
          </p:nvPr>
        </p:nvGraphicFramePr>
        <p:xfrm>
          <a:off x="5271439" y="1755624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DCCC95B8-D029-4F42-AED0-2C723014A7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51" y="6400524"/>
            <a:ext cx="1361872" cy="365760"/>
          </a:xfrm>
          <a:prstGeom prst="rect">
            <a:avLst/>
          </a:prstGeom>
        </p:spPr>
      </p:pic>
      <p:sp>
        <p:nvSpPr>
          <p:cNvPr id="48" name="Straight Arrow Connector 25">
            <a:extLst>
              <a:ext uri="{FF2B5EF4-FFF2-40B4-BE49-F238E27FC236}">
                <a16:creationId xmlns:a16="http://schemas.microsoft.com/office/drawing/2014/main" id="{08CA0B0D-DBE6-1041-9EEE-CA5CE9C24AAB}"/>
              </a:ext>
            </a:extLst>
          </p:cNvPr>
          <p:cNvSpPr/>
          <p:nvPr/>
        </p:nvSpPr>
        <p:spPr>
          <a:xfrm flipV="1">
            <a:off x="2665280" y="3576045"/>
            <a:ext cx="493698" cy="430227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50" name="Straight Arrow Connector 25">
            <a:extLst>
              <a:ext uri="{FF2B5EF4-FFF2-40B4-BE49-F238E27FC236}">
                <a16:creationId xmlns:a16="http://schemas.microsoft.com/office/drawing/2014/main" id="{EC3B3826-EABF-954D-8230-842064ADACE3}"/>
              </a:ext>
            </a:extLst>
          </p:cNvPr>
          <p:cNvSpPr/>
          <p:nvPr/>
        </p:nvSpPr>
        <p:spPr>
          <a:xfrm flipH="1" flipV="1">
            <a:off x="3534309" y="2804845"/>
            <a:ext cx="755833" cy="20548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8D7467-4902-DC4D-BEA3-429576B67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144123"/>
              </p:ext>
            </p:extLst>
          </p:nvPr>
        </p:nvGraphicFramePr>
        <p:xfrm>
          <a:off x="7944402" y="2525539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11929558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056623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154433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304374"/>
                  </a:ext>
                </a:extLst>
              </a:tr>
            </a:tbl>
          </a:graphicData>
        </a:graphic>
      </p:graphicFrame>
      <p:graphicFrame>
        <p:nvGraphicFramePr>
          <p:cNvPr id="37" name="Table 28">
            <a:extLst>
              <a:ext uri="{FF2B5EF4-FFF2-40B4-BE49-F238E27FC236}">
                <a16:creationId xmlns:a16="http://schemas.microsoft.com/office/drawing/2014/main" id="{22288F28-D2D0-9741-8E49-0C9402F99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4680650"/>
              </p:ext>
            </p:extLst>
          </p:nvPr>
        </p:nvGraphicFramePr>
        <p:xfrm>
          <a:off x="3998650" y="1191658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4" name="Straight Arrow Connector 52">
            <a:extLst>
              <a:ext uri="{FF2B5EF4-FFF2-40B4-BE49-F238E27FC236}">
                <a16:creationId xmlns:a16="http://schemas.microsoft.com/office/drawing/2014/main" id="{5324BF16-EAC3-AD40-89E1-CC227D643AC4}"/>
              </a:ext>
            </a:extLst>
          </p:cNvPr>
          <p:cNvSpPr/>
          <p:nvPr/>
        </p:nvSpPr>
        <p:spPr>
          <a:xfrm flipH="1">
            <a:off x="6992958" y="2937019"/>
            <a:ext cx="809741" cy="639026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47C1ED23-A823-F145-9F88-BA73BD0AB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80378"/>
              </p:ext>
            </p:extLst>
          </p:nvPr>
        </p:nvGraphicFramePr>
        <p:xfrm>
          <a:off x="2141109" y="4006273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11929558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056623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154433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304374"/>
                  </a:ext>
                </a:extLst>
              </a:tr>
            </a:tbl>
          </a:graphicData>
        </a:graphic>
      </p:graphicFrame>
      <p:sp>
        <p:nvSpPr>
          <p:cNvPr id="38" name="Straight Arrow Connector 25">
            <a:extLst>
              <a:ext uri="{FF2B5EF4-FFF2-40B4-BE49-F238E27FC236}">
                <a16:creationId xmlns:a16="http://schemas.microsoft.com/office/drawing/2014/main" id="{DE733CB9-D1C1-D744-9E98-B7C7128182DA}"/>
              </a:ext>
            </a:extLst>
          </p:cNvPr>
          <p:cNvSpPr/>
          <p:nvPr/>
        </p:nvSpPr>
        <p:spPr>
          <a:xfrm flipV="1">
            <a:off x="2710813" y="4006271"/>
            <a:ext cx="582651" cy="6677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8127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Fall 2021</a:t>
            </a:r>
            <a:br>
              <a:rPr lang="en-US" b="1" dirty="0"/>
            </a:br>
            <a:r>
              <a:rPr lang="en-US" sz="3700" b="1" dirty="0"/>
              <a:t>Arctic Temperature and Precipitation Outlook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9192" y="5953514"/>
            <a:ext cx="576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Outlooks courtesy Copernicus C3S (Climate Change Service)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B27DBF-2A81-DE46-8CD5-E240A0B87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729A828-AA9B-4448-9CF1-62522263E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98292"/>
            <a:ext cx="4572000" cy="436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D22E79D-33B3-7349-8781-6008C0337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98291"/>
            <a:ext cx="4572000" cy="436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429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Autumn 2021 Sea Ice Outlook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22256B-E63D-F44F-B1F4-723AF9B5E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3B4BF5-D897-0245-A104-0CED43BF099A}"/>
              </a:ext>
            </a:extLst>
          </p:cNvPr>
          <p:cNvSpPr txBox="1"/>
          <p:nvPr/>
        </p:nvSpPr>
        <p:spPr>
          <a:xfrm>
            <a:off x="1868617" y="6034893"/>
            <a:ext cx="575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Data: NOAA/Climate Prediction Center Exp. Sea Ice Outlook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9F2748-77C8-CE4E-9E6A-BB4AB3B2C3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309914"/>
            <a:ext cx="4572000" cy="42381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8AB5E2-147D-4940-9B4B-22E91E924B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8" y="1309914"/>
            <a:ext cx="4572000" cy="423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84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Noatak River Erosion</a:t>
            </a:r>
            <a:br>
              <a:rPr lang="en-US" b="1" dirty="0"/>
            </a:br>
            <a:r>
              <a:rPr lang="en-US" b="1" dirty="0"/>
              <a:t>July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83978-CC30-F949-AFED-79BCB5B4C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62B7C-7164-7344-891E-AC12E42662D5}"/>
              </a:ext>
            </a:extLst>
          </p:cNvPr>
          <p:cNvSpPr txBox="1"/>
          <p:nvPr/>
        </p:nvSpPr>
        <p:spPr>
          <a:xfrm>
            <a:off x="5178175" y="6477000"/>
            <a:ext cx="2160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Photo credit: LEO/J. Luther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8518F-030F-9149-A28A-CD945133B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328" y="1511696"/>
            <a:ext cx="6566149" cy="490200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916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4C86E678-1C97-E54F-8395-941FEF7A2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10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180A4A-5FF2-4247-928F-F2CE2815C0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2550"/>
            <a:ext cx="9144000" cy="516428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92265FB-8186-3A47-81EC-C8DDD248E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Alaska Daily Temperature Index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3466BB-1F82-8648-AAB1-EA9F0345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DF6AB-B587-FE4B-AEE7-A78631145E72}"/>
              </a:ext>
            </a:extLst>
          </p:cNvPr>
          <p:cNvSpPr txBox="1"/>
          <p:nvPr/>
        </p:nvSpPr>
        <p:spPr>
          <a:xfrm>
            <a:off x="1582220" y="6352143"/>
            <a:ext cx="551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Now online</a:t>
            </a:r>
            <a:r>
              <a:rPr lang="en-US" dirty="0"/>
              <a:t>: </a:t>
            </a:r>
            <a:r>
              <a:rPr lang="en-US" sz="1400" dirty="0"/>
              <a:t>http://accap.uaf.edu/tools/statewide-temperature-index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EABECE-664F-DD43-9EDB-28D4442C6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3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325F2-1A53-3942-BF4F-CEF882137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Alaska Regional Rankings</a:t>
            </a:r>
            <a:br>
              <a:rPr lang="en-US" b="1" dirty="0"/>
            </a:br>
            <a:r>
              <a:rPr lang="en-US" b="1" dirty="0"/>
              <a:t>Summer (June-August)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D52E16-2875-1243-9F55-E9F0637B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04270-7A71-DF45-B1F2-0B092C5979DE}"/>
              </a:ext>
            </a:extLst>
          </p:cNvPr>
          <p:cNvSpPr txBox="1"/>
          <p:nvPr/>
        </p:nvSpPr>
        <p:spPr>
          <a:xfrm>
            <a:off x="1125890" y="4772189"/>
            <a:ext cx="320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NOAA Temperatures Since 1925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BCDF3-F1FC-A947-8BAA-1635CD48AA86}"/>
              </a:ext>
            </a:extLst>
          </p:cNvPr>
          <p:cNvSpPr txBox="1"/>
          <p:nvPr/>
        </p:nvSpPr>
        <p:spPr>
          <a:xfrm>
            <a:off x="5794785" y="4772189"/>
            <a:ext cx="311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NOAA Precipitation Since 1925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ED6678-9228-DE49-BC8B-F606AB7EB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41" y="6078304"/>
            <a:ext cx="2222500" cy="5969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5A15E0-A5B7-CA43-88BB-E443225E361F}"/>
              </a:ext>
            </a:extLst>
          </p:cNvPr>
          <p:cNvSpPr txBox="1"/>
          <p:nvPr/>
        </p:nvSpPr>
        <p:spPr>
          <a:xfrm>
            <a:off x="3478921" y="5650787"/>
            <a:ext cx="358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Some differences between analyses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DA8FD6-ABCE-4C4E-84FE-69180393C3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999157"/>
            <a:ext cx="4572000" cy="26966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2A64C6-B8BD-0148-A528-242B24705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94936"/>
            <a:ext cx="4572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08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15EFEC-531B-C34C-93BC-AB73A17C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/>
          <a:lstStyle/>
          <a:p>
            <a:r>
              <a:rPr lang="en-US" b="1" dirty="0"/>
              <a:t>Summer 2021 Arctic-wide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DFBD98-D0C7-1348-88B3-127E1C55F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351B59-9C14-2344-AA43-968E919DA701}"/>
              </a:ext>
            </a:extLst>
          </p:cNvPr>
          <p:cNvSpPr txBox="1"/>
          <p:nvPr/>
        </p:nvSpPr>
        <p:spPr>
          <a:xfrm>
            <a:off x="457200" y="5645285"/>
            <a:ext cx="385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Temperature Departures from Average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BA072C-5F10-E64E-BC13-96C766361F1F}"/>
              </a:ext>
            </a:extLst>
          </p:cNvPr>
          <p:cNvSpPr txBox="1"/>
          <p:nvPr/>
        </p:nvSpPr>
        <p:spPr>
          <a:xfrm>
            <a:off x="4933756" y="5645285"/>
            <a:ext cx="325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Precipitation Percent of Average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79A942-B8A1-0344-BE9B-B2B86C07D1A3}"/>
              </a:ext>
            </a:extLst>
          </p:cNvPr>
          <p:cNvSpPr txBox="1"/>
          <p:nvPr/>
        </p:nvSpPr>
        <p:spPr>
          <a:xfrm>
            <a:off x="2448663" y="6108044"/>
            <a:ext cx="424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Data: ERA5 courtesy of EMCWF/Copernicus</a:t>
            </a:r>
          </a:p>
          <a:p>
            <a:pPr algn="ctr"/>
            <a:r>
              <a:rPr lang="en-US" dirty="0"/>
              <a:t>1991-2020 Baseline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0F64B2-FB05-4346-BC9B-FBD975096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B6AC67-0A3E-D64B-AE0C-AABF26DB6E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338" y="1460768"/>
            <a:ext cx="4572000" cy="4238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7A6F3E-7D31-E048-895D-2AC4C2A14F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60768"/>
            <a:ext cx="4572000" cy="423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08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/>
              <a:t>Sea Ice Summer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D83978-CC30-F949-AFED-79BCB5B4C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6AB5AF-24EA-D34B-8C9E-E887B5A1495E}"/>
              </a:ext>
            </a:extLst>
          </p:cNvPr>
          <p:cNvSpPr txBox="1"/>
          <p:nvPr/>
        </p:nvSpPr>
        <p:spPr>
          <a:xfrm>
            <a:off x="949854" y="5432778"/>
            <a:ext cx="110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lowest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6DD9D-4427-B145-A765-181608C4190A}"/>
              </a:ext>
            </a:extLst>
          </p:cNvPr>
          <p:cNvSpPr txBox="1"/>
          <p:nvPr/>
        </p:nvSpPr>
        <p:spPr>
          <a:xfrm>
            <a:off x="4023843" y="5432778"/>
            <a:ext cx="110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lowest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082B6-98AA-304F-9BA0-81B2252CD4BE}"/>
              </a:ext>
            </a:extLst>
          </p:cNvPr>
          <p:cNvSpPr txBox="1"/>
          <p:nvPr/>
        </p:nvSpPr>
        <p:spPr>
          <a:xfrm>
            <a:off x="7062725" y="5432778"/>
            <a:ext cx="1286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10th lowest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A80BC-21F9-5B45-93F4-82323D16E70E}"/>
              </a:ext>
            </a:extLst>
          </p:cNvPr>
          <p:cNvSpPr txBox="1"/>
          <p:nvPr/>
        </p:nvSpPr>
        <p:spPr>
          <a:xfrm>
            <a:off x="3972317" y="6004213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Since 1979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13E992-66FD-B946-9D9C-CE9272AD5E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938" y="1159430"/>
            <a:ext cx="3044952" cy="43215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56FB7B-0154-244C-8462-985DB1378C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382" y="1152357"/>
            <a:ext cx="3044952" cy="43356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73477C-C7AF-1545-B007-DC9679E15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376" y="1167553"/>
            <a:ext cx="30607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95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5D09B5-CB02-F647-BFE4-55D995F93B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639" y="1326515"/>
            <a:ext cx="6007361" cy="5394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b="1" dirty="0"/>
              <a:t>Daily Arctic Sea Ice Extent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8BFE1-DBF8-A14A-A652-BDB637F2123F}"/>
              </a:ext>
            </a:extLst>
          </p:cNvPr>
          <p:cNvSpPr txBox="1"/>
          <p:nvPr/>
        </p:nvSpPr>
        <p:spPr>
          <a:xfrm>
            <a:off x="5640512" y="1654140"/>
            <a:ext cx="236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Through September 12</a:t>
            </a:r>
          </a:p>
        </p:txBody>
      </p:sp>
    </p:spTree>
    <p:extLst>
      <p:ext uri="{BB962C8B-B14F-4D97-AF65-F5344CB8AC3E}">
        <p14:creationId xmlns:p14="http://schemas.microsoft.com/office/powerpoint/2010/main" val="337861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8E7D1-0FFA-644C-9340-CFA55ABF1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Sea Ice Around Alaska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C8B679-FFA9-BA44-9DE6-958D4E33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C226C5-B571-774C-8536-E081FCDF8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89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864"/>
            <a:ext cx="8229600" cy="1143000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Summer 2021 Ocean Temperatures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A77B11-F2F4-544F-A808-636E5AD7B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B22985-B12A-F246-9067-3F5FC79BA7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727" y="1208864"/>
            <a:ext cx="591854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50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5261</TotalTime>
  <Words>248</Words>
  <Application>Microsoft Macintosh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Circumpolar One Heath Summer 2021 Climate Review and Autumn 2021 Outlook</vt:lpstr>
      <vt:lpstr>PowerPoint Presentation</vt:lpstr>
      <vt:lpstr>Alaska Daily Temperature Index</vt:lpstr>
      <vt:lpstr>Alaska Regional Rankings Summer (June-August) 2021</vt:lpstr>
      <vt:lpstr>Summer 2021 Arctic-wide</vt:lpstr>
      <vt:lpstr>Sea Ice Summer 2021</vt:lpstr>
      <vt:lpstr>Daily Arctic Sea Ice Extent</vt:lpstr>
      <vt:lpstr>Summer Sea Ice Around Alaska</vt:lpstr>
      <vt:lpstr>Summer 2021 Ocean Temperatures</vt:lpstr>
      <vt:lpstr>2021 North American Wildfire</vt:lpstr>
      <vt:lpstr>2021: High Wildfire Year in Eurasia</vt:lpstr>
      <vt:lpstr>CPC September-November 2021 Outlook</vt:lpstr>
      <vt:lpstr>Fall 2021 Arctic Temperature and Precipitation Outlook</vt:lpstr>
      <vt:lpstr>Autumn 2021 Sea Ice Outlook</vt:lpstr>
      <vt:lpstr>Noatak River Erosion July 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Heath March 12, 2018</dc:title>
  <dc:creator>Rick Thoman</dc:creator>
  <cp:lastModifiedBy>Rick Thoman</cp:lastModifiedBy>
  <cp:revision>142</cp:revision>
  <cp:lastPrinted>2019-06-09T20:07:06Z</cp:lastPrinted>
  <dcterms:created xsi:type="dcterms:W3CDTF">2019-03-11T18:18:02Z</dcterms:created>
  <dcterms:modified xsi:type="dcterms:W3CDTF">2021-09-13T18:26:12Z</dcterms:modified>
</cp:coreProperties>
</file>