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300" r:id="rId4"/>
    <p:sldId id="275" r:id="rId5"/>
    <p:sldId id="299" r:id="rId6"/>
    <p:sldId id="260" r:id="rId7"/>
    <p:sldId id="257" r:id="rId8"/>
    <p:sldId id="263" r:id="rId9"/>
    <p:sldId id="302" r:id="rId10"/>
    <p:sldId id="269" r:id="rId11"/>
    <p:sldId id="270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14CA-93BD-D545-A923-5D233CB1679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F1CED-E52C-DC41-A4A5-C5948A17A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DF03D-593A-A14C-A1C4-6C13EEA04F5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E193-5490-E548-BD19-6AAD783496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6918-6BC4-A14E-A001-832DCD18C60C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32A1-7CCC-2E46-AE00-8889A068E2F8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0B53-FBFB-CC47-9867-D22A5BFD4C0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02CA-164C-7641-89B1-1FF1BC3159CB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E605-EF29-984F-B657-2F54CD8283CD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409D-F6A4-B54F-997D-77321A7292B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D060-2A67-CC49-83EC-2CA2B63D8B37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B7CC-FC48-B54C-AAEB-4DC4F0F6769A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E752-B962-954C-BE76-D32D474F55AD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F66B-BEFD-0D4F-82A2-77534911AA0D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9432-3052-754F-AADB-87EEF4BDD89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F5B-7316-5B4D-993B-D55D090DE55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Circumpolar One Heath</a:t>
            </a:r>
            <a:br>
              <a:rPr lang="en-US" dirty="0"/>
            </a:br>
            <a:r>
              <a:rPr lang="en-US" dirty="0"/>
              <a:t>Spring 2021 Climate Review and Summer 2021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/>
              <a:t>Rick Thoman</a:t>
            </a:r>
          </a:p>
          <a:p>
            <a:r>
              <a:rPr lang="en-US" dirty="0"/>
              <a:t>Alaska Center for Climate Assessment and Policy</a:t>
            </a:r>
          </a:p>
          <a:p>
            <a:r>
              <a:rPr lang="en-US" dirty="0"/>
              <a:t>University of Alaska Fairbanks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3848" y="0"/>
            <a:ext cx="2737104" cy="249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15,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81906-F9ED-9743-A400-0CB716F0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41" y="6078304"/>
            <a:ext cx="22225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Summer 2021</a:t>
            </a:r>
            <a:br>
              <a:rPr lang="en-US" b="1" dirty="0"/>
            </a:br>
            <a:r>
              <a:rPr lang="en-US" sz="3700" b="1" dirty="0"/>
              <a:t>Arctic Temperature and Precipitation Outlook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192" y="5953514"/>
            <a:ext cx="576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Outlooks courtesy Copernicus C3S (Climate Change Service)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27DBF-2A81-DE46-8CD5-E240A0B8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BABA-3641-5649-93BC-3A533B916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43091"/>
            <a:ext cx="4572000" cy="436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C42273-FDDA-CE45-B5B0-C7648BBE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91"/>
            <a:ext cx="4572000" cy="43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2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Summer 2021 Sea Ice Outlook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2256B-E63D-F44F-B1F4-723AF9B5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3B4BF5-D897-0245-A104-0CED43BF099A}"/>
              </a:ext>
            </a:extLst>
          </p:cNvPr>
          <p:cNvSpPr txBox="1"/>
          <p:nvPr/>
        </p:nvSpPr>
        <p:spPr>
          <a:xfrm>
            <a:off x="1868617" y="6034893"/>
            <a:ext cx="5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0DE78-15C6-F347-9889-8C0A4B2603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05" y="1417638"/>
            <a:ext cx="4572000" cy="4238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27FD36-B77E-F844-A13D-5C457878B1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903" y="1417638"/>
            <a:ext cx="4572000" cy="4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Eielson Visitors Center, Denali NP</a:t>
            </a:r>
            <a:br>
              <a:rPr lang="en-US" b="1" dirty="0"/>
            </a:br>
            <a:r>
              <a:rPr lang="en-US" b="1" dirty="0"/>
              <a:t>May 14,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62B7C-7164-7344-891E-AC12E42662D5}"/>
              </a:ext>
            </a:extLst>
          </p:cNvPr>
          <p:cNvSpPr txBox="1"/>
          <p:nvPr/>
        </p:nvSpPr>
        <p:spPr>
          <a:xfrm>
            <a:off x="5178175" y="6477000"/>
            <a:ext cx="145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FAA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8FCC5-E52B-164D-BB46-C07624DE6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33" y="1472700"/>
            <a:ext cx="6511533" cy="48836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64574-E8C9-6A40-A118-BBE93562E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B5B7E-5D51-6444-94BB-8101736968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1861"/>
            <a:ext cx="9144000" cy="53142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2265FB-8186-3A47-81EC-C8DDD248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/>
              <a:t>Alaska Daily Temperature Index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466BB-1F82-8648-AAB1-EA9F0345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DF6AB-B587-FE4B-AEE7-A78631145E72}"/>
              </a:ext>
            </a:extLst>
          </p:cNvPr>
          <p:cNvSpPr txBox="1"/>
          <p:nvPr/>
        </p:nvSpPr>
        <p:spPr>
          <a:xfrm>
            <a:off x="1582220" y="6352143"/>
            <a:ext cx="551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 online</a:t>
            </a:r>
            <a:r>
              <a:rPr lang="en-US" dirty="0"/>
              <a:t>: </a:t>
            </a:r>
            <a:r>
              <a:rPr lang="en-US" sz="1400" dirty="0"/>
              <a:t>http://accap.uaf.edu/tools/statewide-temperature-index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ABECE-664F-DD43-9EDB-28D4442C6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25F2-1A53-3942-BF4F-CEF88213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Alaska Regional </a:t>
            </a:r>
            <a:br>
              <a:rPr lang="en-US" b="1" dirty="0"/>
            </a:br>
            <a:r>
              <a:rPr lang="en-US" b="1" dirty="0"/>
              <a:t>Spring (March-May)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52E16-2875-1243-9F55-E9F0637B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04270-7A71-DF45-B1F2-0B092C5979DE}"/>
              </a:ext>
            </a:extLst>
          </p:cNvPr>
          <p:cNvSpPr txBox="1"/>
          <p:nvPr/>
        </p:nvSpPr>
        <p:spPr>
          <a:xfrm>
            <a:off x="1547130" y="4763732"/>
            <a:ext cx="21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NOAA Temperatures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BCDF3-F1FC-A947-8BAA-1635CD48AA86}"/>
              </a:ext>
            </a:extLst>
          </p:cNvPr>
          <p:cNvSpPr txBox="1"/>
          <p:nvPr/>
        </p:nvSpPr>
        <p:spPr>
          <a:xfrm>
            <a:off x="6164655" y="4763732"/>
            <a:ext cx="20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NOAA Precipitation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D6678-9228-DE49-BC8B-F606AB7E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1" y="6078304"/>
            <a:ext cx="2222500" cy="596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5A15E0-A5B7-CA43-88BB-E443225E361F}"/>
              </a:ext>
            </a:extLst>
          </p:cNvPr>
          <p:cNvSpPr txBox="1"/>
          <p:nvPr/>
        </p:nvSpPr>
        <p:spPr>
          <a:xfrm>
            <a:off x="2969231" y="5650787"/>
            <a:ext cx="4605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Notes: Change to 1991-2020 ”normal” baseline</a:t>
            </a:r>
          </a:p>
          <a:p>
            <a:pPr algn="ctr"/>
            <a:r>
              <a:rPr lang="en-US" dirty="0"/>
              <a:t>Significant differences between analyses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9BF55-06F1-894D-A308-76A33EB505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968" y="1552061"/>
            <a:ext cx="4572000" cy="3127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58BC0-61A7-A143-8575-087E7E3C97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4788"/>
            <a:ext cx="4572000" cy="31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3FE87B-E9A3-DC43-B2EF-3AF5D1028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512"/>
            <a:ext cx="4572000" cy="47509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15EFEC-531B-C34C-93BC-AB73A17C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/>
          <a:lstStyle/>
          <a:p>
            <a:r>
              <a:rPr lang="en-US" b="1" dirty="0"/>
              <a:t>Spring 2021 Arctic-wide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BD98-D0C7-1348-88B3-127E1C55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51B59-9C14-2344-AA43-968E919DA701}"/>
              </a:ext>
            </a:extLst>
          </p:cNvPr>
          <p:cNvSpPr txBox="1"/>
          <p:nvPr/>
        </p:nvSpPr>
        <p:spPr>
          <a:xfrm>
            <a:off x="457200" y="5645285"/>
            <a:ext cx="385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 Departures from Average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072C-5F10-E64E-BC13-96C766361F1F}"/>
              </a:ext>
            </a:extLst>
          </p:cNvPr>
          <p:cNvSpPr txBox="1"/>
          <p:nvPr/>
        </p:nvSpPr>
        <p:spPr>
          <a:xfrm>
            <a:off x="4933756" y="5645285"/>
            <a:ext cx="384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Departures from Average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9A942-B8A1-0344-BE9B-B2B86C07D1A3}"/>
              </a:ext>
            </a:extLst>
          </p:cNvPr>
          <p:cNvSpPr txBox="1"/>
          <p:nvPr/>
        </p:nvSpPr>
        <p:spPr>
          <a:xfrm>
            <a:off x="2448663" y="610804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F64B2-FB05-4346-BC9B-FBD97509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85AB43-9804-BD45-8A1D-09FAD3036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70926"/>
            <a:ext cx="4572000" cy="45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64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b="1" dirty="0"/>
              <a:t>Spring 2021 Ocean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77B11-F2F4-544F-A808-636E5AD7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0F832-490C-EC46-BE78-226F856D67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805" y="986495"/>
            <a:ext cx="611583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Sea Ice Spring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B5AF-24EA-D34B-8C9E-E887B5A1495E}"/>
              </a:ext>
            </a:extLst>
          </p:cNvPr>
          <p:cNvSpPr txBox="1"/>
          <p:nvPr/>
        </p:nvSpPr>
        <p:spPr>
          <a:xfrm>
            <a:off x="949854" y="5432778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6DD9D-4427-B145-A765-181608C4190A}"/>
              </a:ext>
            </a:extLst>
          </p:cNvPr>
          <p:cNvSpPr txBox="1"/>
          <p:nvPr/>
        </p:nvSpPr>
        <p:spPr>
          <a:xfrm>
            <a:off x="4023843" y="5432778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082B6-98AA-304F-9BA0-81B2252CD4BE}"/>
              </a:ext>
            </a:extLst>
          </p:cNvPr>
          <p:cNvSpPr txBox="1"/>
          <p:nvPr/>
        </p:nvSpPr>
        <p:spPr>
          <a:xfrm>
            <a:off x="7062725" y="5432778"/>
            <a:ext cx="11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9th lowest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A80BC-21F9-5B45-93F4-82323D16E70E}"/>
              </a:ext>
            </a:extLst>
          </p:cNvPr>
          <p:cNvSpPr txBox="1"/>
          <p:nvPr/>
        </p:nvSpPr>
        <p:spPr>
          <a:xfrm>
            <a:off x="3972317" y="6004213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Since 1979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34934-EFD8-6D46-81C9-8B5A55DCE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" y="1146194"/>
            <a:ext cx="3044952" cy="4286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285BD7-F72C-BC48-9D36-39F3FBF07B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986" y="1146194"/>
            <a:ext cx="3044952" cy="4286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ABEB09-4F58-7249-99C3-2A930B915D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38" y="1146194"/>
            <a:ext cx="3044952" cy="42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/>
              <a:t>Daily Bering Sea Ice Extent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41906-E853-2C40-BC9E-AE294294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075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F34DC475-E37C-BF4C-8709-A0D3CA13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6" y="1146370"/>
            <a:ext cx="8286666" cy="5110592"/>
          </a:xfrm>
          <a:prstGeom prst="rect">
            <a:avLst/>
          </a:prstGeom>
        </p:spPr>
      </p:pic>
      <p:sp>
        <p:nvSpPr>
          <p:cNvPr id="641" name="Title 1"/>
          <p:cNvSpPr txBox="1">
            <a:spLocks noGrp="1"/>
          </p:cNvSpPr>
          <p:nvPr>
            <p:ph type="title"/>
          </p:nvPr>
        </p:nvSpPr>
        <p:spPr>
          <a:xfrm>
            <a:off x="0" y="207735"/>
            <a:ext cx="9144000" cy="990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/>
          </a:lstStyle>
          <a:p>
            <a:r>
              <a:rPr dirty="0"/>
              <a:t>CPC </a:t>
            </a:r>
            <a:r>
              <a:rPr lang="en-US" dirty="0"/>
              <a:t>June to August 2021 </a:t>
            </a:r>
            <a:r>
              <a:rPr dirty="0"/>
              <a:t>Outlook</a:t>
            </a:r>
          </a:p>
        </p:txBody>
      </p:sp>
      <p:graphicFrame>
        <p:nvGraphicFramePr>
          <p:cNvPr id="642" name="Table 22"/>
          <p:cNvGraphicFramePr/>
          <p:nvPr>
            <p:extLst>
              <p:ext uri="{D42A27DB-BD31-4B8C-83A1-F6EECF244321}">
                <p14:modId xmlns:p14="http://schemas.microsoft.com/office/powerpoint/2010/main" val="1501266673"/>
              </p:ext>
            </p:extLst>
          </p:nvPr>
        </p:nvGraphicFramePr>
        <p:xfrm>
          <a:off x="8250854" y="4096824"/>
          <a:ext cx="807750" cy="822960"/>
        </p:xfrm>
        <a:graphic>
          <a:graphicData uri="http://schemas.openxmlformats.org/drawingml/2006/table">
            <a:tbl>
              <a:tblPr firstRow="1" bandRow="1"/>
              <a:tblGrid>
                <a:gridCol w="80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96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Above%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Normal%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Below%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5" descr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989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844" y="6425353"/>
            <a:ext cx="365760" cy="36576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" name="Table 28">
            <a:extLst>
              <a:ext uri="{FF2B5EF4-FFF2-40B4-BE49-F238E27FC236}">
                <a16:creationId xmlns:a16="http://schemas.microsoft.com/office/drawing/2014/main" id="{802BFBF5-05D1-964A-943D-46ECFB92B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579635"/>
              </p:ext>
            </p:extLst>
          </p:nvPr>
        </p:nvGraphicFramePr>
        <p:xfrm>
          <a:off x="4026529" y="106664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Straight Arrow Connector 52">
            <a:extLst>
              <a:ext uri="{FF2B5EF4-FFF2-40B4-BE49-F238E27FC236}">
                <a16:creationId xmlns:a16="http://schemas.microsoft.com/office/drawing/2014/main" id="{0ABD9941-E7B6-4D46-A2E4-8886543FCD30}"/>
              </a:ext>
            </a:extLst>
          </p:cNvPr>
          <p:cNvSpPr/>
          <p:nvPr/>
        </p:nvSpPr>
        <p:spPr>
          <a:xfrm flipH="1">
            <a:off x="7574677" y="2930342"/>
            <a:ext cx="311605" cy="36044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" name="Straight Arrow Connector 52">
            <a:extLst>
              <a:ext uri="{FF2B5EF4-FFF2-40B4-BE49-F238E27FC236}">
                <a16:creationId xmlns:a16="http://schemas.microsoft.com/office/drawing/2014/main" id="{E533B49D-7D52-0C4D-8453-C2C6DC0DB5B7}"/>
              </a:ext>
            </a:extLst>
          </p:cNvPr>
          <p:cNvSpPr/>
          <p:nvPr/>
        </p:nvSpPr>
        <p:spPr>
          <a:xfrm flipH="1">
            <a:off x="7434645" y="1969330"/>
            <a:ext cx="237017" cy="533808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" name="Straight Arrow Connector 25">
            <a:extLst>
              <a:ext uri="{FF2B5EF4-FFF2-40B4-BE49-F238E27FC236}">
                <a16:creationId xmlns:a16="http://schemas.microsoft.com/office/drawing/2014/main" id="{DAA0F799-4937-0147-88BC-2F7BB45F7144}"/>
              </a:ext>
            </a:extLst>
          </p:cNvPr>
          <p:cNvSpPr/>
          <p:nvPr/>
        </p:nvSpPr>
        <p:spPr>
          <a:xfrm flipV="1">
            <a:off x="2218574" y="3022113"/>
            <a:ext cx="619336" cy="716314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27" name="Table 42">
            <a:extLst>
              <a:ext uri="{FF2B5EF4-FFF2-40B4-BE49-F238E27FC236}">
                <a16:creationId xmlns:a16="http://schemas.microsoft.com/office/drawing/2014/main" id="{376D3FF7-5B1D-294B-97D2-635AD4E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989897"/>
              </p:ext>
            </p:extLst>
          </p:nvPr>
        </p:nvGraphicFramePr>
        <p:xfrm>
          <a:off x="5697772" y="120466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Straight Arrow Connector 52">
            <a:extLst>
              <a:ext uri="{FF2B5EF4-FFF2-40B4-BE49-F238E27FC236}">
                <a16:creationId xmlns:a16="http://schemas.microsoft.com/office/drawing/2014/main" id="{E6DB096B-E27D-B64C-83A5-E0D6B47424C7}"/>
              </a:ext>
            </a:extLst>
          </p:cNvPr>
          <p:cNvSpPr/>
          <p:nvPr/>
        </p:nvSpPr>
        <p:spPr>
          <a:xfrm>
            <a:off x="6207002" y="1652170"/>
            <a:ext cx="524170" cy="37545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" name="Straight Arrow Connector 25">
            <a:extLst>
              <a:ext uri="{FF2B5EF4-FFF2-40B4-BE49-F238E27FC236}">
                <a16:creationId xmlns:a16="http://schemas.microsoft.com/office/drawing/2014/main" id="{EDC3FE26-F413-4840-8041-693A092491A1}"/>
              </a:ext>
            </a:extLst>
          </p:cNvPr>
          <p:cNvSpPr/>
          <p:nvPr/>
        </p:nvSpPr>
        <p:spPr>
          <a:xfrm flipH="1">
            <a:off x="3154451" y="1573287"/>
            <a:ext cx="799738" cy="550703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6" name="Table 42">
            <a:extLst>
              <a:ext uri="{FF2B5EF4-FFF2-40B4-BE49-F238E27FC236}">
                <a16:creationId xmlns:a16="http://schemas.microsoft.com/office/drawing/2014/main" id="{2CF2643D-3395-AE48-B6C8-6A778E292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01687"/>
              </p:ext>
            </p:extLst>
          </p:nvPr>
        </p:nvGraphicFramePr>
        <p:xfrm>
          <a:off x="4239517" y="2277209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Table 23">
            <a:extLst>
              <a:ext uri="{FF2B5EF4-FFF2-40B4-BE49-F238E27FC236}">
                <a16:creationId xmlns:a16="http://schemas.microsoft.com/office/drawing/2014/main" id="{224C96A7-C4FC-7C4B-9659-14417E9C7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368803"/>
              </p:ext>
            </p:extLst>
          </p:nvPr>
        </p:nvGraphicFramePr>
        <p:xfrm>
          <a:off x="7482567" y="106664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Table 47">
            <a:extLst>
              <a:ext uri="{FF2B5EF4-FFF2-40B4-BE49-F238E27FC236}">
                <a16:creationId xmlns:a16="http://schemas.microsoft.com/office/drawing/2014/main" id="{FD7A8AAB-E611-B245-8CDD-97A46A207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706207"/>
              </p:ext>
            </p:extLst>
          </p:nvPr>
        </p:nvGraphicFramePr>
        <p:xfrm>
          <a:off x="1829767" y="3738427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CCC95B8-D029-4F42-AED0-2C723014A7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1" y="6400524"/>
            <a:ext cx="1361872" cy="365760"/>
          </a:xfrm>
          <a:prstGeom prst="rect">
            <a:avLst/>
          </a:prstGeom>
        </p:spPr>
      </p:pic>
      <p:sp>
        <p:nvSpPr>
          <p:cNvPr id="48" name="Straight Arrow Connector 25">
            <a:extLst>
              <a:ext uri="{FF2B5EF4-FFF2-40B4-BE49-F238E27FC236}">
                <a16:creationId xmlns:a16="http://schemas.microsoft.com/office/drawing/2014/main" id="{08CA0B0D-DBE6-1041-9EEE-CA5CE9C24AAB}"/>
              </a:ext>
            </a:extLst>
          </p:cNvPr>
          <p:cNvSpPr/>
          <p:nvPr/>
        </p:nvSpPr>
        <p:spPr>
          <a:xfrm>
            <a:off x="2403194" y="4253494"/>
            <a:ext cx="807750" cy="184941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0" name="Straight Arrow Connector 25">
            <a:extLst>
              <a:ext uri="{FF2B5EF4-FFF2-40B4-BE49-F238E27FC236}">
                <a16:creationId xmlns:a16="http://schemas.microsoft.com/office/drawing/2014/main" id="{EC3B3826-EABF-954D-8230-842064ADACE3}"/>
              </a:ext>
            </a:extLst>
          </p:cNvPr>
          <p:cNvSpPr/>
          <p:nvPr/>
        </p:nvSpPr>
        <p:spPr>
          <a:xfrm flipH="1">
            <a:off x="3570053" y="2404597"/>
            <a:ext cx="525821" cy="255472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8D7467-4902-DC4D-BEA3-429576B67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0857"/>
              </p:ext>
            </p:extLst>
          </p:nvPr>
        </p:nvGraphicFramePr>
        <p:xfrm>
          <a:off x="7972283" y="2578584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1192955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5662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4433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304374"/>
                  </a:ext>
                </a:extLst>
              </a:tr>
            </a:tbl>
          </a:graphicData>
        </a:graphic>
      </p:graphicFrame>
      <p:sp>
        <p:nvSpPr>
          <p:cNvPr id="33" name="Straight Arrow Connector 25">
            <a:extLst>
              <a:ext uri="{FF2B5EF4-FFF2-40B4-BE49-F238E27FC236}">
                <a16:creationId xmlns:a16="http://schemas.microsoft.com/office/drawing/2014/main" id="{D0DEDE3F-B047-C942-8689-610F05222360}"/>
              </a:ext>
            </a:extLst>
          </p:cNvPr>
          <p:cNvSpPr/>
          <p:nvPr/>
        </p:nvSpPr>
        <p:spPr>
          <a:xfrm flipH="1">
            <a:off x="1274865" y="2061911"/>
            <a:ext cx="394946" cy="430596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graphicFrame>
        <p:nvGraphicFramePr>
          <p:cNvPr id="37" name="Table 28">
            <a:extLst>
              <a:ext uri="{FF2B5EF4-FFF2-40B4-BE49-F238E27FC236}">
                <a16:creationId xmlns:a16="http://schemas.microsoft.com/office/drawing/2014/main" id="{22288F28-D2D0-9741-8E49-0C9402F99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791633"/>
              </p:ext>
            </p:extLst>
          </p:nvPr>
        </p:nvGraphicFramePr>
        <p:xfrm>
          <a:off x="1694404" y="1385768"/>
          <a:ext cx="524170" cy="822960"/>
        </p:xfrm>
        <a:graphic>
          <a:graphicData uri="http://schemas.openxmlformats.org/drawingml/2006/table">
            <a:tbl>
              <a:tblPr firstRow="1" bandRow="1"/>
              <a:tblGrid>
                <a:gridCol w="52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Straight Arrow Connector 52">
            <a:extLst>
              <a:ext uri="{FF2B5EF4-FFF2-40B4-BE49-F238E27FC236}">
                <a16:creationId xmlns:a16="http://schemas.microsoft.com/office/drawing/2014/main" id="{5324BF16-EAC3-AD40-89E1-CC227D643AC4}"/>
              </a:ext>
            </a:extLst>
          </p:cNvPr>
          <p:cNvSpPr/>
          <p:nvPr/>
        </p:nvSpPr>
        <p:spPr>
          <a:xfrm flipH="1">
            <a:off x="7314232" y="2917105"/>
            <a:ext cx="600565" cy="990599"/>
          </a:xfrm>
          <a:prstGeom prst="line">
            <a:avLst/>
          </a:prstGeom>
          <a:ln w="2642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12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221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Circumpolar One Heath Spring 2021 Climate Review and Summer 2021 Outlook</vt:lpstr>
      <vt:lpstr>PowerPoint Presentation</vt:lpstr>
      <vt:lpstr>Alaska Daily Temperature Index</vt:lpstr>
      <vt:lpstr>Alaska Regional  Spring (March-May) 2021</vt:lpstr>
      <vt:lpstr>Spring 2021 Arctic-wide</vt:lpstr>
      <vt:lpstr>Spring 2021 Ocean Temperatures</vt:lpstr>
      <vt:lpstr>Sea Ice Spring 2021</vt:lpstr>
      <vt:lpstr>Daily Bering Sea Ice Extent</vt:lpstr>
      <vt:lpstr>CPC June to August 2021 Outlook</vt:lpstr>
      <vt:lpstr>Summer 2021 Arctic Temperature and Precipitation Outlook</vt:lpstr>
      <vt:lpstr>Summer 2021 Sea Ice Outlook</vt:lpstr>
      <vt:lpstr>Eielson Visitors Center, Denali NP May 14,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Brubaker, Michael Y</cp:lastModifiedBy>
  <cp:revision>127</cp:revision>
  <cp:lastPrinted>2019-06-09T20:07:06Z</cp:lastPrinted>
  <dcterms:created xsi:type="dcterms:W3CDTF">2019-03-11T18:18:02Z</dcterms:created>
  <dcterms:modified xsi:type="dcterms:W3CDTF">2021-06-23T21:02:51Z</dcterms:modified>
</cp:coreProperties>
</file>