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5" r:id="rId3"/>
    <p:sldId id="300" r:id="rId4"/>
    <p:sldId id="299" r:id="rId5"/>
    <p:sldId id="260" r:id="rId6"/>
    <p:sldId id="257" r:id="rId7"/>
    <p:sldId id="263" r:id="rId8"/>
    <p:sldId id="308" r:id="rId9"/>
    <p:sldId id="305" r:id="rId10"/>
    <p:sldId id="309" r:id="rId11"/>
    <p:sldId id="298" r:id="rId12"/>
    <p:sldId id="269" r:id="rId13"/>
    <p:sldId id="270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4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9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14CA-93BD-D545-A923-5D233CB1679E}" type="datetime1">
              <a:rPr lang="en-US" smtClean="0"/>
              <a:t>3/6/23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F1CED-E52C-DC41-A4A5-C5948A17AF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97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DF03D-593A-A14C-A1C4-6C13EEA04F53}" type="datetime1">
              <a:rPr lang="en-US" smtClean="0"/>
              <a:t>3/6/23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1E193-5490-E548-BD19-6AAD783496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69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6918-6BC4-A14E-A001-832DCD18C60C}" type="datetime1">
              <a:rPr lang="en-US" smtClean="0"/>
              <a:t>3/6/23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6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32A1-7CCC-2E46-AE00-8889A068E2F8}" type="datetime1">
              <a:rPr lang="en-US" smtClean="0"/>
              <a:t>3/6/23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2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0B53-FBFB-CC47-9867-D22A5BFD4C0E}" type="datetime1">
              <a:rPr lang="en-US" smtClean="0"/>
              <a:t>3/6/23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4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02CA-164C-7641-89B1-1FF1BC3159CB}" type="datetime1">
              <a:rPr lang="en-US" smtClean="0"/>
              <a:t>3/6/23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7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E605-EF29-984F-B657-2F54CD8283CD}" type="datetime1">
              <a:rPr lang="en-US" smtClean="0"/>
              <a:t>3/6/23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4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409D-F6A4-B54F-997D-77321A7292B3}" type="datetime1">
              <a:rPr lang="en-US" smtClean="0"/>
              <a:t>3/6/23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D060-2A67-CC49-83EC-2CA2B63D8B37}" type="datetime1">
              <a:rPr lang="en-US" smtClean="0"/>
              <a:t>3/6/23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7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7CC-FC48-B54C-AAEB-4DC4F0F6769A}" type="datetime1">
              <a:rPr lang="en-US" smtClean="0"/>
              <a:t>3/6/23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5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E752-B962-954C-BE76-D32D474F55AD}" type="datetime1">
              <a:rPr lang="en-US" smtClean="0"/>
              <a:t>3/6/23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4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F66B-BEFD-0D4F-82A2-77534911AA0D}" type="datetime1">
              <a:rPr lang="en-US" smtClean="0"/>
              <a:t>3/6/23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6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9432-3052-754F-AADB-87EEF4BDD89E}" type="datetime1">
              <a:rPr lang="en-US" smtClean="0"/>
              <a:t>3/6/23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6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4F5B-7316-5B4D-993B-D55D090DE553}" type="datetime1">
              <a:rPr lang="en-US" smtClean="0"/>
              <a:t>3/6/23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3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Circumpolar One Heath</a:t>
            </a:r>
            <a:br>
              <a:rPr lang="en-US" dirty="0"/>
            </a:br>
            <a:r>
              <a:rPr lang="en-US" dirty="0"/>
              <a:t>Winter 2022-23 Climate Review and Spring 2023 Outlook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19" y="3886200"/>
            <a:ext cx="8890318" cy="1752600"/>
          </a:xfrm>
        </p:spPr>
        <p:txBody>
          <a:bodyPr/>
          <a:lstStyle/>
          <a:p>
            <a:r>
              <a:rPr lang="en-US" dirty="0"/>
              <a:t>Rick Thoman</a:t>
            </a:r>
          </a:p>
          <a:p>
            <a:r>
              <a:rPr lang="en-US" dirty="0"/>
              <a:t>Alaska Center for Climate Assessment and Policy</a:t>
            </a:r>
          </a:p>
          <a:p>
            <a:r>
              <a:rPr lang="en-US" dirty="0"/>
              <a:t>University of Alaska Fairbanks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3848" y="0"/>
            <a:ext cx="2737104" cy="2493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9760" y="5931596"/>
            <a:ext cx="245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 7,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048609-06E8-AA45-927E-F29319FD7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8" y="6028433"/>
            <a:ext cx="26289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9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5D364-92C1-064D-99DB-612DD429B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Snowpack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98BD0C-02C4-C045-8752-A6ABCB87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7C94B-A3FC-7D47-8A68-11A024A4E3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97" y="1143952"/>
            <a:ext cx="8165345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22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E2FCDF-DB2B-7847-AF68-0431B0FC40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9184"/>
            <a:ext cx="9144000" cy="3159631"/>
          </a:xfrm>
          <a:prstGeom prst="rect">
            <a:avLst/>
          </a:prstGeom>
        </p:spPr>
      </p:pic>
      <p:sp>
        <p:nvSpPr>
          <p:cNvPr id="641" name="Title 1"/>
          <p:cNvSpPr txBox="1">
            <a:spLocks noGrp="1"/>
          </p:cNvSpPr>
          <p:nvPr>
            <p:ph type="title"/>
          </p:nvPr>
        </p:nvSpPr>
        <p:spPr>
          <a:xfrm>
            <a:off x="0" y="207735"/>
            <a:ext cx="9144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dirty="0"/>
              <a:t>CPC </a:t>
            </a:r>
            <a:r>
              <a:rPr lang="en-US" dirty="0"/>
              <a:t>March-May 2023 </a:t>
            </a:r>
            <a:r>
              <a:rPr dirty="0"/>
              <a:t>Outlook</a:t>
            </a:r>
          </a:p>
        </p:txBody>
      </p:sp>
      <p:graphicFrame>
        <p:nvGraphicFramePr>
          <p:cNvPr id="642" name="Table 22"/>
          <p:cNvGraphicFramePr/>
          <p:nvPr>
            <p:extLst>
              <p:ext uri="{D42A27DB-BD31-4B8C-83A1-F6EECF244321}">
                <p14:modId xmlns:p14="http://schemas.microsoft.com/office/powerpoint/2010/main" val="1725720399"/>
              </p:ext>
            </p:extLst>
          </p:nvPr>
        </p:nvGraphicFramePr>
        <p:xfrm>
          <a:off x="87631" y="5326866"/>
          <a:ext cx="807750" cy="822960"/>
        </p:xfrm>
        <a:graphic>
          <a:graphicData uri="http://schemas.openxmlformats.org/drawingml/2006/table">
            <a:tbl>
              <a:tblPr firstRow="1" bandRow="1"/>
              <a:tblGrid>
                <a:gridCol w="80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596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Above%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Normal%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Below%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Picture 5" descr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989" y="6425353"/>
            <a:ext cx="365760" cy="365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2" descr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844" y="6425353"/>
            <a:ext cx="365760" cy="36576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traight Arrow Connector 52">
            <a:extLst>
              <a:ext uri="{FF2B5EF4-FFF2-40B4-BE49-F238E27FC236}">
                <a16:creationId xmlns:a16="http://schemas.microsoft.com/office/drawing/2014/main" id="{A7F9A4CD-CFCD-C947-8411-577B590D2858}"/>
              </a:ext>
            </a:extLst>
          </p:cNvPr>
          <p:cNvSpPr/>
          <p:nvPr/>
        </p:nvSpPr>
        <p:spPr>
          <a:xfrm flipH="1">
            <a:off x="7243260" y="2334563"/>
            <a:ext cx="710519" cy="489818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38" name="Table 11">
            <a:extLst>
              <a:ext uri="{FF2B5EF4-FFF2-40B4-BE49-F238E27FC236}">
                <a16:creationId xmlns:a16="http://schemas.microsoft.com/office/drawing/2014/main" id="{226E41B0-4004-084F-82AB-54EFB4CDF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4646954"/>
              </p:ext>
            </p:extLst>
          </p:nvPr>
        </p:nvGraphicFramePr>
        <p:xfrm>
          <a:off x="7953780" y="1727299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BA974634-5CD9-DE4C-B1C0-85D107355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982309"/>
              </p:ext>
            </p:extLst>
          </p:nvPr>
        </p:nvGraphicFramePr>
        <p:xfrm>
          <a:off x="6970696" y="1108719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" name="Table 42">
            <a:extLst>
              <a:ext uri="{FF2B5EF4-FFF2-40B4-BE49-F238E27FC236}">
                <a16:creationId xmlns:a16="http://schemas.microsoft.com/office/drawing/2014/main" id="{86739862-172E-414B-B576-082E5D683A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985277"/>
              </p:ext>
            </p:extLst>
          </p:nvPr>
        </p:nvGraphicFramePr>
        <p:xfrm>
          <a:off x="3545851" y="1165398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" name="Straight Arrow Connector 25">
            <a:extLst>
              <a:ext uri="{FF2B5EF4-FFF2-40B4-BE49-F238E27FC236}">
                <a16:creationId xmlns:a16="http://schemas.microsoft.com/office/drawing/2014/main" id="{18199C9D-7A15-8B47-B96F-DA00888B80AF}"/>
              </a:ext>
            </a:extLst>
          </p:cNvPr>
          <p:cNvSpPr/>
          <p:nvPr/>
        </p:nvSpPr>
        <p:spPr>
          <a:xfrm>
            <a:off x="1423169" y="2631467"/>
            <a:ext cx="713625" cy="321815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E64165-E7AC-EF4A-A79D-CEB3802DA6BC}"/>
              </a:ext>
            </a:extLst>
          </p:cNvPr>
          <p:cNvSpPr txBox="1"/>
          <p:nvPr/>
        </p:nvSpPr>
        <p:spPr>
          <a:xfrm>
            <a:off x="1401215" y="5481601"/>
            <a:ext cx="340092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Average Temperature Outlook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A7B83E-E123-2F4B-9DD2-2C0E276AE3D3}"/>
              </a:ext>
            </a:extLst>
          </p:cNvPr>
          <p:cNvSpPr txBox="1"/>
          <p:nvPr/>
        </p:nvSpPr>
        <p:spPr>
          <a:xfrm>
            <a:off x="5711853" y="5481601"/>
            <a:ext cx="30418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Total Precipitation Outlook</a:t>
            </a:r>
          </a:p>
        </p:txBody>
      </p:sp>
      <p:sp>
        <p:nvSpPr>
          <p:cNvPr id="27" name="Straight Arrow Connector 25">
            <a:extLst>
              <a:ext uri="{FF2B5EF4-FFF2-40B4-BE49-F238E27FC236}">
                <a16:creationId xmlns:a16="http://schemas.microsoft.com/office/drawing/2014/main" id="{43214BAB-AF37-8A45-BB47-950350DEF8D1}"/>
              </a:ext>
            </a:extLst>
          </p:cNvPr>
          <p:cNvSpPr/>
          <p:nvPr/>
        </p:nvSpPr>
        <p:spPr>
          <a:xfrm flipV="1">
            <a:off x="3163926" y="3739521"/>
            <a:ext cx="209984" cy="795758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5" name="Straight Arrow Connector 52">
            <a:extLst>
              <a:ext uri="{FF2B5EF4-FFF2-40B4-BE49-F238E27FC236}">
                <a16:creationId xmlns:a16="http://schemas.microsoft.com/office/drawing/2014/main" id="{885292EC-6DA8-8D41-A6A4-9381BF3B2DE1}"/>
              </a:ext>
            </a:extLst>
          </p:cNvPr>
          <p:cNvSpPr/>
          <p:nvPr/>
        </p:nvSpPr>
        <p:spPr>
          <a:xfrm flipH="1" flipV="1">
            <a:off x="7538013" y="3739520"/>
            <a:ext cx="61130" cy="600799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50" name="Table 11">
            <a:extLst>
              <a:ext uri="{FF2B5EF4-FFF2-40B4-BE49-F238E27FC236}">
                <a16:creationId xmlns:a16="http://schemas.microsoft.com/office/drawing/2014/main" id="{FE466158-8B71-384E-8D58-ADFD96246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182736"/>
              </p:ext>
            </p:extLst>
          </p:nvPr>
        </p:nvGraphicFramePr>
        <p:xfrm>
          <a:off x="2700726" y="4596960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BD38B88B-D51E-B24D-A740-1853112EBC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1" y="6324600"/>
            <a:ext cx="1828800" cy="486229"/>
          </a:xfrm>
          <a:prstGeom prst="rect">
            <a:avLst/>
          </a:prstGeom>
        </p:spPr>
      </p:pic>
      <p:sp>
        <p:nvSpPr>
          <p:cNvPr id="28" name="Straight Arrow Connector 52">
            <a:extLst>
              <a:ext uri="{FF2B5EF4-FFF2-40B4-BE49-F238E27FC236}">
                <a16:creationId xmlns:a16="http://schemas.microsoft.com/office/drawing/2014/main" id="{408B7831-94DB-EA41-8113-E93913C0664B}"/>
              </a:ext>
            </a:extLst>
          </p:cNvPr>
          <p:cNvSpPr/>
          <p:nvPr/>
        </p:nvSpPr>
        <p:spPr>
          <a:xfrm flipH="1">
            <a:off x="3926380" y="2807091"/>
            <a:ext cx="556952" cy="548809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34" name="Table 11">
            <a:extLst>
              <a:ext uri="{FF2B5EF4-FFF2-40B4-BE49-F238E27FC236}">
                <a16:creationId xmlns:a16="http://schemas.microsoft.com/office/drawing/2014/main" id="{055C0B0D-3DB7-FB45-A6B2-64801C6F5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949561"/>
              </p:ext>
            </p:extLst>
          </p:nvPr>
        </p:nvGraphicFramePr>
        <p:xfrm>
          <a:off x="5284191" y="1474963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Straight Arrow Connector 25">
            <a:extLst>
              <a:ext uri="{FF2B5EF4-FFF2-40B4-BE49-F238E27FC236}">
                <a16:creationId xmlns:a16="http://schemas.microsoft.com/office/drawing/2014/main" id="{CC018564-6113-D646-B130-47B56B80573E}"/>
              </a:ext>
            </a:extLst>
          </p:cNvPr>
          <p:cNvSpPr/>
          <p:nvPr/>
        </p:nvSpPr>
        <p:spPr>
          <a:xfrm>
            <a:off x="5571785" y="2304241"/>
            <a:ext cx="272365" cy="440459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30" name="Table 11">
            <a:extLst>
              <a:ext uri="{FF2B5EF4-FFF2-40B4-BE49-F238E27FC236}">
                <a16:creationId xmlns:a16="http://schemas.microsoft.com/office/drawing/2014/main" id="{7DA010C1-9748-8F47-B05A-3B3D11261D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48037"/>
              </p:ext>
            </p:extLst>
          </p:nvPr>
        </p:nvGraphicFramePr>
        <p:xfrm>
          <a:off x="4158452" y="1953291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Table 11">
            <a:extLst>
              <a:ext uri="{FF2B5EF4-FFF2-40B4-BE49-F238E27FC236}">
                <a16:creationId xmlns:a16="http://schemas.microsoft.com/office/drawing/2014/main" id="{DEC3C707-A3AE-1E41-A2FC-845564A8C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811043"/>
              </p:ext>
            </p:extLst>
          </p:nvPr>
        </p:nvGraphicFramePr>
        <p:xfrm>
          <a:off x="3620092" y="4340320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45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" name="Straight Arrow Connector 25">
            <a:extLst>
              <a:ext uri="{FF2B5EF4-FFF2-40B4-BE49-F238E27FC236}">
                <a16:creationId xmlns:a16="http://schemas.microsoft.com/office/drawing/2014/main" id="{ABAB990F-7438-7C44-ACD0-2F9FBE2C06D9}"/>
              </a:ext>
            </a:extLst>
          </p:cNvPr>
          <p:cNvSpPr/>
          <p:nvPr/>
        </p:nvSpPr>
        <p:spPr>
          <a:xfrm flipV="1">
            <a:off x="4228841" y="4006749"/>
            <a:ext cx="372882" cy="573404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4" name="Straight Arrow Connector 52">
            <a:extLst>
              <a:ext uri="{FF2B5EF4-FFF2-40B4-BE49-F238E27FC236}">
                <a16:creationId xmlns:a16="http://schemas.microsoft.com/office/drawing/2014/main" id="{74AD2EC8-DBB6-2448-97BE-925425B3C466}"/>
              </a:ext>
            </a:extLst>
          </p:cNvPr>
          <p:cNvSpPr/>
          <p:nvPr/>
        </p:nvSpPr>
        <p:spPr>
          <a:xfrm flipH="1">
            <a:off x="6577552" y="1971327"/>
            <a:ext cx="394902" cy="489818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45" name="Table 11">
            <a:extLst>
              <a:ext uri="{FF2B5EF4-FFF2-40B4-BE49-F238E27FC236}">
                <a16:creationId xmlns:a16="http://schemas.microsoft.com/office/drawing/2014/main" id="{5C1BB56B-3AB7-B949-8A04-E743AE89A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001553"/>
              </p:ext>
            </p:extLst>
          </p:nvPr>
        </p:nvGraphicFramePr>
        <p:xfrm>
          <a:off x="7288712" y="4200813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8" name="Table 11">
            <a:extLst>
              <a:ext uri="{FF2B5EF4-FFF2-40B4-BE49-F238E27FC236}">
                <a16:creationId xmlns:a16="http://schemas.microsoft.com/office/drawing/2014/main" id="{A64CFDA5-1E92-274E-B42C-F219039BE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246502"/>
              </p:ext>
            </p:extLst>
          </p:nvPr>
        </p:nvGraphicFramePr>
        <p:xfrm>
          <a:off x="833845" y="2259476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" name="Straight Arrow Connector 25">
            <a:extLst>
              <a:ext uri="{FF2B5EF4-FFF2-40B4-BE49-F238E27FC236}">
                <a16:creationId xmlns:a16="http://schemas.microsoft.com/office/drawing/2014/main" id="{EE728E4E-87C6-E740-9BAE-4546648D8D68}"/>
              </a:ext>
            </a:extLst>
          </p:cNvPr>
          <p:cNvSpPr/>
          <p:nvPr/>
        </p:nvSpPr>
        <p:spPr>
          <a:xfrm>
            <a:off x="2076236" y="1516585"/>
            <a:ext cx="482833" cy="581479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41" name="Table 11">
            <a:extLst>
              <a:ext uri="{FF2B5EF4-FFF2-40B4-BE49-F238E27FC236}">
                <a16:creationId xmlns:a16="http://schemas.microsoft.com/office/drawing/2014/main" id="{8B6CAF1C-B1C3-4742-85B9-F232379E9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035469"/>
              </p:ext>
            </p:extLst>
          </p:nvPr>
        </p:nvGraphicFramePr>
        <p:xfrm>
          <a:off x="1476255" y="1260016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55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" name="Straight Arrow Connector 25">
            <a:extLst>
              <a:ext uri="{FF2B5EF4-FFF2-40B4-BE49-F238E27FC236}">
                <a16:creationId xmlns:a16="http://schemas.microsoft.com/office/drawing/2014/main" id="{6BF8129B-C671-7C4D-AE5D-ABC61FECE4E0}"/>
              </a:ext>
            </a:extLst>
          </p:cNvPr>
          <p:cNvSpPr/>
          <p:nvPr/>
        </p:nvSpPr>
        <p:spPr>
          <a:xfrm flipH="1">
            <a:off x="3394229" y="1976437"/>
            <a:ext cx="413707" cy="484708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7" name="Straight Arrow Connector 52">
            <a:extLst>
              <a:ext uri="{FF2B5EF4-FFF2-40B4-BE49-F238E27FC236}">
                <a16:creationId xmlns:a16="http://schemas.microsoft.com/office/drawing/2014/main" id="{2C55D4C8-6595-8A49-A8DD-F0460B6046B5}"/>
              </a:ext>
            </a:extLst>
          </p:cNvPr>
          <p:cNvSpPr/>
          <p:nvPr/>
        </p:nvSpPr>
        <p:spPr>
          <a:xfrm flipH="1">
            <a:off x="8538047" y="3480302"/>
            <a:ext cx="61131" cy="419957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46" name="Table 11">
            <a:extLst>
              <a:ext uri="{FF2B5EF4-FFF2-40B4-BE49-F238E27FC236}">
                <a16:creationId xmlns:a16="http://schemas.microsoft.com/office/drawing/2014/main" id="{97A6F284-71D8-F74E-B7CD-7E0B0EFC18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467200"/>
              </p:ext>
            </p:extLst>
          </p:nvPr>
        </p:nvGraphicFramePr>
        <p:xfrm>
          <a:off x="8491624" y="2744700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45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Spring 2023</a:t>
            </a:r>
            <a:br>
              <a:rPr lang="en-US" b="1" dirty="0"/>
            </a:br>
            <a:r>
              <a:rPr lang="en-US" sz="3700" b="1" dirty="0"/>
              <a:t>Arctic Temperature and Precipitation Outlook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9192" y="5953514"/>
            <a:ext cx="576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Outlooks courtesy Copernicus C3S (Climate Change Service)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B27DBF-2A81-DE46-8CD5-E240A0B87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62A6486-ED87-7D45-81F3-22A6E227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8376"/>
            <a:ext cx="4572000" cy="436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2CE9ACE-A80A-4548-8E59-04484A13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08376"/>
            <a:ext cx="4572000" cy="436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429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FF58A-9235-C64E-B173-4E8B2E350D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277" y="918056"/>
            <a:ext cx="6342723" cy="5394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Sea Ice Outlook for May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22256B-E63D-F44F-B1F4-723AF9B5E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3B4BF5-D897-0245-A104-0CED43BF099A}"/>
              </a:ext>
            </a:extLst>
          </p:cNvPr>
          <p:cNvSpPr txBox="1"/>
          <p:nvPr/>
        </p:nvSpPr>
        <p:spPr>
          <a:xfrm>
            <a:off x="1868617" y="6176091"/>
            <a:ext cx="57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Data: NOAA/Climate Prediction Center Exp. Sea Ice Outlook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95369-E631-5A4E-8529-F58FBFDF11B5}"/>
              </a:ext>
            </a:extLst>
          </p:cNvPr>
          <p:cNvSpPr txBox="1"/>
          <p:nvPr/>
        </p:nvSpPr>
        <p:spPr>
          <a:xfrm>
            <a:off x="7349922" y="5616778"/>
            <a:ext cx="1372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Outlook made</a:t>
            </a:r>
          </a:p>
          <a:p>
            <a:pPr algn="ctr"/>
            <a:r>
              <a:rPr lang="en-US" sz="1600" dirty="0"/>
              <a:t>late January</a:t>
            </a:r>
          </a:p>
        </p:txBody>
      </p:sp>
    </p:spTree>
    <p:extLst>
      <p:ext uri="{BB962C8B-B14F-4D97-AF65-F5344CB8AC3E}">
        <p14:creationId xmlns:p14="http://schemas.microsoft.com/office/powerpoint/2010/main" val="2456684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Thanks very much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14</a:t>
            </a:fld>
            <a:endParaRPr lang="en-US" dirty="0"/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0A16A41F-904F-CA4B-8948-C717D02FC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246" y="1363244"/>
            <a:ext cx="6589684" cy="43931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420982-5565-2A49-A1E8-48B84A962F26}"/>
              </a:ext>
            </a:extLst>
          </p:cNvPr>
          <p:cNvSpPr txBox="1"/>
          <p:nvPr/>
        </p:nvSpPr>
        <p:spPr>
          <a:xfrm>
            <a:off x="5103575" y="6398310"/>
            <a:ext cx="27512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Photo by D. Moore, Feb 27, 2022</a:t>
            </a:r>
          </a:p>
        </p:txBody>
      </p:sp>
    </p:spTree>
    <p:extLst>
      <p:ext uri="{BB962C8B-B14F-4D97-AF65-F5344CB8AC3E}">
        <p14:creationId xmlns:p14="http://schemas.microsoft.com/office/powerpoint/2010/main" val="399916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4D425-4B4C-D849-9FF0-873D64C3EB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0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2265FB-8186-3A47-81EC-C8DDD248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Alaska Daily Temperature Index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3466BB-1F82-8648-AAB1-EA9F0345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DF6AB-B587-FE4B-AEE7-A78631145E72}"/>
              </a:ext>
            </a:extLst>
          </p:cNvPr>
          <p:cNvSpPr txBox="1"/>
          <p:nvPr/>
        </p:nvSpPr>
        <p:spPr>
          <a:xfrm>
            <a:off x="1978149" y="6352143"/>
            <a:ext cx="518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Online</a:t>
            </a:r>
            <a:r>
              <a:rPr lang="en-US" dirty="0"/>
              <a:t>: </a:t>
            </a:r>
            <a:r>
              <a:rPr lang="en-US" sz="1400" dirty="0"/>
              <a:t>http://accap.uaf.edu/tools/statewide-temperature-index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EABECE-664F-DD43-9EDB-28D4442C6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E7ED9C-04E8-EF43-AFEE-B4AAF1F2CF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86" y="1131888"/>
            <a:ext cx="8706051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3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15EFEC-531B-C34C-93BC-AB73A17C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/>
          <a:lstStyle/>
          <a:p>
            <a:r>
              <a:rPr lang="en-US" b="1" dirty="0"/>
              <a:t>Winter 2022-23 Arctic-wide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FBD98-D0C7-1348-88B3-127E1C55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51B59-9C14-2344-AA43-968E919DA701}"/>
              </a:ext>
            </a:extLst>
          </p:cNvPr>
          <p:cNvSpPr txBox="1"/>
          <p:nvPr/>
        </p:nvSpPr>
        <p:spPr>
          <a:xfrm>
            <a:off x="457200" y="5645285"/>
            <a:ext cx="385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Temperature Departures from Average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BA072C-5F10-E64E-BC13-96C766361F1F}"/>
              </a:ext>
            </a:extLst>
          </p:cNvPr>
          <p:cNvSpPr txBox="1"/>
          <p:nvPr/>
        </p:nvSpPr>
        <p:spPr>
          <a:xfrm>
            <a:off x="4933756" y="5645285"/>
            <a:ext cx="325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Precipitation Percent of Average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79A942-B8A1-0344-BE9B-B2B86C07D1A3}"/>
              </a:ext>
            </a:extLst>
          </p:cNvPr>
          <p:cNvSpPr txBox="1"/>
          <p:nvPr/>
        </p:nvSpPr>
        <p:spPr>
          <a:xfrm>
            <a:off x="2448663" y="6108044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Data: ERA5 courtesy of EMCWF/Copernicus</a:t>
            </a:r>
          </a:p>
          <a:p>
            <a:pPr algn="ctr"/>
            <a:r>
              <a:rPr lang="en-US" dirty="0"/>
              <a:t>1991-2020 Baseline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0F64B2-FB05-4346-BC9B-FBD975096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E7ABBE-4927-3E4D-A321-F03D6237C9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55" y="1630625"/>
            <a:ext cx="4572000" cy="38888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71C102-4180-8840-BEB2-6871CFF58C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911" y="1630624"/>
            <a:ext cx="4572000" cy="388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0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64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Winter 2022-23 Ocean Temperatures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77B11-F2F4-544F-A808-636E5AD7B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7BC202-4D66-CF4F-A405-6B8126019B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396" y="977177"/>
            <a:ext cx="6342723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5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/>
              <a:t>Sea Ice Winter 2022-23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AB5AF-24EA-D34B-8C9E-E887B5A1495E}"/>
              </a:ext>
            </a:extLst>
          </p:cNvPr>
          <p:cNvSpPr txBox="1"/>
          <p:nvPr/>
        </p:nvSpPr>
        <p:spPr>
          <a:xfrm>
            <a:off x="949854" y="5432778"/>
            <a:ext cx="11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lowest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6DD9D-4427-B145-A765-181608C4190A}"/>
              </a:ext>
            </a:extLst>
          </p:cNvPr>
          <p:cNvSpPr txBox="1"/>
          <p:nvPr/>
        </p:nvSpPr>
        <p:spPr>
          <a:xfrm>
            <a:off x="4023843" y="5432778"/>
            <a:ext cx="110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lowest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082B6-98AA-304F-9BA0-81B2252CD4BE}"/>
              </a:ext>
            </a:extLst>
          </p:cNvPr>
          <p:cNvSpPr txBox="1"/>
          <p:nvPr/>
        </p:nvSpPr>
        <p:spPr>
          <a:xfrm>
            <a:off x="6976586" y="5445525"/>
            <a:ext cx="110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lowest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A80BC-21F9-5B45-93F4-82323D16E70E}"/>
              </a:ext>
            </a:extLst>
          </p:cNvPr>
          <p:cNvSpPr txBox="1"/>
          <p:nvPr/>
        </p:nvSpPr>
        <p:spPr>
          <a:xfrm>
            <a:off x="3511414" y="5830669"/>
            <a:ext cx="243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Extent Rank since 1979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D9607-FF3F-1F4F-A2C5-E8B68BF68F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1992"/>
            <a:ext cx="3044952" cy="3626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573A7E-4D3D-A54A-A781-EF05B05E54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952" y="1611992"/>
            <a:ext cx="3044952" cy="3626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02702-ACAB-B34F-84DD-757FDFDE87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776" y="1611992"/>
            <a:ext cx="3044952" cy="36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9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5925C3-3F26-A848-99CA-484C4A718D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643" y="1189514"/>
            <a:ext cx="5890713" cy="5394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600" b="1" dirty="0"/>
              <a:t>Daily Arctic Sea Ice Extent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8BFE1-DBF8-A14A-A652-BDB637F2123F}"/>
              </a:ext>
            </a:extLst>
          </p:cNvPr>
          <p:cNvSpPr txBox="1"/>
          <p:nvPr/>
        </p:nvSpPr>
        <p:spPr>
          <a:xfrm>
            <a:off x="3940472" y="1736334"/>
            <a:ext cx="251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Through March 05, 2023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3EB11D-0A2B-5147-99D3-F1423AAB5079}"/>
              </a:ext>
            </a:extLst>
          </p:cNvPr>
          <p:cNvSpPr/>
          <p:nvPr/>
        </p:nvSpPr>
        <p:spPr>
          <a:xfrm>
            <a:off x="2848426" y="2105666"/>
            <a:ext cx="421241" cy="7197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225D9E-BB70-224D-B48C-EB956A8E6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1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B579-FE12-BA41-AF2E-95DE5DEED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Sea Ice Thickness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23AC08-4067-6F46-9451-61C0D726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8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92D80C-89BD-4140-8011-2541FA74B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36559"/>
            <a:ext cx="4572000" cy="502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FCC373E-701F-2F49-921F-4DBEA1642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296" y="1236559"/>
            <a:ext cx="4572000" cy="502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764BEA-E3AA-B445-952F-053B4732808C}"/>
              </a:ext>
            </a:extLst>
          </p:cNvPr>
          <p:cNvSpPr/>
          <p:nvPr/>
        </p:nvSpPr>
        <p:spPr>
          <a:xfrm>
            <a:off x="2661007" y="1236559"/>
            <a:ext cx="996593" cy="2531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2DB6-3D62-DA46-A0E9-BCBDE704B830}"/>
              </a:ext>
            </a:extLst>
          </p:cNvPr>
          <p:cNvSpPr/>
          <p:nvPr/>
        </p:nvSpPr>
        <p:spPr>
          <a:xfrm>
            <a:off x="7098711" y="1213401"/>
            <a:ext cx="996593" cy="2531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89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317406-2DDD-0C4E-BD56-E4EF53524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075"/>
            <a:ext cx="9144000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418656-F07A-4F49-AAA9-E2755B14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Bering Sea Ice Extent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BE38E0-AFF7-9145-8DA7-03BB8692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01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8861</TotalTime>
  <Words>251</Words>
  <Application>Microsoft Macintosh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Circumpolar One Heath Winter 2022-23 Climate Review and Spring 2023 Outlook</vt:lpstr>
      <vt:lpstr>PowerPoint Presentation</vt:lpstr>
      <vt:lpstr>Alaska Daily Temperature Index</vt:lpstr>
      <vt:lpstr>Winter 2022-23 Arctic-wide</vt:lpstr>
      <vt:lpstr>Winter 2022-23 Ocean Temperatures</vt:lpstr>
      <vt:lpstr>Sea Ice Winter 2022-23</vt:lpstr>
      <vt:lpstr>Daily Arctic Sea Ice Extent</vt:lpstr>
      <vt:lpstr>Sea Ice Thickness</vt:lpstr>
      <vt:lpstr>Bering Sea Ice Extent</vt:lpstr>
      <vt:lpstr>Snowpack</vt:lpstr>
      <vt:lpstr>CPC March-May 2023 Outlook</vt:lpstr>
      <vt:lpstr>Spring 2023 Arctic Temperature and Precipitation Outlook</vt:lpstr>
      <vt:lpstr>Sea Ice Outlook for May</vt:lpstr>
      <vt:lpstr>Thanks very much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Heath March 12, 2018</dc:title>
  <dc:creator>Rick Thoman</dc:creator>
  <cp:lastModifiedBy>Rick Thoman</cp:lastModifiedBy>
  <cp:revision>178</cp:revision>
  <cp:lastPrinted>2019-06-09T20:07:06Z</cp:lastPrinted>
  <dcterms:created xsi:type="dcterms:W3CDTF">2019-03-11T18:18:02Z</dcterms:created>
  <dcterms:modified xsi:type="dcterms:W3CDTF">2023-03-06T20:35:39Z</dcterms:modified>
</cp:coreProperties>
</file>