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5" r:id="rId3"/>
    <p:sldId id="258" r:id="rId4"/>
    <p:sldId id="303" r:id="rId5"/>
    <p:sldId id="257" r:id="rId6"/>
    <p:sldId id="260" r:id="rId7"/>
    <p:sldId id="278" r:id="rId8"/>
    <p:sldId id="263" r:id="rId9"/>
    <p:sldId id="301" r:id="rId10"/>
    <p:sldId id="300" r:id="rId11"/>
    <p:sldId id="570" r:id="rId12"/>
    <p:sldId id="569" r:id="rId13"/>
    <p:sldId id="280" r:id="rId14"/>
    <p:sldId id="557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0" autoAdjust="0"/>
    <p:restoredTop sz="94674" autoAdjust="0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714CA-93BD-D545-A923-5D233CB1679E}" type="datetime1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F1CED-E52C-DC41-A4A5-C5948A17A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97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DF03D-593A-A14C-A1C4-6C13EEA04F53}" type="datetime1">
              <a:rPr lang="en-US" smtClean="0"/>
              <a:t>3/2/20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1E193-5490-E548-BD19-6AAD78349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9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46918-6BC4-A14E-A001-832DCD18C60C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6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32A1-7CCC-2E46-AE00-8889A068E2F8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42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00B53-FBFB-CC47-9867-D22A5BFD4C0E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802CA-164C-7641-89B1-1FF1BC3159CB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27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E605-EF29-984F-B657-2F54CD8283CD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34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409D-F6A4-B54F-997D-77321A7292B3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3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AD060-2A67-CC49-83EC-2CA2B63D8B37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78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B7CC-FC48-B54C-AAEB-4DC4F0F6769A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5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9E752-B962-954C-BE76-D32D474F55AD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4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F66B-BEFD-0D4F-82A2-77534911AA0D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C9432-3052-754F-AADB-87EEF4BDD89E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66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44F5B-7316-5B4D-993B-D55D090DE553}" type="datetime1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C6329-3ACA-B947-9CFC-8CBFCC5C5C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Circumpolar One Heath</a:t>
            </a:r>
            <a:br>
              <a:rPr lang="en-US" dirty="0"/>
            </a:br>
            <a:r>
              <a:rPr lang="en-US" dirty="0"/>
              <a:t>Winter 2019-20 Climate Review and Spring 2020 Outlook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19" y="3886200"/>
            <a:ext cx="8890318" cy="1752600"/>
          </a:xfrm>
        </p:spPr>
        <p:txBody>
          <a:bodyPr/>
          <a:lstStyle/>
          <a:p>
            <a:r>
              <a:rPr lang="en-US" dirty="0"/>
              <a:t>Rick Thoman</a:t>
            </a:r>
          </a:p>
          <a:p>
            <a:r>
              <a:rPr lang="en-US" dirty="0"/>
              <a:t>Alaska Center for Climate Assessment and Policy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3848" y="0"/>
            <a:ext cx="2737104" cy="2493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89760" y="5931596"/>
            <a:ext cx="2451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03, 2020</a:t>
            </a:r>
          </a:p>
        </p:txBody>
      </p:sp>
      <p:pic>
        <p:nvPicPr>
          <p:cNvPr id="8" name="Picture 7" descr="ACCAP_full_wid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08" y="5924550"/>
            <a:ext cx="1828800" cy="74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2020 Outlook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2355" y="1503335"/>
            <a:ext cx="4845628" cy="4525963"/>
          </a:xfrm>
        </p:spPr>
        <p:txBody>
          <a:bodyPr/>
          <a:lstStyle/>
          <a:p>
            <a:r>
              <a:rPr lang="en-US" dirty="0"/>
              <a:t>Warm equatorial Pacific west of 150W</a:t>
            </a:r>
          </a:p>
          <a:p>
            <a:r>
              <a:rPr lang="en-US" dirty="0"/>
              <a:t>Neither El Niño or La Niña</a:t>
            </a:r>
          </a:p>
          <a:p>
            <a:r>
              <a:rPr lang="en-US" dirty="0"/>
              <a:t>North Pacific mostly warmer than normal</a:t>
            </a:r>
          </a:p>
          <a:p>
            <a:r>
              <a:rPr lang="en-US" dirty="0"/>
              <a:t>Moderate Arctic sea ice extent (for recent years)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83978-CC30-F949-AFED-79BCB5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" y="6147205"/>
            <a:ext cx="698500" cy="6731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156D28-A496-4E44-817A-327EDD1D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676" y="2126047"/>
            <a:ext cx="4284324" cy="27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45B5683-AB0C-CE45-8F09-93CAC5C0CF70}"/>
              </a:ext>
            </a:extLst>
          </p:cNvPr>
          <p:cNvSpPr/>
          <p:nvPr/>
        </p:nvSpPr>
        <p:spPr>
          <a:xfrm>
            <a:off x="6462445" y="3205537"/>
            <a:ext cx="1047964" cy="4212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3256BCE-8180-D542-A195-8A7E0CE2EDEA}"/>
              </a:ext>
            </a:extLst>
          </p:cNvPr>
          <p:cNvSpPr/>
          <p:nvPr/>
        </p:nvSpPr>
        <p:spPr>
          <a:xfrm>
            <a:off x="6572035" y="2691830"/>
            <a:ext cx="1215775" cy="51370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7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02529-1C26-8844-BB67-9A5D44697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5" y="1076634"/>
            <a:ext cx="8643783" cy="5216076"/>
          </a:xfrm>
          <a:prstGeom prst="rect">
            <a:avLst/>
          </a:prstGeom>
        </p:spPr>
      </p:pic>
      <p:sp>
        <p:nvSpPr>
          <p:cNvPr id="641" name="Title 1"/>
          <p:cNvSpPr txBox="1">
            <a:spLocks noGrp="1"/>
          </p:cNvSpPr>
          <p:nvPr>
            <p:ph type="title"/>
          </p:nvPr>
        </p:nvSpPr>
        <p:spPr>
          <a:xfrm>
            <a:off x="0" y="207735"/>
            <a:ext cx="9144000" cy="9906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CPC </a:t>
            </a:r>
            <a:r>
              <a:rPr lang="en-US" dirty="0"/>
              <a:t>March-May 2020 </a:t>
            </a:r>
            <a:r>
              <a:rPr dirty="0"/>
              <a:t>Outlook</a:t>
            </a:r>
          </a:p>
        </p:txBody>
      </p:sp>
      <p:graphicFrame>
        <p:nvGraphicFramePr>
          <p:cNvPr id="642" name="Table 22"/>
          <p:cNvGraphicFramePr/>
          <p:nvPr>
            <p:extLst>
              <p:ext uri="{D42A27DB-BD31-4B8C-83A1-F6EECF244321}">
                <p14:modId xmlns:p14="http://schemas.microsoft.com/office/powerpoint/2010/main" val="3907345550"/>
              </p:ext>
            </p:extLst>
          </p:nvPr>
        </p:nvGraphicFramePr>
        <p:xfrm>
          <a:off x="7665526" y="5507093"/>
          <a:ext cx="807750" cy="822960"/>
        </p:xfrm>
        <a:graphic>
          <a:graphicData uri="http://schemas.openxmlformats.org/drawingml/2006/table">
            <a:tbl>
              <a:tblPr firstRow="1" bandRow="1"/>
              <a:tblGrid>
                <a:gridCol w="80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596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0" dirty="0">
                          <a:solidFill>
                            <a:schemeClr val="tx1"/>
                          </a:solidFill>
                        </a:rPr>
                        <a:t>Above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Normal%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Below%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43" name="Table 28"/>
          <p:cNvGraphicFramePr/>
          <p:nvPr>
            <p:extLst>
              <p:ext uri="{D42A27DB-BD31-4B8C-83A1-F6EECF244321}">
                <p14:modId xmlns:p14="http://schemas.microsoft.com/office/powerpoint/2010/main" val="1515505867"/>
              </p:ext>
            </p:extLst>
          </p:nvPr>
        </p:nvGraphicFramePr>
        <p:xfrm>
          <a:off x="1060264" y="1376860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64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55%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12%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47" name="Table 23"/>
          <p:cNvGraphicFramePr/>
          <p:nvPr>
            <p:extLst>
              <p:ext uri="{D42A27DB-BD31-4B8C-83A1-F6EECF244321}">
                <p14:modId xmlns:p14="http://schemas.microsoft.com/office/powerpoint/2010/main" val="2593763869"/>
              </p:ext>
            </p:extLst>
          </p:nvPr>
        </p:nvGraphicFramePr>
        <p:xfrm>
          <a:off x="8300908" y="1215006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Picture 5" descr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989" y="6425353"/>
            <a:ext cx="365760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2" descr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844" y="6425353"/>
            <a:ext cx="365760" cy="3657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" name="Table 28">
            <a:extLst>
              <a:ext uri="{FF2B5EF4-FFF2-40B4-BE49-F238E27FC236}">
                <a16:creationId xmlns:a16="http://schemas.microsoft.com/office/drawing/2014/main" id="{802BFBF5-05D1-964A-943D-46ECFB92B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3840291"/>
              </p:ext>
            </p:extLst>
          </p:nvPr>
        </p:nvGraphicFramePr>
        <p:xfrm>
          <a:off x="1690204" y="3777049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64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33%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2%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" name="Straight Arrow Connector 34">
            <a:extLst>
              <a:ext uri="{FF2B5EF4-FFF2-40B4-BE49-F238E27FC236}">
                <a16:creationId xmlns:a16="http://schemas.microsoft.com/office/drawing/2014/main" id="{C1635BE2-AE15-D04F-89DC-D920C9C837F0}"/>
              </a:ext>
            </a:extLst>
          </p:cNvPr>
          <p:cNvSpPr/>
          <p:nvPr/>
        </p:nvSpPr>
        <p:spPr>
          <a:xfrm flipH="1">
            <a:off x="7625455" y="1604962"/>
            <a:ext cx="562850" cy="527385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A1D5E41-AAEC-E648-8C4D-A950482C93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92710"/>
            <a:ext cx="1280160" cy="520597"/>
          </a:xfrm>
          <a:prstGeom prst="rect">
            <a:avLst/>
          </a:prstGeom>
        </p:spPr>
      </p:pic>
      <p:sp>
        <p:nvSpPr>
          <p:cNvPr id="39" name="Straight Arrow Connector 25">
            <a:extLst>
              <a:ext uri="{FF2B5EF4-FFF2-40B4-BE49-F238E27FC236}">
                <a16:creationId xmlns:a16="http://schemas.microsoft.com/office/drawing/2014/main" id="{D5E0D624-4DA3-0249-9DB8-0E84D2400607}"/>
              </a:ext>
            </a:extLst>
          </p:cNvPr>
          <p:cNvSpPr/>
          <p:nvPr/>
        </p:nvSpPr>
        <p:spPr>
          <a:xfrm>
            <a:off x="1512271" y="2199820"/>
            <a:ext cx="284162" cy="341079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5" name="Straight Arrow Connector 52">
            <a:extLst>
              <a:ext uri="{FF2B5EF4-FFF2-40B4-BE49-F238E27FC236}">
                <a16:creationId xmlns:a16="http://schemas.microsoft.com/office/drawing/2014/main" id="{0ABD9941-E7B6-4D46-A2E4-8886543FCD30}"/>
              </a:ext>
            </a:extLst>
          </p:cNvPr>
          <p:cNvSpPr/>
          <p:nvPr/>
        </p:nvSpPr>
        <p:spPr>
          <a:xfrm flipV="1">
            <a:off x="6144859" y="3026871"/>
            <a:ext cx="445985" cy="642786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2" name="Straight Arrow Connector 25">
            <a:extLst>
              <a:ext uri="{FF2B5EF4-FFF2-40B4-BE49-F238E27FC236}">
                <a16:creationId xmlns:a16="http://schemas.microsoft.com/office/drawing/2014/main" id="{ABEFB6AF-12E2-F544-8AAD-9D81DD7D5B21}"/>
              </a:ext>
            </a:extLst>
          </p:cNvPr>
          <p:cNvSpPr/>
          <p:nvPr/>
        </p:nvSpPr>
        <p:spPr>
          <a:xfrm flipH="1" flipV="1">
            <a:off x="3540737" y="2254788"/>
            <a:ext cx="672307" cy="35258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graphicFrame>
        <p:nvGraphicFramePr>
          <p:cNvPr id="33" name="Table 42"/>
          <p:cNvGraphicFramePr/>
          <p:nvPr>
            <p:extLst>
              <p:ext uri="{D42A27DB-BD31-4B8C-83A1-F6EECF244321}">
                <p14:modId xmlns:p14="http://schemas.microsoft.com/office/powerpoint/2010/main" val="2153728277"/>
              </p:ext>
            </p:extLst>
          </p:nvPr>
        </p:nvGraphicFramePr>
        <p:xfrm>
          <a:off x="5816535" y="1556038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812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37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12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Straight Arrow Connector 52">
            <a:extLst>
              <a:ext uri="{FF2B5EF4-FFF2-40B4-BE49-F238E27FC236}">
                <a16:creationId xmlns:a16="http://schemas.microsoft.com/office/drawing/2014/main" id="{E533B49D-7D52-0C4D-8453-C2C6DC0DB5B7}"/>
              </a:ext>
            </a:extLst>
          </p:cNvPr>
          <p:cNvSpPr/>
          <p:nvPr/>
        </p:nvSpPr>
        <p:spPr>
          <a:xfrm>
            <a:off x="6340705" y="2095398"/>
            <a:ext cx="416145" cy="505006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graphicFrame>
        <p:nvGraphicFramePr>
          <p:cNvPr id="27" name="Table 47">
            <a:extLst>
              <a:ext uri="{FF2B5EF4-FFF2-40B4-BE49-F238E27FC236}">
                <a16:creationId xmlns:a16="http://schemas.microsoft.com/office/drawing/2014/main" id="{366BBA19-F246-7B42-9786-5B12326092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659499"/>
              </p:ext>
            </p:extLst>
          </p:nvPr>
        </p:nvGraphicFramePr>
        <p:xfrm>
          <a:off x="7847738" y="3989373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37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47">
            <a:extLst>
              <a:ext uri="{FF2B5EF4-FFF2-40B4-BE49-F238E27FC236}">
                <a16:creationId xmlns:a16="http://schemas.microsoft.com/office/drawing/2014/main" id="{35E4167B-CD7A-C447-B982-D422BB5E1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8980158"/>
              </p:ext>
            </p:extLst>
          </p:nvPr>
        </p:nvGraphicFramePr>
        <p:xfrm>
          <a:off x="5748764" y="3707000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Straight Arrow Connector 25">
            <a:extLst>
              <a:ext uri="{FF2B5EF4-FFF2-40B4-BE49-F238E27FC236}">
                <a16:creationId xmlns:a16="http://schemas.microsoft.com/office/drawing/2014/main" id="{22A08CA9-968B-9847-A4CB-21C26B95A323}"/>
              </a:ext>
            </a:extLst>
          </p:cNvPr>
          <p:cNvSpPr/>
          <p:nvPr/>
        </p:nvSpPr>
        <p:spPr>
          <a:xfrm flipV="1">
            <a:off x="2297128" y="3777049"/>
            <a:ext cx="705016" cy="460368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graphicFrame>
        <p:nvGraphicFramePr>
          <p:cNvPr id="40" name="Table 28">
            <a:extLst>
              <a:ext uri="{FF2B5EF4-FFF2-40B4-BE49-F238E27FC236}">
                <a16:creationId xmlns:a16="http://schemas.microsoft.com/office/drawing/2014/main" id="{FFA3B153-D6AA-9644-A9C6-8AF83EA5E8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2564072"/>
              </p:ext>
            </p:extLst>
          </p:nvPr>
        </p:nvGraphicFramePr>
        <p:xfrm>
          <a:off x="4146331" y="2038778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64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2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05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" name="Straight Arrow Connector 25">
            <a:extLst>
              <a:ext uri="{FF2B5EF4-FFF2-40B4-BE49-F238E27FC236}">
                <a16:creationId xmlns:a16="http://schemas.microsoft.com/office/drawing/2014/main" id="{33F97118-A73A-CB42-A725-3ABF503512BA}"/>
              </a:ext>
            </a:extLst>
          </p:cNvPr>
          <p:cNvSpPr/>
          <p:nvPr/>
        </p:nvSpPr>
        <p:spPr>
          <a:xfrm flipH="1">
            <a:off x="3091862" y="1316270"/>
            <a:ext cx="557253" cy="545710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6" name="Straight Arrow Connector 52">
            <a:extLst>
              <a:ext uri="{FF2B5EF4-FFF2-40B4-BE49-F238E27FC236}">
                <a16:creationId xmlns:a16="http://schemas.microsoft.com/office/drawing/2014/main" id="{27FBEE11-5DAF-2749-9A8B-A983349323BD}"/>
              </a:ext>
            </a:extLst>
          </p:cNvPr>
          <p:cNvSpPr/>
          <p:nvPr/>
        </p:nvSpPr>
        <p:spPr>
          <a:xfrm flipH="1">
            <a:off x="7434329" y="4271014"/>
            <a:ext cx="373649" cy="258946"/>
          </a:xfrm>
          <a:prstGeom prst="line">
            <a:avLst/>
          </a:prstGeom>
          <a:ln w="26425">
            <a:solidFill>
              <a:srgbClr val="FF0000"/>
            </a:solidFill>
            <a:tailEnd type="triangle"/>
          </a:ln>
        </p:spPr>
        <p:txBody>
          <a:bodyPr lIns="45719" rIns="45719"/>
          <a:lstStyle/>
          <a:p>
            <a:endParaRPr dirty="0"/>
          </a:p>
        </p:txBody>
      </p:sp>
      <p:graphicFrame>
        <p:nvGraphicFramePr>
          <p:cNvPr id="31" name="Table 28">
            <a:extLst>
              <a:ext uri="{FF2B5EF4-FFF2-40B4-BE49-F238E27FC236}">
                <a16:creationId xmlns:a16="http://schemas.microsoft.com/office/drawing/2014/main" id="{2824EE2C-1722-DF44-BD86-26A6BFB47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317013"/>
              </p:ext>
            </p:extLst>
          </p:nvPr>
        </p:nvGraphicFramePr>
        <p:xfrm>
          <a:off x="3688875" y="1039020"/>
          <a:ext cx="524170" cy="822960"/>
        </p:xfrm>
        <a:graphic>
          <a:graphicData uri="http://schemas.openxmlformats.org/drawingml/2006/table">
            <a:tbl>
              <a:tblPr firstRow="1" bandRow="1"/>
              <a:tblGrid>
                <a:gridCol w="52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645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sz="1200" b="1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645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03</a:t>
                      </a:r>
                      <a:r>
                        <a:rPr sz="12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4456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D0228-F16D-9A4E-8BC7-6916A8521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0" y="1308930"/>
            <a:ext cx="7190180" cy="5394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9EA69-9422-174D-AC17-059A91FD5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Spring is the Dry Season</a:t>
            </a:r>
          </a:p>
        </p:txBody>
      </p:sp>
    </p:spTree>
    <p:extLst>
      <p:ext uri="{BB962C8B-B14F-4D97-AF65-F5344CB8AC3E}">
        <p14:creationId xmlns:p14="http://schemas.microsoft.com/office/powerpoint/2010/main" val="2305514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E55D-89A6-D44B-B0F9-67BABB4E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Circumpolar Spring 2020 Outlook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BBC97-5DF0-8949-BC0D-B206B2EEA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F9165A-3D06-E348-B418-1FB0AF510B48}"/>
              </a:ext>
            </a:extLst>
          </p:cNvPr>
          <p:cNvSpPr txBox="1"/>
          <p:nvPr/>
        </p:nvSpPr>
        <p:spPr>
          <a:xfrm>
            <a:off x="2450237" y="5987018"/>
            <a:ext cx="455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EU’s Copernicus Climate Change Services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B6C2D-7D0F-7640-9CCD-1328D6C16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" y="6140450"/>
            <a:ext cx="698500" cy="67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89FFE-224F-1942-B9BE-AB259A12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5585"/>
            <a:ext cx="4572000" cy="4353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28D15-4FC6-E841-948D-55B700574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398" y="1525585"/>
            <a:ext cx="4572000" cy="43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2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F5667C-0A88-8341-8A04-59C73F5279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9709"/>
            <a:ext cx="9144000" cy="6068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B8C1A-DD6B-7841-8EAD-BECCB255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60" y="94334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CPC Experimental Sea Ice Forecast</a:t>
            </a:r>
          </a:p>
        </p:txBody>
      </p:sp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A659C2EE-10B8-6341-85F0-FB960394A5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989" y="6142131"/>
            <a:ext cx="365760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9DB73BE9-3ACB-2540-A154-8340DC3D7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844" y="6142131"/>
            <a:ext cx="365760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AF158-4839-014C-A716-266EC755E0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6" y="6064714"/>
            <a:ext cx="1280160" cy="52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E09220-4EF7-4C42-94E9-CA665309F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dirty="0"/>
              <a:t>Anchorage Winter Wonderland</a:t>
            </a:r>
            <a:br>
              <a:rPr lang="en-US" dirty="0"/>
            </a:br>
            <a:r>
              <a:rPr lang="en-US" dirty="0"/>
              <a:t>February 23,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83978-CC30-F949-AFED-79BCB5B4C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" y="6140450"/>
            <a:ext cx="698500" cy="6731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66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F66EB-9E07-9B4C-A9B4-9993549D55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0823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104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448"/>
            <a:ext cx="8229600" cy="1143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Pan-Arctic Winter Temps and </a:t>
            </a:r>
            <a:r>
              <a:rPr lang="en-US" dirty="0" err="1"/>
              <a:t>Precip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83978-CC30-F949-AFED-79BCB5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" y="6140450"/>
            <a:ext cx="698500" cy="6731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F9AB0-4EEC-674F-94C7-67ED44B40307}"/>
              </a:ext>
            </a:extLst>
          </p:cNvPr>
          <p:cNvSpPr txBox="1"/>
          <p:nvPr/>
        </p:nvSpPr>
        <p:spPr>
          <a:xfrm>
            <a:off x="922492" y="6170632"/>
            <a:ext cx="3091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Poleward of 60N: 14</a:t>
            </a:r>
            <a:r>
              <a:rPr lang="en-US" baseline="30000" dirty="0"/>
              <a:t>th</a:t>
            </a:r>
            <a:r>
              <a:rPr lang="en-US" dirty="0"/>
              <a:t> warmest</a:t>
            </a:r>
          </a:p>
          <a:p>
            <a:pPr algn="ctr"/>
            <a:r>
              <a:rPr lang="en-US" dirty="0"/>
              <a:t>(Past 72 years)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C9CE3-F0C8-4047-9DBC-9D9FC7E3FA16}"/>
              </a:ext>
            </a:extLst>
          </p:cNvPr>
          <p:cNvSpPr txBox="1"/>
          <p:nvPr/>
        </p:nvSpPr>
        <p:spPr>
          <a:xfrm>
            <a:off x="5051314" y="6170632"/>
            <a:ext cx="2979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Poleward of 60N: 13</a:t>
            </a:r>
            <a:r>
              <a:rPr lang="en-US" baseline="30000" dirty="0"/>
              <a:t>th</a:t>
            </a:r>
            <a:r>
              <a:rPr lang="en-US" dirty="0"/>
              <a:t> wettest</a:t>
            </a:r>
          </a:p>
          <a:p>
            <a:pPr algn="ctr"/>
            <a:r>
              <a:rPr lang="en-US" dirty="0"/>
              <a:t>(Past 72 years)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A81B47-A910-274B-8877-989679577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91" y="830610"/>
            <a:ext cx="4206240" cy="531226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C91B1-46E4-F348-A064-208FF167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830610"/>
            <a:ext cx="4313171" cy="53098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700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6DC0-407B-DE41-8A7F-71CC19A3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2019-20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C5BCBC-F2DC-004C-A71A-FBDB1814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34E901-B836-4742-985A-085BB2F8E4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767" y="1235075"/>
            <a:ext cx="3593306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09B88-2D48-CA4F-9B3C-16053882E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26" y="3978275"/>
            <a:ext cx="3627028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07612-16E4-1E4F-96DB-00D1F04E76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37669"/>
            <a:ext cx="35933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7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 Ice This Winter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83978-CC30-F949-AFED-79BCB5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" y="6140450"/>
            <a:ext cx="698500" cy="673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812" y="5710768"/>
            <a:ext cx="155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Tied 5</a:t>
            </a:r>
            <a:r>
              <a:rPr lang="en-US" baseline="30000" dirty="0"/>
              <a:t>th</a:t>
            </a:r>
            <a:r>
              <a:rPr lang="en-US" dirty="0"/>
              <a:t> lowest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3559" y="5710768"/>
            <a:ext cx="121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lowest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7352" y="5710768"/>
            <a:ext cx="121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</a:t>
            </a:r>
            <a:r>
              <a:rPr lang="en-US" baseline="30000" dirty="0"/>
              <a:t>th</a:t>
            </a:r>
            <a:r>
              <a:rPr lang="en-US" dirty="0"/>
              <a:t> lowest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70631-BC9C-484F-BCAA-870D12B9D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500" y="1706259"/>
            <a:ext cx="3044952" cy="3895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E46E6A-56BD-B945-AE88-8A74D57182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952" y="1706259"/>
            <a:ext cx="3044952" cy="3867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75EBD-679D-5948-9B81-3D74B614A8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1" y="1706259"/>
            <a:ext cx="3044952" cy="38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864"/>
            <a:ext cx="8229600" cy="1143000"/>
          </a:xfrm>
        </p:spPr>
        <p:txBody>
          <a:bodyPr anchor="t"/>
          <a:lstStyle/>
          <a:p>
            <a:r>
              <a:rPr lang="en-US" dirty="0"/>
              <a:t>Ocean Temperatures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730F6-2C94-9E4D-8BB0-79BFC91E2B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32" y="993687"/>
            <a:ext cx="679646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5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2019-20 Drought in Alaska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9332" y="5395847"/>
            <a:ext cx="161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 of Winter</a:t>
            </a:r>
          </a:p>
          <a:p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54139" y="5395847"/>
            <a:ext cx="150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End of Winter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8FAD42-45F6-0449-9551-8CFAA45D5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8" y="6140450"/>
            <a:ext cx="698500" cy="67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1B063-EEC4-0145-B793-79B71B6CD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40288"/>
            <a:ext cx="4572000" cy="3532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C04D48-8204-4846-A378-AB0587DE7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5910"/>
            <a:ext cx="4572000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42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E7DB73-204A-CA40-A05F-9DA4741B03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5448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Daily Sea Ice Extent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305" y="1005252"/>
            <a:ext cx="2584621" cy="5847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Chukchi Sea Ice-over Dec 22</a:t>
            </a:r>
          </a:p>
          <a:p>
            <a:pPr algn="ctr"/>
            <a:r>
              <a:rPr lang="en-US" sz="1600" dirty="0"/>
              <a:t> Third latest on record</a:t>
            </a:r>
          </a:p>
        </p:txBody>
      </p:sp>
    </p:spTree>
    <p:extLst>
      <p:ext uri="{BB962C8B-B14F-4D97-AF65-F5344CB8AC3E}">
        <p14:creationId xmlns:p14="http://schemas.microsoft.com/office/powerpoint/2010/main" val="337861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Alaska Sea Ice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C6329-3ACA-B947-9CFC-8CBFCC5C5C98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B8A58-DB0E-084E-8117-EA9B3C60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994"/>
            <a:ext cx="9097942" cy="52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81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230</Words>
  <Application>Microsoft Macintosh PowerPoint</Application>
  <PresentationFormat>On-screen Show (4:3)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Circumpolar One Heath Winter 2019-20 Climate Review and Spring 2020 Outlook</vt:lpstr>
      <vt:lpstr>PowerPoint Presentation</vt:lpstr>
      <vt:lpstr>Pan-Arctic Winter Temps and Precip</vt:lpstr>
      <vt:lpstr>Winter 2019-20</vt:lpstr>
      <vt:lpstr>Sea Ice This Winter</vt:lpstr>
      <vt:lpstr>Ocean Temperatures</vt:lpstr>
      <vt:lpstr>Winter 2019-20 Drought in Alaska</vt:lpstr>
      <vt:lpstr>Daily Sea Ice Extent</vt:lpstr>
      <vt:lpstr>Current Alaska Sea Ice </vt:lpstr>
      <vt:lpstr>Spring 2020 Outlook</vt:lpstr>
      <vt:lpstr>CPC March-May 2020 Outlook</vt:lpstr>
      <vt:lpstr>Spring is the Dry Season</vt:lpstr>
      <vt:lpstr>Circumpolar Spring 2020 Outlook</vt:lpstr>
      <vt:lpstr>CPC Experimental Sea Ice Forecast</vt:lpstr>
      <vt:lpstr>Anchorage Winter Wonderland February 23, 2020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Heath March 12, 2018</dc:title>
  <dc:creator>Rick Thoman</dc:creator>
  <cp:lastModifiedBy>Rick Thoman</cp:lastModifiedBy>
  <cp:revision>89</cp:revision>
  <cp:lastPrinted>2019-06-09T20:07:06Z</cp:lastPrinted>
  <dcterms:created xsi:type="dcterms:W3CDTF">2019-03-11T18:18:02Z</dcterms:created>
  <dcterms:modified xsi:type="dcterms:W3CDTF">2020-03-02T20:52:54Z</dcterms:modified>
</cp:coreProperties>
</file>