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300" r:id="rId4"/>
    <p:sldId id="275" r:id="rId5"/>
    <p:sldId id="299" r:id="rId6"/>
    <p:sldId id="260" r:id="rId7"/>
    <p:sldId id="257" r:id="rId8"/>
    <p:sldId id="263" r:id="rId9"/>
    <p:sldId id="301" r:id="rId10"/>
    <p:sldId id="298" r:id="rId11"/>
    <p:sldId id="269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Summer 2020 Climate Review and Autumn 2020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</a:t>
            </a:r>
            <a:r>
              <a:rPr lang="en-US" dirty="0" err="1"/>
              <a:t>Thoman</a:t>
            </a:r>
            <a:endParaRPr lang="en-US"/>
          </a:p>
          <a:p>
            <a:r>
              <a:rPr lang="en-US"/>
              <a:t>Alaska Center for Climate Assessment and Policy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September 15,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61F3A-DCC3-6946-B579-C7F71D82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268941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54DE2A3-68C4-F94D-A4CE-42DAFC07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7" y="982268"/>
            <a:ext cx="8459702" cy="5145592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CPC </a:t>
            </a:r>
            <a:r>
              <a:rPr lang="en-US"/>
              <a:t>October-December 2020 </a:t>
            </a:r>
            <a:r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2478783141"/>
              </p:ext>
            </p:extLst>
          </p:nvPr>
        </p:nvGraphicFramePr>
        <p:xfrm>
          <a:off x="8250854" y="4096824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47" name="Table 23"/>
          <p:cNvGraphicFramePr/>
          <p:nvPr>
            <p:extLst>
              <p:ext uri="{D42A27DB-BD31-4B8C-83A1-F6EECF244321}">
                <p14:modId xmlns:p14="http://schemas.microsoft.com/office/powerpoint/2010/main" val="536338219"/>
              </p:ext>
            </p:extLst>
          </p:nvPr>
        </p:nvGraphicFramePr>
        <p:xfrm>
          <a:off x="5424688" y="132517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989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844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802BFBF5-05D1-964A-943D-46ECFB92B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617229"/>
              </p:ext>
            </p:extLst>
          </p:nvPr>
        </p:nvGraphicFramePr>
        <p:xfrm>
          <a:off x="4580235" y="2634152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2A1D5E41-AAEC-E648-8C4D-A950482C93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710"/>
            <a:ext cx="1280160" cy="520597"/>
          </a:xfrm>
          <a:prstGeom prst="rect">
            <a:avLst/>
          </a:prstGeom>
        </p:spPr>
      </p:pic>
      <p:sp>
        <p:nvSpPr>
          <p:cNvPr id="39" name="Straight Arrow Connector 25">
            <a:extLst>
              <a:ext uri="{FF2B5EF4-FFF2-40B4-BE49-F238E27FC236}">
                <a16:creationId xmlns:a16="http://schemas.microsoft.com/office/drawing/2014/main" id="{D5E0D624-4DA3-0249-9DB8-0E84D2400607}"/>
              </a:ext>
            </a:extLst>
          </p:cNvPr>
          <p:cNvSpPr/>
          <p:nvPr/>
        </p:nvSpPr>
        <p:spPr>
          <a:xfrm>
            <a:off x="2120757" y="1808832"/>
            <a:ext cx="445986" cy="39706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traight Arrow Connector 52">
            <a:extLst>
              <a:ext uri="{FF2B5EF4-FFF2-40B4-BE49-F238E27FC236}">
                <a16:creationId xmlns:a16="http://schemas.microsoft.com/office/drawing/2014/main" id="{0ABD9941-E7B6-4D46-A2E4-8886543FCD30}"/>
              </a:ext>
            </a:extLst>
          </p:cNvPr>
          <p:cNvSpPr/>
          <p:nvPr/>
        </p:nvSpPr>
        <p:spPr>
          <a:xfrm flipH="1" flipV="1">
            <a:off x="7569260" y="2856216"/>
            <a:ext cx="562850" cy="116451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>
            <a:off x="5725865" y="2205901"/>
            <a:ext cx="445986" cy="39706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8" name="Table 47">
            <a:extLst>
              <a:ext uri="{FF2B5EF4-FFF2-40B4-BE49-F238E27FC236}">
                <a16:creationId xmlns:a16="http://schemas.microsoft.com/office/drawing/2014/main" id="{35E4167B-CD7A-C447-B982-D422BB5E1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162768"/>
              </p:ext>
            </p:extLst>
          </p:nvPr>
        </p:nvGraphicFramePr>
        <p:xfrm>
          <a:off x="8211632" y="2634152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Straight Arrow Connector 25">
            <a:extLst>
              <a:ext uri="{FF2B5EF4-FFF2-40B4-BE49-F238E27FC236}">
                <a16:creationId xmlns:a16="http://schemas.microsoft.com/office/drawing/2014/main" id="{33F97118-A73A-CB42-A725-3ABF503512BA}"/>
              </a:ext>
            </a:extLst>
          </p:cNvPr>
          <p:cNvSpPr/>
          <p:nvPr/>
        </p:nvSpPr>
        <p:spPr>
          <a:xfrm flipH="1">
            <a:off x="3767935" y="1585510"/>
            <a:ext cx="385072" cy="36746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Straight Arrow Connector 52">
            <a:extLst>
              <a:ext uri="{FF2B5EF4-FFF2-40B4-BE49-F238E27FC236}">
                <a16:creationId xmlns:a16="http://schemas.microsoft.com/office/drawing/2014/main" id="{6796B0BA-15EA-5941-BD1B-6840C6B4137C}"/>
              </a:ext>
            </a:extLst>
          </p:cNvPr>
          <p:cNvSpPr/>
          <p:nvPr/>
        </p:nvSpPr>
        <p:spPr>
          <a:xfrm flipH="1">
            <a:off x="7368782" y="2972667"/>
            <a:ext cx="842205" cy="82296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1" name="Table 28">
            <a:extLst>
              <a:ext uri="{FF2B5EF4-FFF2-40B4-BE49-F238E27FC236}">
                <a16:creationId xmlns:a16="http://schemas.microsoft.com/office/drawing/2014/main" id="{8929C15A-A05D-B54B-AF5B-C9AAA50B5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115974"/>
              </p:ext>
            </p:extLst>
          </p:nvPr>
        </p:nvGraphicFramePr>
        <p:xfrm>
          <a:off x="406327" y="217944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Straight Arrow Connector 25">
            <a:extLst>
              <a:ext uri="{FF2B5EF4-FFF2-40B4-BE49-F238E27FC236}">
                <a16:creationId xmlns:a16="http://schemas.microsoft.com/office/drawing/2014/main" id="{C58155E3-674F-F54A-89AB-F35DE46CA433}"/>
              </a:ext>
            </a:extLst>
          </p:cNvPr>
          <p:cNvSpPr/>
          <p:nvPr/>
        </p:nvSpPr>
        <p:spPr>
          <a:xfrm flipV="1">
            <a:off x="2693633" y="3266211"/>
            <a:ext cx="464878" cy="28885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traight Arrow Connector 25">
            <a:extLst>
              <a:ext uri="{FF2B5EF4-FFF2-40B4-BE49-F238E27FC236}">
                <a16:creationId xmlns:a16="http://schemas.microsoft.com/office/drawing/2014/main" id="{DAA0F799-4937-0147-88BC-2F7BB45F7144}"/>
              </a:ext>
            </a:extLst>
          </p:cNvPr>
          <p:cNvSpPr/>
          <p:nvPr/>
        </p:nvSpPr>
        <p:spPr>
          <a:xfrm>
            <a:off x="2445212" y="4007351"/>
            <a:ext cx="843708" cy="5539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7" name="Table 42">
            <a:extLst>
              <a:ext uri="{FF2B5EF4-FFF2-40B4-BE49-F238E27FC236}">
                <a16:creationId xmlns:a16="http://schemas.microsoft.com/office/drawing/2014/main" id="{376D3FF7-5B1D-294B-97D2-635AD4E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275840"/>
              </p:ext>
            </p:extLst>
          </p:nvPr>
        </p:nvGraphicFramePr>
        <p:xfrm>
          <a:off x="5881702" y="352766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E6DB096B-E27D-B64C-83A5-E0D6B47424C7}"/>
              </a:ext>
            </a:extLst>
          </p:cNvPr>
          <p:cNvSpPr/>
          <p:nvPr/>
        </p:nvSpPr>
        <p:spPr>
          <a:xfrm flipV="1">
            <a:off x="6126861" y="2972667"/>
            <a:ext cx="399267" cy="499326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4" name="Table 28">
            <a:extLst>
              <a:ext uri="{FF2B5EF4-FFF2-40B4-BE49-F238E27FC236}">
                <a16:creationId xmlns:a16="http://schemas.microsoft.com/office/drawing/2014/main" id="{77E5A258-B0CA-844E-BDB9-A1FB3B375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677506"/>
              </p:ext>
            </p:extLst>
          </p:nvPr>
        </p:nvGraphicFramePr>
        <p:xfrm>
          <a:off x="2100586" y="355506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Straight Arrow Connector 25">
            <a:extLst>
              <a:ext uri="{FF2B5EF4-FFF2-40B4-BE49-F238E27FC236}">
                <a16:creationId xmlns:a16="http://schemas.microsoft.com/office/drawing/2014/main" id="{A8A55EB5-F332-864E-B84E-6A428944BE8A}"/>
              </a:ext>
            </a:extLst>
          </p:cNvPr>
          <p:cNvSpPr/>
          <p:nvPr/>
        </p:nvSpPr>
        <p:spPr>
          <a:xfrm>
            <a:off x="1057940" y="2494175"/>
            <a:ext cx="520332" cy="13997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traight Arrow Connector 25">
            <a:extLst>
              <a:ext uri="{FF2B5EF4-FFF2-40B4-BE49-F238E27FC236}">
                <a16:creationId xmlns:a16="http://schemas.microsoft.com/office/drawing/2014/main" id="{EDC3FE26-F413-4840-8041-693A092491A1}"/>
              </a:ext>
            </a:extLst>
          </p:cNvPr>
          <p:cNvSpPr/>
          <p:nvPr/>
        </p:nvSpPr>
        <p:spPr>
          <a:xfrm flipH="1" flipV="1">
            <a:off x="3725629" y="2856217"/>
            <a:ext cx="732493" cy="20158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3" name="Table 47">
            <a:extLst>
              <a:ext uri="{FF2B5EF4-FFF2-40B4-BE49-F238E27FC236}">
                <a16:creationId xmlns:a16="http://schemas.microsoft.com/office/drawing/2014/main" id="{9B9EA888-791C-E441-BBCF-25D6C1BE2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196145"/>
              </p:ext>
            </p:extLst>
          </p:nvPr>
        </p:nvGraphicFramePr>
        <p:xfrm>
          <a:off x="1578272" y="122621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05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47">
            <a:extLst>
              <a:ext uri="{FF2B5EF4-FFF2-40B4-BE49-F238E27FC236}">
                <a16:creationId xmlns:a16="http://schemas.microsoft.com/office/drawing/2014/main" id="{11D4AE0E-671A-8347-8256-0C698F306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150786"/>
              </p:ext>
            </p:extLst>
          </p:nvPr>
        </p:nvGraphicFramePr>
        <p:xfrm>
          <a:off x="4166911" y="120431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Table 23">
            <a:extLst>
              <a:ext uri="{FF2B5EF4-FFF2-40B4-BE49-F238E27FC236}">
                <a16:creationId xmlns:a16="http://schemas.microsoft.com/office/drawing/2014/main" id="{6ADA938B-D604-C948-9FF9-3BE7E6D1A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884392"/>
              </p:ext>
            </p:extLst>
          </p:nvPr>
        </p:nvGraphicFramePr>
        <p:xfrm>
          <a:off x="8211632" y="122231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Straight Arrow Connector 52">
            <a:extLst>
              <a:ext uri="{FF2B5EF4-FFF2-40B4-BE49-F238E27FC236}">
                <a16:creationId xmlns:a16="http://schemas.microsoft.com/office/drawing/2014/main" id="{551542FA-8439-7B4E-8805-C7C317146042}"/>
              </a:ext>
            </a:extLst>
          </p:cNvPr>
          <p:cNvSpPr/>
          <p:nvPr/>
        </p:nvSpPr>
        <p:spPr>
          <a:xfrm flipH="1">
            <a:off x="7662046" y="1483616"/>
            <a:ext cx="435647" cy="27198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95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Late Autumn 2020</a:t>
            </a:r>
            <a:br>
              <a:rPr lang="en-US"/>
            </a:br>
            <a:r>
              <a:rPr lang="en-US"/>
              <a:t>Arctic Temp and Pcpn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F339DA-EF28-914E-AF0C-7FF4D557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942"/>
            <a:ext cx="4572000" cy="43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1F321A-81C0-EB43-92D2-F1A00B5A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95" y="1587943"/>
            <a:ext cx="4572000" cy="43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Autumn 2020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B8A98-4F73-794D-8A56-5145C21A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918"/>
            <a:ext cx="4754880" cy="4763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66946C-E884-234B-877F-457D6FD2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309" y="1238036"/>
            <a:ext cx="4572000" cy="4759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2126750" y="6083766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Data: NOAA/Climate Prediction Center Exp. Sea Ice Outlook</a:t>
            </a:r>
          </a:p>
        </p:txBody>
      </p:sp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Lou Lake Fire near </a:t>
            </a:r>
            <a:r>
              <a:rPr lang="en-US" dirty="0" err="1"/>
              <a:t>Newtok</a:t>
            </a:r>
            <a:r>
              <a:rPr lang="en-US" dirty="0"/>
              <a:t>, Alaska</a:t>
            </a:r>
            <a:br>
              <a:rPr lang="en-US" dirty="0"/>
            </a:br>
            <a:r>
              <a:rPr lang="en-US" dirty="0"/>
              <a:t>June 8,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F40C7-097B-D84F-9D4E-4769CF93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43" y="1417638"/>
            <a:ext cx="6478195" cy="484959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477C6-36F9-984C-A9F2-31C6ADA32C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F9EBF-BE4E-0F41-8E24-F675214ED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194"/>
            <a:ext cx="91440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582220" y="6352143"/>
            <a:ext cx="551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Now online</a:t>
            </a:r>
            <a:r>
              <a:rPr lang="en-US"/>
              <a:t>: </a:t>
            </a:r>
            <a:r>
              <a:rPr lang="en-US" sz="1400"/>
              <a:t>http://</a:t>
            </a:r>
            <a:r>
              <a:rPr lang="en-US" sz="1400" err="1"/>
              <a:t>accap.uaf.edu</a:t>
            </a:r>
            <a:r>
              <a:rPr lang="en-US" sz="1400"/>
              <a:t>/tools/statewide-temperature-index</a:t>
            </a:r>
          </a:p>
        </p:txBody>
      </p:sp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25F2-1A53-3942-BF4F-CEF88213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Alaska Regional </a:t>
            </a:r>
            <a:br>
              <a:rPr lang="en-US"/>
            </a:br>
            <a:r>
              <a:rPr lang="en-US"/>
              <a:t>Summer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52E16-2875-1243-9F55-E9F0637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04270-7A71-DF45-B1F2-0B092C5979DE}"/>
              </a:ext>
            </a:extLst>
          </p:cNvPr>
          <p:cNvSpPr txBox="1"/>
          <p:nvPr/>
        </p:nvSpPr>
        <p:spPr>
          <a:xfrm>
            <a:off x="1547130" y="4763732"/>
            <a:ext cx="14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Temperatures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CDF3-F1FC-A947-8BAA-1635CD48AA86}"/>
              </a:ext>
            </a:extLst>
          </p:cNvPr>
          <p:cNvSpPr txBox="1"/>
          <p:nvPr/>
        </p:nvSpPr>
        <p:spPr>
          <a:xfrm>
            <a:off x="6164655" y="476373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Precipitation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6C3A5B-5F65-AB4B-A2BB-89C4FFE42D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710"/>
            <a:ext cx="1280160" cy="520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80062-B8B5-044B-8130-03A5B0995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76" y="1934417"/>
            <a:ext cx="4572000" cy="2696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FF0F1-F0F9-7E43-8C0F-D2FA4ECEFB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724" y="1934416"/>
            <a:ext cx="4572000" cy="2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/>
              <a:t>Summer 2020 Arctic-wide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457200" y="5645285"/>
            <a:ext cx="38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Temperature Departures from Average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662988" y="5645285"/>
            <a:ext cx="38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Precipitation Departures from Average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716F6-AA0C-7742-8005-E3D7CBF4FC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710"/>
            <a:ext cx="1280160" cy="520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ABA0E4-F885-D64F-BC0B-31FAC2EA6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28049"/>
            <a:ext cx="4572000" cy="4446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3C7E2C-A40B-534F-8B78-874002062E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8" y="1028049"/>
            <a:ext cx="4572000" cy="45486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Data: ERA5 courtesy of EMCWF/Copernicus</a:t>
            </a:r>
          </a:p>
          <a:p>
            <a:pPr algn="ctr"/>
            <a:r>
              <a:rPr lang="en-US"/>
              <a:t>1981-2010 Baseline</a:t>
            </a:r>
          </a:p>
        </p:txBody>
      </p:sp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8B8C71-E245-E748-A86B-013271FE9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9709"/>
            <a:ext cx="9144000" cy="6068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/>
          <a:lstStyle/>
          <a:p>
            <a:r>
              <a:rPr lang="en-US"/>
              <a:t>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Sea Ice Summer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13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7062725" y="5432778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3972317" y="600421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Since 1979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D6C516-5018-0442-BF16-D3B7B37CC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" y="1489682"/>
            <a:ext cx="3027641" cy="3867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B44133-E086-7849-81A0-30921910F3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124" y="1489682"/>
            <a:ext cx="3044952" cy="3867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CDA790-A7C4-2640-A63A-F53B6E40A2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74" y="1489682"/>
            <a:ext cx="3049871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/>
              <a:t>Daily Chukchi-Beaufort Seas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80775-6109-8E4E-AC52-7C2429D2C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522"/>
            <a:ext cx="4572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A0221-F7DC-9A48-8922-75234C89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9522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0EDC-02FA-5E4B-AE32-73A73649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Latitude Wildfire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A8EEC-A593-C54E-8495-23757668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67" y="1700962"/>
            <a:ext cx="405664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</a:rPr>
              <a:t>Low Year in North America </a:t>
            </a:r>
          </a:p>
          <a:p>
            <a:r>
              <a:rPr lang="en-US"/>
              <a:t>Alaska: 183k acres </a:t>
            </a:r>
            <a:r>
              <a:rPr lang="en-US" sz="2800"/>
              <a:t>(73.8k ha) burned</a:t>
            </a:r>
          </a:p>
          <a:p>
            <a:r>
              <a:rPr lang="en-US"/>
              <a:t>NWT &amp; YT: 90k acres </a:t>
            </a:r>
            <a:r>
              <a:rPr lang="en-US" sz="2800"/>
              <a:t>(32.6k ha) burned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High year in Siberia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0D72-90B3-624D-8ED2-E8738D0E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Fire Radiative Power in the Arctic Circle">
            <a:extLst>
              <a:ext uri="{FF2B5EF4-FFF2-40B4-BE49-F238E27FC236}">
                <a16:creationId xmlns:a16="http://schemas.microsoft.com/office/drawing/2014/main" id="{DDCE9558-FC04-BC46-B9C9-85F11675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07" y="1700962"/>
            <a:ext cx="4745229" cy="37394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36449-995A-6443-904C-7382310364F7}"/>
              </a:ext>
            </a:extLst>
          </p:cNvPr>
          <p:cNvSpPr txBox="1"/>
          <p:nvPr/>
        </p:nvSpPr>
        <p:spPr>
          <a:xfrm>
            <a:off x="4525541" y="5561238"/>
            <a:ext cx="426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Graphic courtesy M. Parrington and </a:t>
            </a:r>
          </a:p>
          <a:p>
            <a:pPr algn="ctr"/>
            <a:r>
              <a:rPr lang="en-US"/>
              <a:t>Copernicus Atmosphere Monitoring Service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A707A-5BE3-7E46-8FD2-BD77CC844E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710"/>
            <a:ext cx="1280160" cy="5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249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Circumpolar One Heath Summer 2020 Climate Review and Autumn 2020 Outlook</vt:lpstr>
      <vt:lpstr>PowerPoint Presentation</vt:lpstr>
      <vt:lpstr>Alaska Daily Temperature Index</vt:lpstr>
      <vt:lpstr>Alaska Regional  Summer 2020</vt:lpstr>
      <vt:lpstr>Summer 2020 Arctic-wide</vt:lpstr>
      <vt:lpstr>Ocean Temperatures</vt:lpstr>
      <vt:lpstr>Sea Ice Summer 2020</vt:lpstr>
      <vt:lpstr>Daily Chukchi-Beaufort Seas Ice Extent</vt:lpstr>
      <vt:lpstr>High Latitude Wildfire 2020</vt:lpstr>
      <vt:lpstr>CPC October-December 2020 Outlook</vt:lpstr>
      <vt:lpstr>Late Autumn 2020 Arctic Temp and Pcpn Outlook</vt:lpstr>
      <vt:lpstr>Autumn 2020 Sea Ice Outlook</vt:lpstr>
      <vt:lpstr>Lou Lake Fire near Newtok, Alaska June 8,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Brubaker, Michael Y</cp:lastModifiedBy>
  <cp:revision>60</cp:revision>
  <cp:lastPrinted>2019-06-09T20:07:06Z</cp:lastPrinted>
  <dcterms:created xsi:type="dcterms:W3CDTF">2019-03-11T18:18:02Z</dcterms:created>
  <dcterms:modified xsi:type="dcterms:W3CDTF">2020-09-15T04:50:32Z</dcterms:modified>
</cp:coreProperties>
</file>