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306" r:id="rId4"/>
    <p:sldId id="300" r:id="rId5"/>
    <p:sldId id="299" r:id="rId6"/>
    <p:sldId id="307" r:id="rId7"/>
    <p:sldId id="260" r:id="rId8"/>
    <p:sldId id="257" r:id="rId9"/>
    <p:sldId id="305" r:id="rId10"/>
    <p:sldId id="263" r:id="rId11"/>
    <p:sldId id="29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12/6/22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Autumn 2022 Climate Review and Winter 2022-23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06,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8A2AC-DD1B-0C4B-9140-D5F625E1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19" y="5918753"/>
            <a:ext cx="2628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0BE6F8-1778-0649-BF47-9ED0A257A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77" y="1189514"/>
            <a:ext cx="5890713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Daily Arctic Sea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BFE1-DBF8-A14A-A652-BDB637F2123F}"/>
              </a:ext>
            </a:extLst>
          </p:cNvPr>
          <p:cNvSpPr txBox="1"/>
          <p:nvPr/>
        </p:nvSpPr>
        <p:spPr>
          <a:xfrm>
            <a:off x="3575406" y="1500028"/>
            <a:ext cx="230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Through December 05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3EB11D-0A2B-5147-99D3-F1423AAB5079}"/>
              </a:ext>
            </a:extLst>
          </p:cNvPr>
          <p:cNvSpPr/>
          <p:nvPr/>
        </p:nvSpPr>
        <p:spPr>
          <a:xfrm>
            <a:off x="6431622" y="3050140"/>
            <a:ext cx="421241" cy="7577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5D9E-BB70-224D-B48C-EB956A8E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CF19C6F-19BF-904E-99F9-00C76813B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5971"/>
            <a:ext cx="9144000" cy="3106057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sz="3700" b="1" dirty="0"/>
              <a:t>CPC </a:t>
            </a:r>
            <a:r>
              <a:rPr lang="en-US" sz="3700" b="1" dirty="0"/>
              <a:t>December 2022-February 2023 </a:t>
            </a:r>
            <a:r>
              <a:rPr sz="3700" b="1"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29212908"/>
              </p:ext>
            </p:extLst>
          </p:nvPr>
        </p:nvGraphicFramePr>
        <p:xfrm>
          <a:off x="3889863" y="5546733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 flipH="1">
            <a:off x="7285888" y="2227874"/>
            <a:ext cx="524171" cy="49415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6" name="Table 42">
            <a:extLst>
              <a:ext uri="{FF2B5EF4-FFF2-40B4-BE49-F238E27FC236}">
                <a16:creationId xmlns:a16="http://schemas.microsoft.com/office/drawing/2014/main" id="{2CF2643D-3395-AE48-B6C8-6A778E29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831059"/>
              </p:ext>
            </p:extLst>
          </p:nvPr>
        </p:nvGraphicFramePr>
        <p:xfrm>
          <a:off x="1449225" y="1460252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224C96A7-C4FC-7C4B-9659-14417E9C7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291420"/>
              </p:ext>
            </p:extLst>
          </p:nvPr>
        </p:nvGraphicFramePr>
        <p:xfrm>
          <a:off x="5760953" y="1125673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D7467-4902-DC4D-BEA3-429576B6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66469"/>
              </p:ext>
            </p:extLst>
          </p:nvPr>
        </p:nvGraphicFramePr>
        <p:xfrm>
          <a:off x="7799105" y="152745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44" name="Straight Arrow Connector 25">
            <a:extLst>
              <a:ext uri="{FF2B5EF4-FFF2-40B4-BE49-F238E27FC236}">
                <a16:creationId xmlns:a16="http://schemas.microsoft.com/office/drawing/2014/main" id="{ED26BD8D-B18D-3F4C-B4B8-B7D272F426AD}"/>
              </a:ext>
            </a:extLst>
          </p:cNvPr>
          <p:cNvSpPr/>
          <p:nvPr/>
        </p:nvSpPr>
        <p:spPr>
          <a:xfrm flipH="1">
            <a:off x="3904647" y="2440676"/>
            <a:ext cx="320813" cy="56668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" name="Straight Arrow Connector 25">
            <a:extLst>
              <a:ext uri="{FF2B5EF4-FFF2-40B4-BE49-F238E27FC236}">
                <a16:creationId xmlns:a16="http://schemas.microsoft.com/office/drawing/2014/main" id="{A24E1325-93C7-3E4E-AE46-BC0E1DB1CD2A}"/>
              </a:ext>
            </a:extLst>
          </p:cNvPr>
          <p:cNvSpPr/>
          <p:nvPr/>
        </p:nvSpPr>
        <p:spPr>
          <a:xfrm>
            <a:off x="1977629" y="1851625"/>
            <a:ext cx="697166" cy="49491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Straight Arrow Connector 25">
            <a:extLst>
              <a:ext uri="{FF2B5EF4-FFF2-40B4-BE49-F238E27FC236}">
                <a16:creationId xmlns:a16="http://schemas.microsoft.com/office/drawing/2014/main" id="{25D78F23-8806-AB42-8EEE-302498A57C5C}"/>
              </a:ext>
            </a:extLst>
          </p:cNvPr>
          <p:cNvSpPr/>
          <p:nvPr/>
        </p:nvSpPr>
        <p:spPr>
          <a:xfrm flipH="1">
            <a:off x="4065054" y="3156260"/>
            <a:ext cx="508277" cy="4670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A7F9A4CD-CFCD-C947-8411-577B590D2858}"/>
              </a:ext>
            </a:extLst>
          </p:cNvPr>
          <p:cNvSpPr/>
          <p:nvPr/>
        </p:nvSpPr>
        <p:spPr>
          <a:xfrm>
            <a:off x="6287559" y="1966207"/>
            <a:ext cx="320813" cy="31588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5" name="Table 28">
            <a:extLst>
              <a:ext uri="{FF2B5EF4-FFF2-40B4-BE49-F238E27FC236}">
                <a16:creationId xmlns:a16="http://schemas.microsoft.com/office/drawing/2014/main" id="{1A282883-925D-A74F-9E70-2AFC1F43E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529415"/>
              </p:ext>
            </p:extLst>
          </p:nvPr>
        </p:nvGraphicFramePr>
        <p:xfrm>
          <a:off x="4293738" y="152745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8">
            <a:extLst>
              <a:ext uri="{FF2B5EF4-FFF2-40B4-BE49-F238E27FC236}">
                <a16:creationId xmlns:a16="http://schemas.microsoft.com/office/drawing/2014/main" id="{6D71CA5E-523F-3C45-9078-DB451B9FA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956418"/>
              </p:ext>
            </p:extLst>
          </p:nvPr>
        </p:nvGraphicFramePr>
        <p:xfrm>
          <a:off x="4611876" y="2553771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Straight Arrow Connector 52">
            <a:extLst>
              <a:ext uri="{FF2B5EF4-FFF2-40B4-BE49-F238E27FC236}">
                <a16:creationId xmlns:a16="http://schemas.microsoft.com/office/drawing/2014/main" id="{B2FC4C07-7E7F-3649-BB73-32CF45B92E04}"/>
              </a:ext>
            </a:extLst>
          </p:cNvPr>
          <p:cNvSpPr/>
          <p:nvPr/>
        </p:nvSpPr>
        <p:spPr>
          <a:xfrm>
            <a:off x="8061190" y="2380274"/>
            <a:ext cx="477414" cy="127389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4" name="Table 28">
            <a:extLst>
              <a:ext uri="{FF2B5EF4-FFF2-40B4-BE49-F238E27FC236}">
                <a16:creationId xmlns:a16="http://schemas.microsoft.com/office/drawing/2014/main" id="{703D2B77-5F37-3048-BA63-5BD7F460B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670596"/>
              </p:ext>
            </p:extLst>
          </p:nvPr>
        </p:nvGraphicFramePr>
        <p:xfrm>
          <a:off x="3540884" y="394902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Straight Arrow Connector 25">
            <a:extLst>
              <a:ext uri="{FF2B5EF4-FFF2-40B4-BE49-F238E27FC236}">
                <a16:creationId xmlns:a16="http://schemas.microsoft.com/office/drawing/2014/main" id="{E55E77B9-9A26-6047-AE53-1E100CC894FD}"/>
              </a:ext>
            </a:extLst>
          </p:cNvPr>
          <p:cNvSpPr/>
          <p:nvPr/>
        </p:nvSpPr>
        <p:spPr>
          <a:xfrm flipV="1">
            <a:off x="4139800" y="4041581"/>
            <a:ext cx="436434" cy="34548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8" name="Table 11">
            <a:extLst>
              <a:ext uri="{FF2B5EF4-FFF2-40B4-BE49-F238E27FC236}">
                <a16:creationId xmlns:a16="http://schemas.microsoft.com/office/drawing/2014/main" id="{226E41B0-4004-084F-82AB-54EFB4CDF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424057"/>
              </p:ext>
            </p:extLst>
          </p:nvPr>
        </p:nvGraphicFramePr>
        <p:xfrm>
          <a:off x="5793372" y="483670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Straight Arrow Connector 52">
            <a:extLst>
              <a:ext uri="{FF2B5EF4-FFF2-40B4-BE49-F238E27FC236}">
                <a16:creationId xmlns:a16="http://schemas.microsoft.com/office/drawing/2014/main" id="{67819EB3-EC82-AF4A-83CA-7DD50EEF4E9A}"/>
              </a:ext>
            </a:extLst>
          </p:cNvPr>
          <p:cNvSpPr/>
          <p:nvPr/>
        </p:nvSpPr>
        <p:spPr>
          <a:xfrm flipV="1">
            <a:off x="5997913" y="3756455"/>
            <a:ext cx="115088" cy="82296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0" name="Table 47">
            <a:extLst>
              <a:ext uri="{FF2B5EF4-FFF2-40B4-BE49-F238E27FC236}">
                <a16:creationId xmlns:a16="http://schemas.microsoft.com/office/drawing/2014/main" id="{253864D0-1B5F-8B4D-A11E-C0B4CD2F3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249260"/>
              </p:ext>
            </p:extLst>
          </p:nvPr>
        </p:nvGraphicFramePr>
        <p:xfrm>
          <a:off x="7637268" y="437513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Straight Arrow Connector 52">
            <a:extLst>
              <a:ext uri="{FF2B5EF4-FFF2-40B4-BE49-F238E27FC236}">
                <a16:creationId xmlns:a16="http://schemas.microsoft.com/office/drawing/2014/main" id="{18F53A66-4179-5C45-B20F-9FCB58AD1A8A}"/>
              </a:ext>
            </a:extLst>
          </p:cNvPr>
          <p:cNvSpPr/>
          <p:nvPr/>
        </p:nvSpPr>
        <p:spPr>
          <a:xfrm flipH="1" flipV="1">
            <a:off x="7579723" y="3668833"/>
            <a:ext cx="319630" cy="609247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2" name="Table 42">
            <a:extLst>
              <a:ext uri="{FF2B5EF4-FFF2-40B4-BE49-F238E27FC236}">
                <a16:creationId xmlns:a16="http://schemas.microsoft.com/office/drawing/2014/main" id="{A6B32466-41F9-BC4D-928B-DF8CEB1B0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305136"/>
              </p:ext>
            </p:extLst>
          </p:nvPr>
        </p:nvGraphicFramePr>
        <p:xfrm>
          <a:off x="984187" y="3513412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Straight Arrow Connector 25">
            <a:extLst>
              <a:ext uri="{FF2B5EF4-FFF2-40B4-BE49-F238E27FC236}">
                <a16:creationId xmlns:a16="http://schemas.microsoft.com/office/drawing/2014/main" id="{B47C048C-F07F-374C-ADE2-512FBA0673D5}"/>
              </a:ext>
            </a:extLst>
          </p:cNvPr>
          <p:cNvSpPr/>
          <p:nvPr/>
        </p:nvSpPr>
        <p:spPr>
          <a:xfrm flipV="1">
            <a:off x="1624811" y="3654168"/>
            <a:ext cx="1049983" cy="16374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462A375-6242-1F4C-866D-6798F830E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BADF250-9B8C-894C-BA81-74A9F4F2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2101"/>
            <a:ext cx="4572000" cy="43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Winter 2022-23</a:t>
            </a:r>
            <a:br>
              <a:rPr lang="en-US" b="1" dirty="0"/>
            </a:br>
            <a:r>
              <a:rPr lang="en-US" sz="3700" b="1" dirty="0"/>
              <a:t>Arctic Temperature and Precipitation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7DBF-2A81-DE46-8CD5-E240A0B8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8162AB-28D2-7F41-9593-D1508F09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365" y="1602101"/>
            <a:ext cx="4572000" cy="43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Winter 2022-23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034893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3B5FF-0625-8342-ADF8-61765564B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0226"/>
            <a:ext cx="4572000" cy="4189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3FD16-5BA4-6240-A36B-776F9BE5ED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34090"/>
            <a:ext cx="4572000" cy="41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60983E-8CF1-844B-BC22-3C41BFB84B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463" y="1235075"/>
            <a:ext cx="6586396" cy="54864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Thanks very much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0F89-20D3-704D-B1AC-E20611985179}"/>
              </a:ext>
            </a:extLst>
          </p:cNvPr>
          <p:cNvSpPr txBox="1"/>
          <p:nvPr/>
        </p:nvSpPr>
        <p:spPr>
          <a:xfrm>
            <a:off x="2500045" y="1235075"/>
            <a:ext cx="44932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REMINDER: NOAA’s </a:t>
            </a:r>
            <a:r>
              <a:rPr lang="en-US" b="1" dirty="0">
                <a:solidFill>
                  <a:srgbClr val="FF0000"/>
                </a:solidFill>
              </a:rPr>
              <a:t>2022 Arctic Report Card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will be release Tuesday December 13th</a:t>
            </a:r>
          </a:p>
        </p:txBody>
      </p:sp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A6E5-911B-5A4E-B0EC-81616E13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Autumn 2022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96BF-F3EF-914E-AD56-B8DDADF6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5" y="1417638"/>
            <a:ext cx="4186719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Ex-Typhoon </a:t>
            </a:r>
            <a:r>
              <a:rPr lang="en-US" b="1" dirty="0" err="1"/>
              <a:t>Merbok</a:t>
            </a:r>
            <a:endParaRPr lang="en-US" b="1" dirty="0"/>
          </a:p>
          <a:p>
            <a:pPr marL="0" indent="0" algn="ctr">
              <a:buNone/>
            </a:pPr>
            <a:r>
              <a:rPr lang="en-US"/>
              <a:t>Strongest </a:t>
            </a:r>
            <a:r>
              <a:rPr lang="en-US" dirty="0"/>
              <a:t>storm so early in the autumn</a:t>
            </a:r>
          </a:p>
          <a:p>
            <a:r>
              <a:rPr lang="en-US" dirty="0"/>
              <a:t>Damage along 1000 miles of coastline Kuskokwim Bay to Bering Strait</a:t>
            </a:r>
          </a:p>
          <a:p>
            <a:r>
              <a:rPr lang="en-US" dirty="0"/>
              <a:t>Highest water levels on record some communities</a:t>
            </a:r>
          </a:p>
          <a:p>
            <a:r>
              <a:rPr lang="en-US" dirty="0"/>
              <a:t>Community and subsistence infrastructure </a:t>
            </a:r>
          </a:p>
          <a:p>
            <a:r>
              <a:rPr lang="en-US" dirty="0"/>
              <a:t>Severe erosion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65D85-D0E0-E44C-A24B-BDBC6023A5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04" y="2386075"/>
            <a:ext cx="4602821" cy="258908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E76B8-58E9-1943-9054-124B42A2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1DDE-6BE0-384C-81FD-D79D9110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ex-</a:t>
            </a:r>
            <a:r>
              <a:rPr lang="en-US" dirty="0" err="1"/>
              <a:t>Merbok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025E-C325-CE4F-B4FC-C6136A33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mild October in Southeast Alaska</a:t>
            </a:r>
          </a:p>
          <a:p>
            <a:pPr lvl="1"/>
            <a:r>
              <a:rPr lang="en-US" dirty="0"/>
              <a:t>Warmest on record at Sitka</a:t>
            </a:r>
          </a:p>
          <a:p>
            <a:pPr lvl="1"/>
            <a:r>
              <a:rPr lang="en-US" dirty="0"/>
              <a:t>69F Petersburg Oct 19</a:t>
            </a:r>
            <a:r>
              <a:rPr lang="en-US" baseline="30000" dirty="0"/>
              <a:t>th </a:t>
            </a:r>
            <a:r>
              <a:rPr lang="en-US" dirty="0"/>
              <a:t>highest Alaska temperature so late in the autumn since 1938</a:t>
            </a:r>
          </a:p>
          <a:p>
            <a:r>
              <a:rPr lang="en-US" dirty="0"/>
              <a:t>Record snowy October Copper River basin to upper Tanana Valley</a:t>
            </a:r>
          </a:p>
          <a:p>
            <a:r>
              <a:rPr lang="en-US" dirty="0"/>
              <a:t>Coastal flooding </a:t>
            </a:r>
            <a:r>
              <a:rPr lang="en-US" dirty="0" err="1"/>
              <a:t>Utqiaġvik</a:t>
            </a:r>
            <a:r>
              <a:rPr lang="en-US" dirty="0"/>
              <a:t>  Oct 7-8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A0AE2-0DF4-4E41-ACA2-4D8AA2B2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D4912-7A18-F641-8C63-5D05ED62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978149" y="6352143"/>
            <a:ext cx="518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9DCD5-761A-8947-ADA4-712D0F77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1372"/>
            <a:ext cx="9144000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Autumn 2022 Temperature Rank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308437" y="6108044"/>
            <a:ext cx="452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World Climate Service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0F29E-4B78-6145-966B-0332DD1D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244600"/>
            <a:ext cx="6515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Autumn 2022 Precipitation Rank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353316" y="6108044"/>
            <a:ext cx="443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World Climate Service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961C2-343C-4F4F-87CE-A154152F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244600"/>
            <a:ext cx="6515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Autumn 2022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65290B-3641-5A43-B681-E577C275A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42" y="977177"/>
            <a:ext cx="725403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Autumn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2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6976586" y="5445525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1809824" y="5830669"/>
            <a:ext cx="5839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Since 1979 (since 1978 for Nov)</a:t>
            </a:r>
          </a:p>
          <a:p>
            <a:pPr algn="ctr"/>
            <a:r>
              <a:rPr lang="en-US" b="1" dirty="0"/>
              <a:t>2022 Min Ice Extent on Sep 18 4.67 million km², 10</a:t>
            </a:r>
            <a:r>
              <a:rPr lang="en-US" b="1" baseline="30000" dirty="0"/>
              <a:t>th</a:t>
            </a:r>
            <a:r>
              <a:rPr lang="en-US" b="1" dirty="0"/>
              <a:t> lowest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6C178-F2DE-AC43-8154-6F7677EEF9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8394"/>
            <a:ext cx="3044952" cy="3781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57568B-62C1-0949-8C31-2361222D5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52" y="1578393"/>
            <a:ext cx="3044952" cy="3781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012BC6-03A9-BA40-BB4F-97ECD0270A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904" y="1562581"/>
            <a:ext cx="3044952" cy="37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8656-F07A-4F49-AAA9-E2755B1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Seas Ice Minimum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38E0-AFF7-9145-8DA7-03BB8692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43CC3-349B-0346-901B-4B96FF59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B621A-8B04-AA4D-91C7-1979CA69E2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5552"/>
            <a:ext cx="45720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BE4D0-0652-D34E-80AA-B57BAA6537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75552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7080</TotalTime>
  <Words>329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Circumpolar One Heath Autumn 2022 Climate Review and Winter 2022-23 Outlook</vt:lpstr>
      <vt:lpstr>Autumn 2022 Highlights</vt:lpstr>
      <vt:lpstr>Beyond ex-Merbok</vt:lpstr>
      <vt:lpstr>Alaska Daily Temperature Index</vt:lpstr>
      <vt:lpstr>Autumn 2022 Temperature Rank</vt:lpstr>
      <vt:lpstr>Autumn 2022 Precipitation Rank</vt:lpstr>
      <vt:lpstr>Autumn 2022 Ocean Temperatures</vt:lpstr>
      <vt:lpstr>Sea Ice Autumn 2022</vt:lpstr>
      <vt:lpstr>Alaska Seas Ice Minimum</vt:lpstr>
      <vt:lpstr>Daily Arctic Sea Ice Extent</vt:lpstr>
      <vt:lpstr>CPC December 2022-February 2023 Outlook</vt:lpstr>
      <vt:lpstr>Winter 2022-23 Arctic Temperature and Precipitation Outlook</vt:lpstr>
      <vt:lpstr>Winter 2022-23 Sea Ice Outlook</vt:lpstr>
      <vt:lpstr>Thanks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Rick Thoman</cp:lastModifiedBy>
  <cp:revision>171</cp:revision>
  <cp:lastPrinted>2019-06-09T20:07:06Z</cp:lastPrinted>
  <dcterms:created xsi:type="dcterms:W3CDTF">2019-03-11T18:18:02Z</dcterms:created>
  <dcterms:modified xsi:type="dcterms:W3CDTF">2022-12-06T16:58:55Z</dcterms:modified>
</cp:coreProperties>
</file>