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73" r:id="rId2"/>
    <p:sldId id="286" r:id="rId3"/>
    <p:sldId id="363" r:id="rId4"/>
    <p:sldId id="374" r:id="rId5"/>
    <p:sldId id="369" r:id="rId6"/>
    <p:sldId id="370" r:id="rId7"/>
    <p:sldId id="371" r:id="rId8"/>
    <p:sldId id="3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706" autoAdjust="0"/>
  </p:normalViewPr>
  <p:slideViewPr>
    <p:cSldViewPr snapToGrid="0">
      <p:cViewPr varScale="1">
        <p:scale>
          <a:sx n="57" d="100"/>
          <a:sy n="57" d="100"/>
        </p:scale>
        <p:origin x="4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26E9C-AE7A-4CF2-AE70-1AF4AAE7196B}"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4C663-A524-44EA-9EDB-C9902E7147EA}" type="slidenum">
              <a:rPr lang="en-US" smtClean="0"/>
              <a:t>‹#›</a:t>
            </a:fld>
            <a:endParaRPr lang="en-US"/>
          </a:p>
        </p:txBody>
      </p:sp>
    </p:spTree>
    <p:extLst>
      <p:ext uri="{BB962C8B-B14F-4D97-AF65-F5344CB8AC3E}">
        <p14:creationId xmlns:p14="http://schemas.microsoft.com/office/powerpoint/2010/main" val="326485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61DB-1377-4F02-809A-CA56D95D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71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61DB-1377-4F02-809A-CA56D95D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67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HPAI has not gone away.</a:t>
            </a:r>
          </a:p>
          <a:p>
            <a:endParaRPr lang="en-US" dirty="0"/>
          </a:p>
          <a:p>
            <a:r>
              <a:rPr lang="en-US" dirty="0"/>
              <a:t>The geographic spread of HPAI continues, with recent detections among marine mammals inhabiting sub-Antarctic Islands and wild birds inhabiting the Antarctic mainland for the first time in recorded history.</a:t>
            </a:r>
          </a:p>
          <a:p>
            <a:endParaRPr lang="en-US" dirty="0"/>
          </a:p>
          <a:p>
            <a:r>
              <a:rPr lang="en-US" dirty="0"/>
              <a:t>Detections continue among wild birds, poultry, and marine mammals throughout many countries and regions.</a:t>
            </a:r>
          </a:p>
          <a:p>
            <a:endParaRPr lang="en-US" dirty="0"/>
          </a:p>
          <a:p>
            <a:r>
              <a:rPr lang="en-US" dirty="0"/>
              <a:t>Within the past few months, there have been new detections of HPAI in Alaska and other regions of the US.</a:t>
            </a:r>
          </a:p>
          <a:p>
            <a:endParaRPr lang="en-US" dirty="0"/>
          </a:p>
          <a:p>
            <a:r>
              <a:rPr lang="en-US" dirty="0"/>
              <a:t>We might expect future detections in Alaska, with potential for increasing occurrence throughout spring and summer into autumn.</a:t>
            </a:r>
          </a:p>
          <a:p>
            <a:endParaRPr lang="en-US" dirty="0"/>
          </a:p>
          <a:p>
            <a:r>
              <a:rPr lang="en-US" dirty="0"/>
              <a:t>Outbreaks in nontypical hosts of avian influenza, such as pelagic seabirds and marine mammals, are possible.</a:t>
            </a:r>
          </a:p>
          <a:p>
            <a:endParaRPr lang="en-US" dirty="0"/>
          </a:p>
          <a:p>
            <a:r>
              <a:rPr lang="en-US" dirty="0"/>
              <a:t>So now, let’s focus in on HPAI information, research, surveillance, and response relevant to Alaska, starting with an update from Dr. Joe McLaughlin with the Alaska Division of Public Health.</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61DB-1377-4F02-809A-CA56D95D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6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61DB-1377-4F02-809A-CA56D95D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54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61DB-1377-4F02-809A-CA56D95D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80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61DB-1377-4F02-809A-CA56D95D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86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61DB-1377-4F02-809A-CA56D95D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63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61DB-1377-4F02-809A-CA56D95D6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20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2972-05C3-BC26-1C34-0936F6505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1405B-6403-064F-7512-F210A0B14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7D45C-6EF3-4166-9313-AF3363D22B06}"/>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5" name="Footer Placeholder 4">
            <a:extLst>
              <a:ext uri="{FF2B5EF4-FFF2-40B4-BE49-F238E27FC236}">
                <a16:creationId xmlns:a16="http://schemas.microsoft.com/office/drawing/2014/main" id="{8E7C62D7-4037-F518-E6BC-404AE55CD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79C8F-E129-AC52-76B4-A38362B97011}"/>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37152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2F4B-06FE-59AE-9785-284A7BEDBA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691C9-88F8-0632-783C-ACC01591EC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EC43E-98D2-6E21-35F2-F1C0F3454BBC}"/>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5" name="Footer Placeholder 4">
            <a:extLst>
              <a:ext uri="{FF2B5EF4-FFF2-40B4-BE49-F238E27FC236}">
                <a16:creationId xmlns:a16="http://schemas.microsoft.com/office/drawing/2014/main" id="{F3385E97-D28F-42CA-03D4-1C5718C39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189D6-F3DB-AA62-1F04-42FAC8A31CBC}"/>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362527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698E47-CB5D-B402-6066-F167833E9B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5ABC7-19E5-AB7E-5D69-7B87382023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3988D-56F1-18C9-C186-AE881ABB5CE0}"/>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5" name="Footer Placeholder 4">
            <a:extLst>
              <a:ext uri="{FF2B5EF4-FFF2-40B4-BE49-F238E27FC236}">
                <a16:creationId xmlns:a16="http://schemas.microsoft.com/office/drawing/2014/main" id="{575281E4-D799-B7EB-6D11-5A5C66C22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6439F-FD3B-39E5-F13E-E1D72485B678}"/>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93897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2F8E-5E60-8725-C27F-12340FC79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482D5B-9A65-FC07-1F1E-20365E0EA3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239F6-2BC7-8B57-7507-39D994CEF243}"/>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5" name="Footer Placeholder 4">
            <a:extLst>
              <a:ext uri="{FF2B5EF4-FFF2-40B4-BE49-F238E27FC236}">
                <a16:creationId xmlns:a16="http://schemas.microsoft.com/office/drawing/2014/main" id="{1EC16F0D-F099-0C36-2769-DABB9BB2F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03B8D-C462-FB75-FA40-16A529A40F5C}"/>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115653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3FAD-4D9C-2EB9-FF5D-B4B769DA9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7582B1-EFF9-926F-A933-847B30385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60A94A-3B56-043C-54A5-DF67155E55B6}"/>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5" name="Footer Placeholder 4">
            <a:extLst>
              <a:ext uri="{FF2B5EF4-FFF2-40B4-BE49-F238E27FC236}">
                <a16:creationId xmlns:a16="http://schemas.microsoft.com/office/drawing/2014/main" id="{F0DD2531-2DB4-1B58-20AE-FC12F7522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BF900-B44E-3407-0EF7-F4E0EE4EC6B8}"/>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174472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6C68-C813-2DB3-4D44-033035A7A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620CB-46DE-26B0-EB2F-E095CD5D9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FA867C-DC30-8ACA-D648-DCC93C01A7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66B8DF-E254-7569-6F98-F939159AEF26}"/>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6" name="Footer Placeholder 5">
            <a:extLst>
              <a:ext uri="{FF2B5EF4-FFF2-40B4-BE49-F238E27FC236}">
                <a16:creationId xmlns:a16="http://schemas.microsoft.com/office/drawing/2014/main" id="{1031717B-E022-69C2-9A26-6C90D0354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511BC-52C5-C9F2-91B5-8BDEF1AADE5A}"/>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177721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AED9-225D-7FE3-A5E8-6142B5D82A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127B9B-DA6E-587A-35EB-C34EDFC9D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2E897-6F34-EA86-2EE9-87B550E9D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E6E524-4C97-6322-C124-75BA287DB4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25DCE1-CE38-806F-9E6B-1232CACFF3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373B0B-4298-F1A6-C4F2-345B01DECF7E}"/>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8" name="Footer Placeholder 7">
            <a:extLst>
              <a:ext uri="{FF2B5EF4-FFF2-40B4-BE49-F238E27FC236}">
                <a16:creationId xmlns:a16="http://schemas.microsoft.com/office/drawing/2014/main" id="{1D3884F3-B514-917D-A2AC-9AE8C8856B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01553E-B421-C171-730F-20AE38906471}"/>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288223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432B-02FD-7F9A-036F-0AC6741A2B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30F9C8-F943-194E-7B23-EA6903F504CB}"/>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4" name="Footer Placeholder 3">
            <a:extLst>
              <a:ext uri="{FF2B5EF4-FFF2-40B4-BE49-F238E27FC236}">
                <a16:creationId xmlns:a16="http://schemas.microsoft.com/office/drawing/2014/main" id="{BABEE07C-72FE-5830-15F0-C40E5E1A3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17FA17-9300-C044-B670-7537F9AAB7DC}"/>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43950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768FD-2CD6-005B-89EF-AF6D29B65B76}"/>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3" name="Footer Placeholder 2">
            <a:extLst>
              <a:ext uri="{FF2B5EF4-FFF2-40B4-BE49-F238E27FC236}">
                <a16:creationId xmlns:a16="http://schemas.microsoft.com/office/drawing/2014/main" id="{95E2D37F-A80D-AC9D-258C-B576EADAF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BDBF3-EE3C-BA82-AAB0-6D7113BC60B3}"/>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217019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8F38-94E9-2422-7C55-BEF4FA6B5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40762C-B0B9-462E-379A-212E96D60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8D700-F5CC-AEE8-FBEB-2B80C026D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00BD7F-5FF5-A4B3-8B9F-41C12632DF48}"/>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6" name="Footer Placeholder 5">
            <a:extLst>
              <a:ext uri="{FF2B5EF4-FFF2-40B4-BE49-F238E27FC236}">
                <a16:creationId xmlns:a16="http://schemas.microsoft.com/office/drawing/2014/main" id="{F71DDCFC-7FE9-1D91-7DDF-9F8DF411D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4472A-99D4-961B-6646-A73DEA078DA9}"/>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390847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85DA-2FB4-2F8A-A1D1-797A27880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10582A-526A-5ED3-C12C-6B6C059F5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AB45E8-A03F-CD30-A779-39DFC293F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4F9CF7-D43A-F852-B0CC-2B48811F1B7D}"/>
              </a:ext>
            </a:extLst>
          </p:cNvPr>
          <p:cNvSpPr>
            <a:spLocks noGrp="1"/>
          </p:cNvSpPr>
          <p:nvPr>
            <p:ph type="dt" sz="half" idx="10"/>
          </p:nvPr>
        </p:nvSpPr>
        <p:spPr/>
        <p:txBody>
          <a:bodyPr/>
          <a:lstStyle/>
          <a:p>
            <a:fld id="{C31B9651-5E18-4BF3-B61B-6D4D0AE3F6EB}" type="datetimeFigureOut">
              <a:rPr lang="en-US" smtClean="0"/>
              <a:t>3/3/2024</a:t>
            </a:fld>
            <a:endParaRPr lang="en-US"/>
          </a:p>
        </p:txBody>
      </p:sp>
      <p:sp>
        <p:nvSpPr>
          <p:cNvPr id="6" name="Footer Placeholder 5">
            <a:extLst>
              <a:ext uri="{FF2B5EF4-FFF2-40B4-BE49-F238E27FC236}">
                <a16:creationId xmlns:a16="http://schemas.microsoft.com/office/drawing/2014/main" id="{67F3BA83-42D2-A2C5-EC07-3B587D6CA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78A03E-A04C-0BCD-7B54-809D44F6FF90}"/>
              </a:ext>
            </a:extLst>
          </p:cNvPr>
          <p:cNvSpPr>
            <a:spLocks noGrp="1"/>
          </p:cNvSpPr>
          <p:nvPr>
            <p:ph type="sldNum" sz="quarter" idx="12"/>
          </p:nvPr>
        </p:nvSpPr>
        <p:spPr/>
        <p:txBody>
          <a:bodyPr/>
          <a:lstStyle/>
          <a:p>
            <a:fld id="{2E040921-00AB-42E4-9144-6EF099AAD682}" type="slidenum">
              <a:rPr lang="en-US" smtClean="0"/>
              <a:t>‹#›</a:t>
            </a:fld>
            <a:endParaRPr lang="en-US"/>
          </a:p>
        </p:txBody>
      </p:sp>
    </p:spTree>
    <p:extLst>
      <p:ext uri="{BB962C8B-B14F-4D97-AF65-F5344CB8AC3E}">
        <p14:creationId xmlns:p14="http://schemas.microsoft.com/office/powerpoint/2010/main" val="5714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A8017-DC86-E47A-52B1-0A421B6FD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E5D302-0EFC-B726-BEAB-9C60B5726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FFD34-7C5C-C065-B0C3-03912FBB3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B9651-5E18-4BF3-B61B-6D4D0AE3F6EB}" type="datetimeFigureOut">
              <a:rPr lang="en-US" smtClean="0"/>
              <a:t>3/3/2024</a:t>
            </a:fld>
            <a:endParaRPr lang="en-US"/>
          </a:p>
        </p:txBody>
      </p:sp>
      <p:sp>
        <p:nvSpPr>
          <p:cNvPr id="5" name="Footer Placeholder 4">
            <a:extLst>
              <a:ext uri="{FF2B5EF4-FFF2-40B4-BE49-F238E27FC236}">
                <a16:creationId xmlns:a16="http://schemas.microsoft.com/office/drawing/2014/main" id="{D52C5520-9A38-7843-5130-7A3B40493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E68DD-1E11-C4E9-9FBF-C2B79EC8C9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40921-00AB-42E4-9144-6EF099AAD682}" type="slidenum">
              <a:rPr lang="en-US" smtClean="0"/>
              <a:t>‹#›</a:t>
            </a:fld>
            <a:endParaRPr lang="en-US"/>
          </a:p>
        </p:txBody>
      </p:sp>
    </p:spTree>
    <p:extLst>
      <p:ext uri="{BB962C8B-B14F-4D97-AF65-F5344CB8AC3E}">
        <p14:creationId xmlns:p14="http://schemas.microsoft.com/office/powerpoint/2010/main" val="2958057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cdc.gov/flu/avianflu/avian-flu-summary.htm" TargetMode="External"/><Relationship Id="rId4" Type="http://schemas.openxmlformats.org/officeDocument/2006/relationships/hyperlink" Target="https://www.cdc.gov/flu/avianflu/chart-epi-curve-ah5n1.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8" descr="large_USGS_vector_black">
            <a:extLst>
              <a:ext uri="{FF2B5EF4-FFF2-40B4-BE49-F238E27FC236}">
                <a16:creationId xmlns:a16="http://schemas.microsoft.com/office/drawing/2014/main" id="{FA973B6C-4AD7-E82A-C4D6-3D04ADB4D5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89721" y="5584726"/>
            <a:ext cx="1965627" cy="728010"/>
          </a:xfrm>
          <a:prstGeom prst="rect">
            <a:avLst/>
          </a:prstGeom>
          <a:solidFill>
            <a:schemeClr val="bg1">
              <a:alpha val="47000"/>
            </a:schemeClr>
          </a:solidFill>
          <a:ln>
            <a:noFill/>
          </a:ln>
        </p:spPr>
      </p:pic>
      <p:pic>
        <p:nvPicPr>
          <p:cNvPr id="5" name="Picture 4">
            <a:extLst>
              <a:ext uri="{FF2B5EF4-FFF2-40B4-BE49-F238E27FC236}">
                <a16:creationId xmlns:a16="http://schemas.microsoft.com/office/drawing/2014/main" id="{8D96B083-CF57-99FF-6CF8-D2BAF44F9A7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5998" y="5195474"/>
            <a:ext cx="2036154" cy="1490464"/>
          </a:xfrm>
          <a:prstGeom prst="rect">
            <a:avLst/>
          </a:prstGeom>
        </p:spPr>
      </p:pic>
      <p:pic>
        <p:nvPicPr>
          <p:cNvPr id="6" name="Picture 5">
            <a:extLst>
              <a:ext uri="{FF2B5EF4-FFF2-40B4-BE49-F238E27FC236}">
                <a16:creationId xmlns:a16="http://schemas.microsoft.com/office/drawing/2014/main" id="{2FE1B24F-EF02-5FBC-8C73-C702B8D9B60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59371" y="5001598"/>
            <a:ext cx="1719250" cy="1719250"/>
          </a:xfrm>
          <a:prstGeom prst="rect">
            <a:avLst/>
          </a:prstGeom>
        </p:spPr>
      </p:pic>
      <p:pic>
        <p:nvPicPr>
          <p:cNvPr id="8" name="Picture 2" descr="United States Fish and Wildlife Service - Wikipedia">
            <a:extLst>
              <a:ext uri="{FF2B5EF4-FFF2-40B4-BE49-F238E27FC236}">
                <a16:creationId xmlns:a16="http://schemas.microsoft.com/office/drawing/2014/main" id="{2E9D5B61-DF4C-6E1E-302D-D876B187CA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50956" y="5085595"/>
            <a:ext cx="1369524" cy="1635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3DC6943-32F1-7E5B-FE1C-E5B11EB431E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258677" y="5123079"/>
            <a:ext cx="1719250" cy="1635253"/>
          </a:xfrm>
          <a:prstGeom prst="ellipse">
            <a:avLst/>
          </a:prstGeom>
          <a:ln w="63500" cap="rnd">
            <a:noFill/>
          </a:ln>
          <a:effectLst>
            <a:outerShdw blurRad="381000" dist="292100" dir="5400000" sx="-80000" sy="-18000" rotWithShape="0">
              <a:srgbClr val="000000">
                <a:alpha val="22000"/>
              </a:srgbClr>
            </a:outerShdw>
            <a:softEdge rad="1257300"/>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8571C771-CA13-E5C4-41FE-EA9113404792}"/>
              </a:ext>
            </a:extLst>
          </p:cNvPr>
          <p:cNvSpPr txBox="1"/>
          <p:nvPr/>
        </p:nvSpPr>
        <p:spPr>
          <a:xfrm>
            <a:off x="3321315" y="2709069"/>
            <a:ext cx="5549370" cy="1938992"/>
          </a:xfrm>
          <a:prstGeom prst="rect">
            <a:avLst/>
          </a:prstGeom>
          <a:solidFill>
            <a:schemeClr val="bg1">
              <a:alpha val="75000"/>
            </a:schemeClr>
          </a:solidFill>
        </p:spPr>
        <p:txBody>
          <a:bodyPr wrap="square" rtlCol="0">
            <a:spAutoFit/>
          </a:bodyPr>
          <a:lstStyle/>
          <a:p>
            <a:r>
              <a:rPr lang="en-US" sz="2000" dirty="0"/>
              <a:t>Andy Ramey – </a:t>
            </a:r>
            <a:r>
              <a:rPr lang="en-US" sz="2000" i="1" dirty="0"/>
              <a:t>USGS Alaska Science Center</a:t>
            </a:r>
            <a:r>
              <a:rPr lang="en-US" sz="2000" dirty="0"/>
              <a:t/>
            </a:r>
            <a:br>
              <a:rPr lang="en-US" sz="2000" dirty="0"/>
            </a:br>
            <a:r>
              <a:rPr lang="en-US" sz="2000" dirty="0"/>
              <a:t>Joe McLaughlin – </a:t>
            </a:r>
            <a:r>
              <a:rPr lang="en-US" sz="2000" i="1" dirty="0"/>
              <a:t>Alaska Division of Public Health</a:t>
            </a:r>
          </a:p>
          <a:p>
            <a:r>
              <a:rPr lang="en-US" sz="2000" dirty="0"/>
              <a:t>Sarah Coburn – </a:t>
            </a:r>
            <a:r>
              <a:rPr lang="en-US" sz="2000" i="1" dirty="0"/>
              <a:t>Alaska Dept. of Env. Conservation</a:t>
            </a:r>
            <a:r>
              <a:rPr lang="en-US" sz="2000" dirty="0"/>
              <a:t/>
            </a:r>
            <a:br>
              <a:rPr lang="en-US" sz="2000" dirty="0"/>
            </a:br>
            <a:r>
              <a:rPr lang="en-US" sz="2000" dirty="0"/>
              <a:t>Kimberlee </a:t>
            </a:r>
            <a:r>
              <a:rPr lang="en-US" sz="2000" dirty="0" err="1"/>
              <a:t>Beckmen</a:t>
            </a:r>
            <a:r>
              <a:rPr lang="en-US" sz="2000" dirty="0"/>
              <a:t> – </a:t>
            </a:r>
            <a:r>
              <a:rPr lang="en-US" sz="2000" i="1" dirty="0"/>
              <a:t>Alaska Dept. of Fish &amp; Game</a:t>
            </a:r>
            <a:r>
              <a:rPr lang="en-US" sz="2000" dirty="0"/>
              <a:t/>
            </a:r>
            <a:br>
              <a:rPr lang="en-US" sz="2000" dirty="0"/>
            </a:br>
            <a:r>
              <a:rPr lang="en-US" sz="2000" dirty="0"/>
              <a:t>January Frost – </a:t>
            </a:r>
            <a:r>
              <a:rPr lang="en-US" sz="2000" i="1" dirty="0"/>
              <a:t>US Fish and Wildlife Service</a:t>
            </a:r>
            <a:r>
              <a:rPr lang="en-US" sz="2000" dirty="0"/>
              <a:t/>
            </a:r>
            <a:br>
              <a:rPr lang="en-US" sz="2000" dirty="0"/>
            </a:br>
            <a:r>
              <a:rPr lang="en-US" sz="2000" dirty="0"/>
              <a:t>Christina Ahlstrom – </a:t>
            </a:r>
            <a:r>
              <a:rPr lang="en-US" sz="2000" i="1" dirty="0"/>
              <a:t>USGS Alaska Science Center</a:t>
            </a:r>
          </a:p>
        </p:txBody>
      </p:sp>
      <p:sp>
        <p:nvSpPr>
          <p:cNvPr id="4" name="TextBox 3">
            <a:extLst>
              <a:ext uri="{FF2B5EF4-FFF2-40B4-BE49-F238E27FC236}">
                <a16:creationId xmlns:a16="http://schemas.microsoft.com/office/drawing/2014/main" id="{25820661-B80E-1AE8-6FB2-CB2687C00894}"/>
              </a:ext>
            </a:extLst>
          </p:cNvPr>
          <p:cNvSpPr txBox="1"/>
          <p:nvPr/>
        </p:nvSpPr>
        <p:spPr>
          <a:xfrm>
            <a:off x="1427356" y="448966"/>
            <a:ext cx="8920975" cy="1323439"/>
          </a:xfrm>
          <a:prstGeom prst="rect">
            <a:avLst/>
          </a:prstGeom>
          <a:solidFill>
            <a:schemeClr val="bg1">
              <a:alpha val="70000"/>
            </a:schemeClr>
          </a:solidFill>
        </p:spPr>
        <p:txBody>
          <a:bodyPr wrap="square" rtlCol="0">
            <a:spAutoFit/>
          </a:bodyPr>
          <a:lstStyle/>
          <a:p>
            <a:pPr algn="ctr"/>
            <a:r>
              <a:rPr lang="en-US" sz="4800" b="1" dirty="0"/>
              <a:t>INTERAGENCY UPDATES ON HPAI</a:t>
            </a:r>
            <a:r>
              <a:rPr lang="en-US" sz="4400" dirty="0"/>
              <a:t/>
            </a:r>
            <a:br>
              <a:rPr lang="en-US" sz="4400" dirty="0"/>
            </a:br>
            <a:r>
              <a:rPr lang="en-US" sz="3200" i="1" dirty="0"/>
              <a:t>For the Alaska One Health Group</a:t>
            </a:r>
          </a:p>
        </p:txBody>
      </p:sp>
    </p:spTree>
    <p:extLst>
      <p:ext uri="{BB962C8B-B14F-4D97-AF65-F5344CB8AC3E}">
        <p14:creationId xmlns:p14="http://schemas.microsoft.com/office/powerpoint/2010/main" val="289182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96D8-2F83-4BA2-9503-6C18C17C731F}"/>
              </a:ext>
            </a:extLst>
          </p:cNvPr>
          <p:cNvSpPr>
            <a:spLocks noGrp="1"/>
          </p:cNvSpPr>
          <p:nvPr>
            <p:ph type="title"/>
          </p:nvPr>
        </p:nvSpPr>
        <p:spPr/>
        <p:txBody>
          <a:bodyPr/>
          <a:lstStyle/>
          <a:p>
            <a:r>
              <a:rPr lang="en-US" dirty="0">
                <a:latin typeface="Arial Black" panose="020B0A04020102020204" pitchFamily="34" charset="0"/>
                <a:ea typeface="Cambria" panose="02040503050406030204" pitchFamily="18" charset="0"/>
              </a:rPr>
              <a:t>Disclaimer</a:t>
            </a:r>
          </a:p>
        </p:txBody>
      </p:sp>
      <p:sp>
        <p:nvSpPr>
          <p:cNvPr id="3" name="Content Placeholder 2">
            <a:extLst>
              <a:ext uri="{FF2B5EF4-FFF2-40B4-BE49-F238E27FC236}">
                <a16:creationId xmlns:a16="http://schemas.microsoft.com/office/drawing/2014/main" id="{B08BE235-C657-40CB-BF96-B7FF24EF251D}"/>
              </a:ext>
            </a:extLst>
          </p:cNvPr>
          <p:cNvSpPr>
            <a:spLocks noGrp="1"/>
          </p:cNvSpPr>
          <p:nvPr>
            <p:ph idx="1"/>
          </p:nvPr>
        </p:nvSpPr>
        <p:spPr/>
        <p:txBody>
          <a:bodyPr/>
          <a:lstStyle/>
          <a:p>
            <a:pPr marL="0" indent="0">
              <a:buNone/>
            </a:pPr>
            <a:r>
              <a:rPr lang="en-US" dirty="0"/>
              <a:t>This information is preliminary and is subject to revision. It is being provided to meet the need for timely best science. The information is provided on the condition that neither the U.S. Geological Survey nor the U.S. Government shall be held liable for any damages resulting from the authorized or unauthorized use of the information.</a:t>
            </a:r>
          </a:p>
        </p:txBody>
      </p:sp>
      <p:pic>
        <p:nvPicPr>
          <p:cNvPr id="5" name="Picture 8" descr="large_USGS_vector_black">
            <a:extLst>
              <a:ext uri="{FF2B5EF4-FFF2-40B4-BE49-F238E27FC236}">
                <a16:creationId xmlns:a16="http://schemas.microsoft.com/office/drawing/2014/main" id="{811DD5D2-56F9-A7E8-22A4-45221388AC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12298" y="6046028"/>
            <a:ext cx="15430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2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D79C-9BBE-D1B5-70B6-974A7DFF4A44}"/>
              </a:ext>
            </a:extLst>
          </p:cNvPr>
          <p:cNvSpPr>
            <a:spLocks noGrp="1"/>
          </p:cNvSpPr>
          <p:nvPr>
            <p:ph type="title"/>
          </p:nvPr>
        </p:nvSpPr>
        <p:spPr>
          <a:xfrm>
            <a:off x="298345" y="143131"/>
            <a:ext cx="11677749" cy="1349640"/>
          </a:xfrm>
        </p:spPr>
        <p:txBody>
          <a:bodyPr>
            <a:normAutofit/>
          </a:bodyPr>
          <a:lstStyle/>
          <a:p>
            <a:r>
              <a:rPr lang="en-US" sz="3600" dirty="0">
                <a:latin typeface="Arial Black" panose="020B0A04020102020204" pitchFamily="34" charset="0"/>
              </a:rPr>
              <a:t>HPAI continues to impact wild birds, wild mammals, and poultry globally.</a:t>
            </a:r>
            <a:endParaRPr lang="en-US" dirty="0">
              <a:latin typeface="Arial Black" panose="020B0A04020102020204" pitchFamily="34" charset="0"/>
            </a:endParaRPr>
          </a:p>
        </p:txBody>
      </p:sp>
      <p:pic>
        <p:nvPicPr>
          <p:cNvPr id="3" name="Picture 8" descr="large_USGS_vector_black">
            <a:extLst>
              <a:ext uri="{FF2B5EF4-FFF2-40B4-BE49-F238E27FC236}">
                <a16:creationId xmlns:a16="http://schemas.microsoft.com/office/drawing/2014/main" id="{FA973B6C-4AD7-E82A-C4D6-3D04ADB4D5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12298" y="6046028"/>
            <a:ext cx="15430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6B63A50-5C61-DF7A-9BE6-16711041DAA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4357" y="1492771"/>
            <a:ext cx="4732342" cy="617614"/>
          </a:xfrm>
          <a:prstGeom prst="rect">
            <a:avLst/>
          </a:prstGeom>
          <a:ln w="12700">
            <a:solidFill>
              <a:schemeClr val="tx1"/>
            </a:solidFill>
          </a:ln>
        </p:spPr>
      </p:pic>
      <p:sp>
        <p:nvSpPr>
          <p:cNvPr id="8" name="TextBox 7">
            <a:extLst>
              <a:ext uri="{FF2B5EF4-FFF2-40B4-BE49-F238E27FC236}">
                <a16:creationId xmlns:a16="http://schemas.microsoft.com/office/drawing/2014/main" id="{8F9D54B4-3B44-9718-87AA-018CFE07FED3}"/>
              </a:ext>
            </a:extLst>
          </p:cNvPr>
          <p:cNvSpPr txBox="1"/>
          <p:nvPr/>
        </p:nvSpPr>
        <p:spPr>
          <a:xfrm>
            <a:off x="164357" y="2086426"/>
            <a:ext cx="36800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https://www.reuters.com/business/environment/bird-flu-reaches-mainland-antarctica-first-time-scientists-say-2024-02-26/</a:t>
            </a:r>
          </a:p>
        </p:txBody>
      </p:sp>
      <p:pic>
        <p:nvPicPr>
          <p:cNvPr id="11" name="Picture 10">
            <a:extLst>
              <a:ext uri="{FF2B5EF4-FFF2-40B4-BE49-F238E27FC236}">
                <a16:creationId xmlns:a16="http://schemas.microsoft.com/office/drawing/2014/main" id="{514062B9-5230-1950-7D33-4222247159E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72813" y="2753478"/>
            <a:ext cx="4980041" cy="3864627"/>
          </a:xfrm>
          <a:prstGeom prst="rect">
            <a:avLst/>
          </a:prstGeom>
          <a:noFill/>
          <a:ln w="12700">
            <a:solidFill>
              <a:schemeClr val="tx1"/>
            </a:solidFill>
          </a:ln>
        </p:spPr>
      </p:pic>
      <p:sp>
        <p:nvSpPr>
          <p:cNvPr id="12" name="TextBox 11">
            <a:extLst>
              <a:ext uri="{FF2B5EF4-FFF2-40B4-BE49-F238E27FC236}">
                <a16:creationId xmlns:a16="http://schemas.microsoft.com/office/drawing/2014/main" id="{AA56A35C-0D14-FA3C-9D2D-24ABF2C72461}"/>
              </a:ext>
            </a:extLst>
          </p:cNvPr>
          <p:cNvSpPr txBox="1"/>
          <p:nvPr/>
        </p:nvSpPr>
        <p:spPr>
          <a:xfrm>
            <a:off x="3372812" y="6607147"/>
            <a:ext cx="49800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https://www.aphis.usda.gov/animal_health/animal_diseases/avian/images/all-hpai-detect-last30days.png</a:t>
            </a:r>
          </a:p>
        </p:txBody>
      </p:sp>
      <p:pic>
        <p:nvPicPr>
          <p:cNvPr id="14" name="Picture 13">
            <a:extLst>
              <a:ext uri="{FF2B5EF4-FFF2-40B4-BE49-F238E27FC236}">
                <a16:creationId xmlns:a16="http://schemas.microsoft.com/office/drawing/2014/main" id="{FE044589-27CC-340B-13E9-4CD4996DBFE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62929" y="1257025"/>
            <a:ext cx="3513166" cy="4343950"/>
          </a:xfrm>
          <a:prstGeom prst="rect">
            <a:avLst/>
          </a:prstGeom>
          <a:ln w="12700">
            <a:solidFill>
              <a:schemeClr val="tx1"/>
            </a:solidFill>
          </a:ln>
        </p:spPr>
      </p:pic>
      <p:sp>
        <p:nvSpPr>
          <p:cNvPr id="15" name="TextBox 14">
            <a:extLst>
              <a:ext uri="{FF2B5EF4-FFF2-40B4-BE49-F238E27FC236}">
                <a16:creationId xmlns:a16="http://schemas.microsoft.com/office/drawing/2014/main" id="{C007E26C-233F-E807-56F2-44E7C4D310F3}"/>
              </a:ext>
            </a:extLst>
          </p:cNvPr>
          <p:cNvSpPr txBox="1"/>
          <p:nvPr/>
        </p:nvSpPr>
        <p:spPr>
          <a:xfrm>
            <a:off x="8462927" y="5600975"/>
            <a:ext cx="35131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https://www.aphis.usda.gov/aphis/ourfocus/animalhealth/animal-disease-information/avian/avian-influenza/hpai-2022/2022-hpai-commercial-backyard-flocks</a:t>
            </a:r>
          </a:p>
        </p:txBody>
      </p:sp>
      <p:pic>
        <p:nvPicPr>
          <p:cNvPr id="17" name="Picture 16">
            <a:extLst>
              <a:ext uri="{FF2B5EF4-FFF2-40B4-BE49-F238E27FC236}">
                <a16:creationId xmlns:a16="http://schemas.microsoft.com/office/drawing/2014/main" id="{DA466B3F-97DB-4EFF-8822-30024A8F893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648637" y="1824760"/>
            <a:ext cx="4157087" cy="692337"/>
          </a:xfrm>
          <a:prstGeom prst="rect">
            <a:avLst/>
          </a:prstGeom>
          <a:noFill/>
          <a:ln w="12700">
            <a:solidFill>
              <a:schemeClr val="tx1"/>
            </a:solidFill>
          </a:ln>
        </p:spPr>
      </p:pic>
      <p:sp>
        <p:nvSpPr>
          <p:cNvPr id="18" name="TextBox 17">
            <a:extLst>
              <a:ext uri="{FF2B5EF4-FFF2-40B4-BE49-F238E27FC236}">
                <a16:creationId xmlns:a16="http://schemas.microsoft.com/office/drawing/2014/main" id="{27E3C07F-EE7B-A7FB-C772-5B3829F0882D}"/>
              </a:ext>
            </a:extLst>
          </p:cNvPr>
          <p:cNvSpPr txBox="1"/>
          <p:nvPr/>
        </p:nvSpPr>
        <p:spPr>
          <a:xfrm>
            <a:off x="3648637" y="2474140"/>
            <a:ext cx="490365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https://www.cidrap.umn.edu/avian-influenza-bird-flu/avian-flu-detected-first-time-antarcticas-sea-mammals</a:t>
            </a:r>
          </a:p>
        </p:txBody>
      </p:sp>
      <p:pic>
        <p:nvPicPr>
          <p:cNvPr id="19" name="Picture 18">
            <a:extLst>
              <a:ext uri="{FF2B5EF4-FFF2-40B4-BE49-F238E27FC236}">
                <a16:creationId xmlns:a16="http://schemas.microsoft.com/office/drawing/2014/main" id="{66477083-A3E7-5EB5-FB61-EEC2C14CC8A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81297" y="4612609"/>
            <a:ext cx="2870770" cy="1981987"/>
          </a:xfrm>
          <a:prstGeom prst="rect">
            <a:avLst/>
          </a:prstGeom>
          <a:noFill/>
          <a:ln w="12700">
            <a:noFill/>
          </a:ln>
        </p:spPr>
      </p:pic>
      <p:sp>
        <p:nvSpPr>
          <p:cNvPr id="20" name="TextBox 19">
            <a:extLst>
              <a:ext uri="{FF2B5EF4-FFF2-40B4-BE49-F238E27FC236}">
                <a16:creationId xmlns:a16="http://schemas.microsoft.com/office/drawing/2014/main" id="{22D1DFBF-E667-BFC2-8EEE-EAC9952E8407}"/>
              </a:ext>
            </a:extLst>
          </p:cNvPr>
          <p:cNvSpPr txBox="1"/>
          <p:nvPr/>
        </p:nvSpPr>
        <p:spPr>
          <a:xfrm>
            <a:off x="106379" y="6544381"/>
            <a:ext cx="3016854" cy="2226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size4riggerboots/Flickr cc</a:t>
            </a:r>
          </a:p>
        </p:txBody>
      </p:sp>
      <p:pic>
        <p:nvPicPr>
          <p:cNvPr id="24" name="Picture 23">
            <a:extLst>
              <a:ext uri="{FF2B5EF4-FFF2-40B4-BE49-F238E27FC236}">
                <a16:creationId xmlns:a16="http://schemas.microsoft.com/office/drawing/2014/main" id="{4F9DB1EE-BD05-30F6-5431-86E3836A5D1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64357" y="2425417"/>
            <a:ext cx="2551251" cy="1990703"/>
          </a:xfrm>
          <a:prstGeom prst="rect">
            <a:avLst/>
          </a:prstGeom>
        </p:spPr>
      </p:pic>
      <p:sp>
        <p:nvSpPr>
          <p:cNvPr id="25" name="TextBox 24">
            <a:extLst>
              <a:ext uri="{FF2B5EF4-FFF2-40B4-BE49-F238E27FC236}">
                <a16:creationId xmlns:a16="http://schemas.microsoft.com/office/drawing/2014/main" id="{C2034B49-B7CE-26C7-F781-BFE0FCB2CDCE}"/>
              </a:ext>
            </a:extLst>
          </p:cNvPr>
          <p:cNvSpPr txBox="1"/>
          <p:nvPr/>
        </p:nvSpPr>
        <p:spPr>
          <a:xfrm>
            <a:off x="104942" y="4378975"/>
            <a:ext cx="3016854" cy="2226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Henry Kaiser, NSF</a:t>
            </a:r>
          </a:p>
        </p:txBody>
      </p:sp>
      <p:pic>
        <p:nvPicPr>
          <p:cNvPr id="28" name="Picture 27">
            <a:extLst>
              <a:ext uri="{FF2B5EF4-FFF2-40B4-BE49-F238E27FC236}">
                <a16:creationId xmlns:a16="http://schemas.microsoft.com/office/drawing/2014/main" id="{319D607F-3E69-726E-811D-A46FB289FF4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1591633" y="5309430"/>
            <a:ext cx="327451" cy="222676"/>
          </a:xfrm>
          <a:prstGeom prst="rect">
            <a:avLst/>
          </a:prstGeom>
        </p:spPr>
      </p:pic>
    </p:spTree>
    <p:extLst>
      <p:ext uri="{BB962C8B-B14F-4D97-AF65-F5344CB8AC3E}">
        <p14:creationId xmlns:p14="http://schemas.microsoft.com/office/powerpoint/2010/main" val="296479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C3868E-A216-B716-6A1B-7125526330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56933" y="5565058"/>
            <a:ext cx="1598415" cy="1170039"/>
          </a:xfrm>
          <a:prstGeom prst="rect">
            <a:avLst/>
          </a:prstGeom>
        </p:spPr>
      </p:pic>
      <p:sp>
        <p:nvSpPr>
          <p:cNvPr id="2" name="Title 1">
            <a:extLst>
              <a:ext uri="{FF2B5EF4-FFF2-40B4-BE49-F238E27FC236}">
                <a16:creationId xmlns:a16="http://schemas.microsoft.com/office/drawing/2014/main" id="{0FEAD79C-9BBE-D1B5-70B6-974A7DFF4A44}"/>
              </a:ext>
            </a:extLst>
          </p:cNvPr>
          <p:cNvSpPr>
            <a:spLocks noGrp="1"/>
          </p:cNvSpPr>
          <p:nvPr>
            <p:ph type="title"/>
          </p:nvPr>
        </p:nvSpPr>
        <p:spPr>
          <a:xfrm>
            <a:off x="359984" y="413257"/>
            <a:ext cx="11595309" cy="1349640"/>
          </a:xfrm>
        </p:spPr>
        <p:txBody>
          <a:bodyPr>
            <a:normAutofit/>
          </a:bodyPr>
          <a:lstStyle/>
          <a:p>
            <a:r>
              <a:rPr lang="en-US" sz="3600" dirty="0">
                <a:latin typeface="Arial Black" panose="020B0A04020102020204" pitchFamily="34" charset="0"/>
              </a:rPr>
              <a:t>HPAI: human detections/considerations (McLaughlin)</a:t>
            </a: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680BDC8C-A464-A023-EB99-5818243855EA}"/>
              </a:ext>
            </a:extLst>
          </p:cNvPr>
          <p:cNvSpPr txBox="1"/>
          <p:nvPr/>
        </p:nvSpPr>
        <p:spPr>
          <a:xfrm>
            <a:off x="1155560" y="2100104"/>
            <a:ext cx="9085720" cy="54476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Since January 2020, there have been 24 human cases of HPAI reported to WHO from a number of countries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most recent 7 cases have all occurred in Cambodia since October 2023</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patients had a history of recent exposure to sick or dead poultry prior to their illness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One of the cases occurred in the US (CO) in April 2022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https://www.cdc.gov/flu/avianflu/chart-epi-curve-ah5n1.html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More info available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https://www.cdc.gov/flu/avianflu/avian-flu-summary.htm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57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D79C-9BBE-D1B5-70B6-974A7DFF4A44}"/>
              </a:ext>
            </a:extLst>
          </p:cNvPr>
          <p:cNvSpPr>
            <a:spLocks noGrp="1"/>
          </p:cNvSpPr>
          <p:nvPr>
            <p:ph type="title"/>
          </p:nvPr>
        </p:nvSpPr>
        <p:spPr>
          <a:xfrm>
            <a:off x="359984" y="413257"/>
            <a:ext cx="11595309" cy="1349640"/>
          </a:xfrm>
        </p:spPr>
        <p:txBody>
          <a:bodyPr>
            <a:normAutofit/>
          </a:bodyPr>
          <a:lstStyle/>
          <a:p>
            <a:r>
              <a:rPr lang="en-US" sz="3600" dirty="0">
                <a:latin typeface="Arial Black" panose="020B0A04020102020204" pitchFamily="34" charset="0"/>
              </a:rPr>
              <a:t>HPAI: AK poultry detections/considerations (Coburn)</a:t>
            </a:r>
            <a:endParaRPr lang="en-US" dirty="0">
              <a:latin typeface="Arial Black" panose="020B0A04020102020204" pitchFamily="34" charset="0"/>
            </a:endParaRPr>
          </a:p>
        </p:txBody>
      </p:sp>
      <p:pic>
        <p:nvPicPr>
          <p:cNvPr id="4" name="Picture 3">
            <a:extLst>
              <a:ext uri="{FF2B5EF4-FFF2-40B4-BE49-F238E27FC236}">
                <a16:creationId xmlns:a16="http://schemas.microsoft.com/office/drawing/2014/main" id="{4AB065A1-E240-5B31-1403-39ABB77726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46716" y="5371208"/>
            <a:ext cx="1349640" cy="1349640"/>
          </a:xfrm>
          <a:prstGeom prst="rect">
            <a:avLst/>
          </a:prstGeom>
        </p:spPr>
      </p:pic>
      <p:sp>
        <p:nvSpPr>
          <p:cNvPr id="6" name="TextBox 5">
            <a:extLst>
              <a:ext uri="{FF2B5EF4-FFF2-40B4-BE49-F238E27FC236}">
                <a16:creationId xmlns:a16="http://schemas.microsoft.com/office/drawing/2014/main" id="{39E86EE5-EA9F-E9F8-D2C6-7759EE1904D2}"/>
              </a:ext>
            </a:extLst>
          </p:cNvPr>
          <p:cNvSpPr txBox="1"/>
          <p:nvPr/>
        </p:nvSpPr>
        <p:spPr>
          <a:xfrm>
            <a:off x="1155560" y="2100104"/>
            <a:ext cx="562707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Information, recommendation, </a:t>
            </a:r>
            <a:r>
              <a:rPr lang="en-US" sz="2800" dirty="0" err="1"/>
              <a:t>etc</a:t>
            </a:r>
            <a:endParaRPr lang="en-US" sz="2800" dirty="0"/>
          </a:p>
          <a:p>
            <a:pPr marL="285750" indent="-285750">
              <a:buFont typeface="Arial" panose="020B0604020202020204" pitchFamily="34" charset="0"/>
              <a:buChar char="•"/>
            </a:pPr>
            <a:r>
              <a:rPr lang="en-US" sz="2800" dirty="0"/>
              <a:t>For further info: </a:t>
            </a:r>
            <a:r>
              <a:rPr lang="en-US" sz="2800" dirty="0" err="1"/>
              <a:t>url</a:t>
            </a:r>
            <a:r>
              <a:rPr lang="en-US" sz="2800" dirty="0"/>
              <a:t> or email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47237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45FE76-2139-9A5B-8FDE-D5C48F90AF20}"/>
              </a:ext>
            </a:extLst>
          </p:cNvPr>
          <p:cNvPicPr>
            <a:picLocks noChangeAspect="1"/>
          </p:cNvPicPr>
          <p:nvPr/>
        </p:nvPicPr>
        <p:blipFill>
          <a:blip r:embed="rId3"/>
          <a:stretch>
            <a:fillRect/>
          </a:stretch>
        </p:blipFill>
        <p:spPr>
          <a:xfrm>
            <a:off x="10132057" y="5358581"/>
            <a:ext cx="1469033" cy="1469033"/>
          </a:xfrm>
          <a:prstGeom prst="rect">
            <a:avLst/>
          </a:prstGeom>
        </p:spPr>
      </p:pic>
      <p:sp>
        <p:nvSpPr>
          <p:cNvPr id="2" name="Title 1">
            <a:extLst>
              <a:ext uri="{FF2B5EF4-FFF2-40B4-BE49-F238E27FC236}">
                <a16:creationId xmlns:a16="http://schemas.microsoft.com/office/drawing/2014/main" id="{0FEAD79C-9BBE-D1B5-70B6-974A7DFF4A44}"/>
              </a:ext>
            </a:extLst>
          </p:cNvPr>
          <p:cNvSpPr>
            <a:spLocks noGrp="1"/>
          </p:cNvSpPr>
          <p:nvPr>
            <p:ph type="title"/>
          </p:nvPr>
        </p:nvSpPr>
        <p:spPr>
          <a:xfrm>
            <a:off x="359984" y="413257"/>
            <a:ext cx="11595309" cy="1349640"/>
          </a:xfrm>
        </p:spPr>
        <p:txBody>
          <a:bodyPr>
            <a:normAutofit/>
          </a:bodyPr>
          <a:lstStyle/>
          <a:p>
            <a:r>
              <a:rPr lang="en-US" sz="3600" dirty="0">
                <a:latin typeface="Arial Black" panose="020B0A04020102020204" pitchFamily="34" charset="0"/>
              </a:rPr>
              <a:t>HPAI: AK wild mammal detections/considerations (</a:t>
            </a:r>
            <a:r>
              <a:rPr lang="en-US" sz="3600" dirty="0" err="1">
                <a:latin typeface="Arial Black" panose="020B0A04020102020204" pitchFamily="34" charset="0"/>
              </a:rPr>
              <a:t>Beckmen</a:t>
            </a:r>
            <a:r>
              <a:rPr lang="en-US" sz="3600" dirty="0">
                <a:latin typeface="Arial Black" panose="020B0A04020102020204" pitchFamily="34" charset="0"/>
              </a:rPr>
              <a:t>)</a:t>
            </a:r>
            <a:endParaRPr lang="en-US" dirty="0">
              <a:latin typeface="Arial Black" panose="020B0A04020102020204" pitchFamily="34" charset="0"/>
            </a:endParaRPr>
          </a:p>
        </p:txBody>
      </p:sp>
      <p:sp>
        <p:nvSpPr>
          <p:cNvPr id="8" name="TextBox 7">
            <a:extLst>
              <a:ext uri="{FF2B5EF4-FFF2-40B4-BE49-F238E27FC236}">
                <a16:creationId xmlns:a16="http://schemas.microsoft.com/office/drawing/2014/main" id="{39FE2925-CD48-681A-23ED-107C3C54AEA4}"/>
              </a:ext>
            </a:extLst>
          </p:cNvPr>
          <p:cNvSpPr txBox="1"/>
          <p:nvPr/>
        </p:nvSpPr>
        <p:spPr>
          <a:xfrm>
            <a:off x="1155560" y="2100104"/>
            <a:ext cx="562707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Information, recommendation, </a:t>
            </a:r>
            <a:r>
              <a:rPr lang="en-US" sz="2800" dirty="0" err="1"/>
              <a:t>etc</a:t>
            </a:r>
            <a:endParaRPr lang="en-US" sz="2800" dirty="0"/>
          </a:p>
          <a:p>
            <a:pPr marL="285750" indent="-285750">
              <a:buFont typeface="Arial" panose="020B0604020202020204" pitchFamily="34" charset="0"/>
              <a:buChar char="•"/>
            </a:pPr>
            <a:r>
              <a:rPr lang="en-US" sz="2800" dirty="0"/>
              <a:t>For further info: </a:t>
            </a:r>
            <a:r>
              <a:rPr lang="en-US" sz="2800" dirty="0" err="1"/>
              <a:t>url</a:t>
            </a:r>
            <a:r>
              <a:rPr lang="en-US" sz="2800" dirty="0"/>
              <a:t> or email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29645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D79C-9BBE-D1B5-70B6-974A7DFF4A44}"/>
              </a:ext>
            </a:extLst>
          </p:cNvPr>
          <p:cNvSpPr>
            <a:spLocks noGrp="1"/>
          </p:cNvSpPr>
          <p:nvPr>
            <p:ph type="title"/>
          </p:nvPr>
        </p:nvSpPr>
        <p:spPr>
          <a:xfrm>
            <a:off x="359984" y="413257"/>
            <a:ext cx="11595309" cy="1349640"/>
          </a:xfrm>
        </p:spPr>
        <p:txBody>
          <a:bodyPr>
            <a:normAutofit/>
          </a:bodyPr>
          <a:lstStyle/>
          <a:p>
            <a:r>
              <a:rPr lang="en-US" sz="3600" dirty="0">
                <a:latin typeface="Arial Black" panose="020B0A04020102020204" pitchFamily="34" charset="0"/>
              </a:rPr>
              <a:t>HPAI: AK wild bird detections/considerations (Frost)</a:t>
            </a:r>
            <a:endParaRPr lang="en-US" dirty="0">
              <a:latin typeface="Arial Black" panose="020B0A04020102020204" pitchFamily="34" charset="0"/>
            </a:endParaRPr>
          </a:p>
        </p:txBody>
      </p:sp>
      <p:pic>
        <p:nvPicPr>
          <p:cNvPr id="4" name="Picture 2" descr="United States Fish and Wildlife Service - Wikipedia">
            <a:extLst>
              <a:ext uri="{FF2B5EF4-FFF2-40B4-BE49-F238E27FC236}">
                <a16:creationId xmlns:a16="http://schemas.microsoft.com/office/drawing/2014/main" id="{082BAE8D-2B27-9679-6891-945D49B0C41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346272" y="5439041"/>
            <a:ext cx="1075099" cy="1283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72AB4E-D2FC-0238-2F04-135C9E933276}"/>
              </a:ext>
            </a:extLst>
          </p:cNvPr>
          <p:cNvSpPr txBox="1"/>
          <p:nvPr/>
        </p:nvSpPr>
        <p:spPr>
          <a:xfrm>
            <a:off x="1155560" y="2100104"/>
            <a:ext cx="562707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Information, recommendation, </a:t>
            </a:r>
            <a:r>
              <a:rPr lang="en-US" sz="2800" dirty="0" err="1"/>
              <a:t>etc</a:t>
            </a:r>
            <a:endParaRPr lang="en-US" sz="2800" dirty="0"/>
          </a:p>
          <a:p>
            <a:pPr marL="285750" indent="-285750">
              <a:buFont typeface="Arial" panose="020B0604020202020204" pitchFamily="34" charset="0"/>
              <a:buChar char="•"/>
            </a:pPr>
            <a:r>
              <a:rPr lang="en-US" sz="2800" dirty="0"/>
              <a:t>For further info: </a:t>
            </a:r>
            <a:r>
              <a:rPr lang="en-US" sz="2800" dirty="0" err="1"/>
              <a:t>url</a:t>
            </a:r>
            <a:r>
              <a:rPr lang="en-US" sz="2800" dirty="0"/>
              <a:t> or email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0566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D79C-9BBE-D1B5-70B6-974A7DFF4A44}"/>
              </a:ext>
            </a:extLst>
          </p:cNvPr>
          <p:cNvSpPr>
            <a:spLocks noGrp="1"/>
          </p:cNvSpPr>
          <p:nvPr>
            <p:ph type="title"/>
          </p:nvPr>
        </p:nvSpPr>
        <p:spPr>
          <a:xfrm>
            <a:off x="359984" y="413257"/>
            <a:ext cx="11595309" cy="1349640"/>
          </a:xfrm>
        </p:spPr>
        <p:txBody>
          <a:bodyPr>
            <a:normAutofit/>
          </a:bodyPr>
          <a:lstStyle/>
          <a:p>
            <a:r>
              <a:rPr lang="en-US" sz="3600" dirty="0">
                <a:latin typeface="Arial Black" panose="020B0A04020102020204" pitchFamily="34" charset="0"/>
              </a:rPr>
              <a:t>HPAI: AK statewide research (Ahlstrom)</a:t>
            </a:r>
            <a:endParaRPr lang="en-US" dirty="0">
              <a:latin typeface="Arial Black" panose="020B0A04020102020204" pitchFamily="34" charset="0"/>
            </a:endParaRPr>
          </a:p>
        </p:txBody>
      </p:sp>
      <p:pic>
        <p:nvPicPr>
          <p:cNvPr id="3" name="Picture 8" descr="large_USGS_vector_black">
            <a:extLst>
              <a:ext uri="{FF2B5EF4-FFF2-40B4-BE49-F238E27FC236}">
                <a16:creationId xmlns:a16="http://schemas.microsoft.com/office/drawing/2014/main" id="{FA973B6C-4AD7-E82A-C4D6-3D04ADB4D5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12298" y="6046028"/>
            <a:ext cx="15430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EA05700-8076-23DF-1EA7-54F06B820DF0}"/>
              </a:ext>
            </a:extLst>
          </p:cNvPr>
          <p:cNvSpPr txBox="1"/>
          <p:nvPr/>
        </p:nvSpPr>
        <p:spPr>
          <a:xfrm>
            <a:off x="1155560" y="2100104"/>
            <a:ext cx="562707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Information, recommendation, </a:t>
            </a:r>
            <a:r>
              <a:rPr lang="en-US" sz="2800" dirty="0" err="1"/>
              <a:t>etc</a:t>
            </a:r>
            <a:endParaRPr lang="en-US" sz="2800" dirty="0"/>
          </a:p>
          <a:p>
            <a:pPr marL="285750" indent="-285750">
              <a:buFont typeface="Arial" panose="020B0604020202020204" pitchFamily="34" charset="0"/>
              <a:buChar char="•"/>
            </a:pPr>
            <a:r>
              <a:rPr lang="en-US" sz="2800" dirty="0"/>
              <a:t>For further info: </a:t>
            </a:r>
            <a:r>
              <a:rPr lang="en-US" sz="2800" dirty="0" err="1"/>
              <a:t>url</a:t>
            </a:r>
            <a:r>
              <a:rPr lang="en-US" sz="2800" dirty="0"/>
              <a:t> or email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059832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483</Words>
  <Application>Microsoft Office PowerPoint</Application>
  <PresentationFormat>Widescreen</PresentationFormat>
  <Paragraphs>53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Cambria</vt:lpstr>
      <vt:lpstr>Office Theme</vt:lpstr>
      <vt:lpstr>PowerPoint Presentation</vt:lpstr>
      <vt:lpstr>Disclaimer</vt:lpstr>
      <vt:lpstr>HPAI continues to impact wild birds, wild mammals, and poultry globally.</vt:lpstr>
      <vt:lpstr>HPAI: human detections/considerations (McLaughlin)</vt:lpstr>
      <vt:lpstr>HPAI: AK poultry detections/considerations (Coburn)</vt:lpstr>
      <vt:lpstr>HPAI: AK wild mammal detections/considerations (Beckmen)</vt:lpstr>
      <vt:lpstr>HPAI: AK wild bird detections/considerations (Frost)</vt:lpstr>
      <vt:lpstr>HPAI: AK statewide research (Ahlstrom)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Interagency update on HPAI</dc:title>
  <dc:creator>Ramey, Andy M</dc:creator>
  <cp:lastModifiedBy>Brubaker, Mike Y</cp:lastModifiedBy>
  <cp:revision>7</cp:revision>
  <dcterms:created xsi:type="dcterms:W3CDTF">2024-02-21T03:20:00Z</dcterms:created>
  <dcterms:modified xsi:type="dcterms:W3CDTF">2024-03-04T04:35:57Z</dcterms:modified>
</cp:coreProperties>
</file>