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82" r:id="rId2"/>
    <p:sldId id="287" r:id="rId3"/>
    <p:sldId id="292" r:id="rId4"/>
    <p:sldId id="294" r:id="rId5"/>
    <p:sldId id="295" r:id="rId6"/>
    <p:sldId id="293" r:id="rId7"/>
    <p:sldId id="261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02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A8CD1-C45D-4C6B-8238-B0EA446DB68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B50F9-B1CC-4857-85ED-1251A993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3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36A4-72AB-4ECE-B33C-4BB4DD6D63C7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3553-D641-4A2E-A559-501EF9DC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9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36A4-72AB-4ECE-B33C-4BB4DD6D63C7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3553-D641-4A2E-A559-501EF9DC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36A4-72AB-4ECE-B33C-4BB4DD6D63C7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3553-D641-4A2E-A559-501EF9DC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6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36A4-72AB-4ECE-B33C-4BB4DD6D63C7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3553-D641-4A2E-A559-501EF9DC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2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36A4-72AB-4ECE-B33C-4BB4DD6D63C7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3553-D641-4A2E-A559-501EF9DC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4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36A4-72AB-4ECE-B33C-4BB4DD6D63C7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3553-D641-4A2E-A559-501EF9DC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36A4-72AB-4ECE-B33C-4BB4DD6D63C7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3553-D641-4A2E-A559-501EF9DC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4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36A4-72AB-4ECE-B33C-4BB4DD6D63C7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3553-D641-4A2E-A559-501EF9DC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9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36A4-72AB-4ECE-B33C-4BB4DD6D63C7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3553-D641-4A2E-A559-501EF9DC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3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36A4-72AB-4ECE-B33C-4BB4DD6D63C7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3553-D641-4A2E-A559-501EF9DC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2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36A4-72AB-4ECE-B33C-4BB4DD6D63C7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3553-D641-4A2E-A559-501EF9DC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36A4-72AB-4ECE-B33C-4BB4DD6D63C7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C3553-D641-4A2E-A559-501EF9DC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0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82589"/>
          </a:xfrm>
        </p:spPr>
        <p:txBody>
          <a:bodyPr>
            <a:normAutofit/>
          </a:bodyPr>
          <a:lstStyle/>
          <a:p>
            <a:r>
              <a:rPr lang="en-US" sz="4000" b="1" dirty="0"/>
              <a:t>One Health Concerns in a Changing Arctic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Week of the Arctic Workshop May 2017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latin typeface="Calibri  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856" y="1344058"/>
            <a:ext cx="9144000" cy="3148694"/>
          </a:xfrm>
        </p:spPr>
        <p:txBody>
          <a:bodyPr>
            <a:normAutofit/>
          </a:bodyPr>
          <a:lstStyle/>
          <a:p>
            <a:r>
              <a:rPr lang="en-US" dirty="0" smtClean="0"/>
              <a:t>Food Security Team </a:t>
            </a:r>
            <a:r>
              <a:rPr lang="en-US" dirty="0"/>
              <a:t>Update October 16, 2018</a:t>
            </a:r>
          </a:p>
          <a:p>
            <a:r>
              <a:rPr lang="en-US" dirty="0" smtClean="0"/>
              <a:t>Tuula Hollmen, UAF 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4492752"/>
            <a:ext cx="12192000" cy="2365248"/>
          </a:xfrm>
          <a:prstGeom prst="rect">
            <a:avLst/>
          </a:prstGeom>
        </p:spPr>
      </p:pic>
      <p:pic>
        <p:nvPicPr>
          <p:cNvPr id="5122" name="Picture 2" descr="C:\temp\Temporary Internet Files\Content.Outlook\RRCC8DR9\Vetmedlogo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83" y="2624718"/>
            <a:ext cx="1210333" cy="15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670773"/>
            <a:ext cx="1969784" cy="15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m_-4819614989295937238C0B6AE77-D9A0-415E-BD99-1B1D2F1C102A" descr="47FDB82D-F979-45B8-9474-C3EB56610B5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4647" r="52725" b="74509"/>
          <a:stretch/>
        </p:blipFill>
        <p:spPr bwMode="auto">
          <a:xfrm>
            <a:off x="5117252" y="2476385"/>
            <a:ext cx="1833207" cy="185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4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365125"/>
            <a:ext cx="11220450" cy="1325563"/>
          </a:xfrm>
        </p:spPr>
        <p:txBody>
          <a:bodyPr/>
          <a:lstStyle/>
          <a:p>
            <a:r>
              <a:rPr lang="en-US" dirty="0" smtClean="0"/>
              <a:t>Workshop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1863725"/>
            <a:ext cx="11706225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One Health working groups: </a:t>
            </a: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	</a:t>
            </a:r>
            <a:r>
              <a:rPr lang="en-US" sz="3200" dirty="0" smtClean="0">
                <a:solidFill>
                  <a:prstClr val="black"/>
                </a:solidFill>
              </a:rPr>
              <a:t>Food Security</a:t>
            </a: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	Community-based Observations of Ecosystem Health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	</a:t>
            </a:r>
            <a:r>
              <a:rPr lang="en-US" sz="3200" dirty="0">
                <a:solidFill>
                  <a:prstClr val="black"/>
                </a:solidFill>
              </a:rPr>
              <a:t>Education</a:t>
            </a: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	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Overall Goals: </a:t>
            </a:r>
          </a:p>
          <a:p>
            <a:pPr marL="0" lvl="0" indent="0"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	Develop circumpolar collaborations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	Develop demonstration projects</a:t>
            </a:r>
            <a:endParaRPr lang="en-US" sz="3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287331" lvl="0" indent="-287331"/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Security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" y="1825625"/>
            <a:ext cx="1190154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10  members (from USA, Finland, Norway)</a:t>
            </a:r>
          </a:p>
          <a:p>
            <a:r>
              <a:rPr lang="en-US" dirty="0" smtClean="0"/>
              <a:t>Objectives:</a:t>
            </a:r>
          </a:p>
          <a:p>
            <a:pPr marL="0" indent="0">
              <a:buNone/>
            </a:pPr>
            <a:r>
              <a:rPr lang="en-US" dirty="0" smtClean="0"/>
              <a:t>	1. Compile a review of emerging threats to food security in the 	Circumpolar North: Zoonotic agents and </a:t>
            </a:r>
            <a:r>
              <a:rPr lang="en-US" dirty="0" err="1" smtClean="0"/>
              <a:t>biotoxins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Launch demonstration projects focused on subsistence food security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Support development of infrastructure for One Health collaborations 		 - coordination of data sharing/archival platforms</a:t>
            </a:r>
          </a:p>
          <a:p>
            <a:pPr marL="0" indent="0">
              <a:buNone/>
            </a:pPr>
            <a:r>
              <a:rPr lang="en-US" dirty="0" smtClean="0"/>
              <a:t> 		 - creation of One Health Best </a:t>
            </a:r>
            <a:r>
              <a:rPr lang="en-US" dirty="0"/>
              <a:t>P</a:t>
            </a:r>
            <a:r>
              <a:rPr lang="en-US" dirty="0" smtClean="0"/>
              <a:t>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4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Security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zoonotic agents and </a:t>
            </a:r>
            <a:r>
              <a:rPr lang="en-US" dirty="0" err="1" smtClean="0"/>
              <a:t>biotoxins</a:t>
            </a:r>
            <a:endParaRPr lang="en-US" dirty="0" smtClean="0"/>
          </a:p>
          <a:p>
            <a:r>
              <a:rPr lang="en-US" dirty="0" smtClean="0"/>
              <a:t>Expert input and literature review</a:t>
            </a:r>
          </a:p>
          <a:p>
            <a:r>
              <a:rPr lang="en-US" dirty="0" smtClean="0"/>
              <a:t>Circumpolar perspective</a:t>
            </a:r>
          </a:p>
          <a:p>
            <a:r>
              <a:rPr lang="en-US" dirty="0" smtClean="0"/>
              <a:t>Content: </a:t>
            </a:r>
          </a:p>
          <a:p>
            <a:pPr lvl="1"/>
            <a:r>
              <a:rPr lang="en-US" dirty="0" smtClean="0"/>
              <a:t>Description </a:t>
            </a:r>
            <a:r>
              <a:rPr lang="en-US" dirty="0"/>
              <a:t>of agent and epidemiology </a:t>
            </a:r>
          </a:p>
          <a:p>
            <a:pPr lvl="1"/>
            <a:r>
              <a:rPr lang="en-US" dirty="0"/>
              <a:t>Current distribution and potential to expand to </a:t>
            </a:r>
            <a:r>
              <a:rPr lang="en-US" dirty="0" smtClean="0"/>
              <a:t>and </a:t>
            </a:r>
            <a:r>
              <a:rPr lang="en-US" dirty="0" smtClean="0"/>
              <a:t>within the </a:t>
            </a:r>
            <a:r>
              <a:rPr lang="en-US" dirty="0" smtClean="0"/>
              <a:t>Arctic </a:t>
            </a:r>
            <a:r>
              <a:rPr lang="en-US" dirty="0"/>
              <a:t>region </a:t>
            </a:r>
          </a:p>
          <a:p>
            <a:pPr lvl="1"/>
            <a:r>
              <a:rPr lang="en-US" dirty="0"/>
              <a:t>Potential risk to food security (including known and potential new hosts)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5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Concerns: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 Nile Virus</a:t>
            </a:r>
          </a:p>
          <a:p>
            <a:r>
              <a:rPr lang="en-US" dirty="0" smtClean="0"/>
              <a:t>Chronic Wasting Disease</a:t>
            </a:r>
          </a:p>
          <a:p>
            <a:r>
              <a:rPr lang="en-US" dirty="0" smtClean="0"/>
              <a:t>Vibrio </a:t>
            </a:r>
            <a:r>
              <a:rPr lang="en-US" dirty="0" err="1" smtClean="0"/>
              <a:t>parahemolyticus</a:t>
            </a:r>
            <a:endParaRPr lang="en-US" dirty="0" smtClean="0"/>
          </a:p>
          <a:p>
            <a:r>
              <a:rPr lang="en-US" dirty="0" err="1" smtClean="0"/>
              <a:t>Echinococcus</a:t>
            </a:r>
            <a:r>
              <a:rPr lang="en-US" dirty="0" smtClean="0"/>
              <a:t>, liver trematodes, Giardia, </a:t>
            </a:r>
            <a:r>
              <a:rPr lang="en-US" dirty="0" err="1" smtClean="0"/>
              <a:t>Trichinella</a:t>
            </a:r>
            <a:r>
              <a:rPr lang="en-US" dirty="0" smtClean="0"/>
              <a:t>, filarial nematodes</a:t>
            </a:r>
          </a:p>
          <a:p>
            <a:r>
              <a:rPr lang="en-US" dirty="0" smtClean="0"/>
              <a:t>Tick-borne diseases</a:t>
            </a:r>
          </a:p>
          <a:p>
            <a:r>
              <a:rPr lang="en-US" dirty="0" smtClean="0"/>
              <a:t>Botulism</a:t>
            </a:r>
          </a:p>
          <a:p>
            <a:r>
              <a:rPr lang="en-US" dirty="0" smtClean="0"/>
              <a:t>Harmful Algal Blooms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7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27485" cy="4351338"/>
          </a:xfrm>
        </p:spPr>
        <p:txBody>
          <a:bodyPr/>
          <a:lstStyle/>
          <a:p>
            <a:r>
              <a:rPr lang="en-US" dirty="0" smtClean="0"/>
              <a:t>Complete Food Security Review</a:t>
            </a:r>
          </a:p>
          <a:p>
            <a:endParaRPr lang="en-US" dirty="0" smtClean="0"/>
          </a:p>
          <a:p>
            <a:r>
              <a:rPr lang="en-US" dirty="0"/>
              <a:t>Develop demonstration projects</a:t>
            </a:r>
          </a:p>
          <a:p>
            <a:pPr lvl="1"/>
            <a:r>
              <a:rPr lang="en-US" dirty="0" smtClean="0"/>
              <a:t>Engage and identify project communities</a:t>
            </a:r>
          </a:p>
          <a:p>
            <a:pPr lvl="1"/>
            <a:r>
              <a:rPr lang="en-US" dirty="0" smtClean="0"/>
              <a:t>Develop team of collaborators</a:t>
            </a:r>
          </a:p>
          <a:p>
            <a:pPr lvl="1"/>
            <a:r>
              <a:rPr lang="en-US" dirty="0" smtClean="0"/>
              <a:t>Select 2 priority food security topics (zoonotic agent and </a:t>
            </a:r>
            <a:r>
              <a:rPr lang="en-US" dirty="0" err="1" smtClean="0"/>
              <a:t>biotoxin</a:t>
            </a:r>
            <a:r>
              <a:rPr lang="en-US" dirty="0" smtClean="0"/>
              <a:t> theme)</a:t>
            </a:r>
          </a:p>
          <a:p>
            <a:pPr lvl="1"/>
            <a:r>
              <a:rPr lang="en-US" dirty="0" smtClean="0"/>
              <a:t>Develop project plans</a:t>
            </a:r>
          </a:p>
          <a:p>
            <a:pPr lvl="1"/>
            <a:r>
              <a:rPr lang="en-US" dirty="0" smtClean="0"/>
              <a:t>Link with community-based observations and education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171630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7731"/>
            <a:ext cx="10515600" cy="452923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tuulah@alaskasealife.org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9551"/>
            <a:ext cx="12228515" cy="4640294"/>
          </a:xfrm>
          <a:prstGeom prst="rect">
            <a:avLst/>
          </a:prstGeom>
        </p:spPr>
      </p:pic>
      <p:pic>
        <p:nvPicPr>
          <p:cNvPr id="2050" name="m_-4819614989295937238C0B6AE77-D9A0-415E-BD99-1B1D2F1C102A" descr="47FDB82D-F979-45B8-9474-C3EB56610B5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2" t="4768" r="27218" b="74751"/>
          <a:stretch/>
        </p:blipFill>
        <p:spPr bwMode="auto">
          <a:xfrm>
            <a:off x="9518285" y="91472"/>
            <a:ext cx="2673716" cy="265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2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164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 </vt:lpstr>
      <vt:lpstr>Calibri Light</vt:lpstr>
      <vt:lpstr>Office Theme</vt:lpstr>
      <vt:lpstr>One Health Concerns in a Changing Arctic  Week of the Arctic Workshop May 2017 </vt:lpstr>
      <vt:lpstr>Workshop Outcomes</vt:lpstr>
      <vt:lpstr>Food Security Team</vt:lpstr>
      <vt:lpstr>Food Security Review</vt:lpstr>
      <vt:lpstr>Review of Concerns: </vt:lpstr>
      <vt:lpstr>Next Steps:</vt:lpstr>
      <vt:lpstr>Thank you!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local knowledge and decision analysis to strengthen subsistence systems in a changing Arctic</dc:title>
  <dc:creator>Katie Christie</dc:creator>
  <cp:lastModifiedBy>Tuula Hollmen</cp:lastModifiedBy>
  <cp:revision>56</cp:revision>
  <cp:lastPrinted>2018-10-15T22:25:13Z</cp:lastPrinted>
  <dcterms:created xsi:type="dcterms:W3CDTF">2017-03-30T19:51:06Z</dcterms:created>
  <dcterms:modified xsi:type="dcterms:W3CDTF">2018-10-16T07:26:49Z</dcterms:modified>
</cp:coreProperties>
</file>