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538" r:id="rId2"/>
    <p:sldId id="271" r:id="rId3"/>
    <p:sldId id="531" r:id="rId4"/>
    <p:sldId id="532" r:id="rId5"/>
    <p:sldId id="500" r:id="rId6"/>
    <p:sldId id="505" r:id="rId7"/>
    <p:sldId id="504" r:id="rId8"/>
    <p:sldId id="368" r:id="rId9"/>
    <p:sldId id="283" r:id="rId10"/>
    <p:sldId id="529" r:id="rId11"/>
    <p:sldId id="491" r:id="rId12"/>
    <p:sldId id="492" r:id="rId13"/>
    <p:sldId id="312" r:id="rId14"/>
    <p:sldId id="494" r:id="rId15"/>
    <p:sldId id="272" r:id="rId16"/>
    <p:sldId id="522" r:id="rId17"/>
    <p:sldId id="311" r:id="rId18"/>
    <p:sldId id="448" r:id="rId19"/>
    <p:sldId id="445" r:id="rId20"/>
    <p:sldId id="447" r:id="rId21"/>
    <p:sldId id="528" r:id="rId22"/>
    <p:sldId id="462" r:id="rId23"/>
    <p:sldId id="452" r:id="rId24"/>
    <p:sldId id="539" r:id="rId25"/>
    <p:sldId id="483" r:id="rId26"/>
    <p:sldId id="520" r:id="rId27"/>
    <p:sldId id="515" r:id="rId28"/>
    <p:sldId id="501" r:id="rId29"/>
    <p:sldId id="508" r:id="rId30"/>
    <p:sldId id="516" r:id="rId31"/>
    <p:sldId id="461" r:id="rId32"/>
    <p:sldId id="507" r:id="rId33"/>
    <p:sldId id="536" r:id="rId34"/>
    <p:sldId id="506" r:id="rId35"/>
    <p:sldId id="415" r:id="rId36"/>
    <p:sldId id="414" r:id="rId37"/>
    <p:sldId id="486" r:id="rId38"/>
    <p:sldId id="265" r:id="rId39"/>
    <p:sldId id="537" r:id="rId40"/>
    <p:sldId id="541"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37BD"/>
    <a:srgbClr val="F8AEE5"/>
    <a:srgbClr val="FFC625"/>
    <a:srgbClr val="777777"/>
    <a:srgbClr val="66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058ED7-432A-4056-93BA-197238B431D1}" v="49" dt="2024-09-17T06:19:44.0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055" autoAdjust="0"/>
    <p:restoredTop sz="94660"/>
  </p:normalViewPr>
  <p:slideViewPr>
    <p:cSldViewPr snapToGrid="0">
      <p:cViewPr varScale="1">
        <p:scale>
          <a:sx n="112" d="100"/>
          <a:sy n="112" d="100"/>
        </p:scale>
        <p:origin x="204" y="96"/>
      </p:cViewPr>
      <p:guideLst/>
    </p:cSldViewPr>
  </p:slideViewPr>
  <p:notesTextViewPr>
    <p:cViewPr>
      <p:scale>
        <a:sx n="1" d="1"/>
        <a:sy n="1" d="1"/>
      </p:scale>
      <p:origin x="0" y="0"/>
    </p:cViewPr>
  </p:notesTextViewPr>
  <p:sorterViewPr>
    <p:cViewPr>
      <p:scale>
        <a:sx n="126" d="100"/>
        <a:sy n="126" d="100"/>
      </p:scale>
      <p:origin x="0" y="-5861"/>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8024D-D93E-3831-F9D2-073113346D1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DCB16A-7303-12B7-C408-4A0E54823A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BA28062-F742-9D51-CFBD-EB3B51991853}"/>
              </a:ext>
            </a:extLst>
          </p:cNvPr>
          <p:cNvSpPr>
            <a:spLocks noGrp="1"/>
          </p:cNvSpPr>
          <p:nvPr>
            <p:ph type="dt" sz="half" idx="10"/>
          </p:nvPr>
        </p:nvSpPr>
        <p:spPr/>
        <p:txBody>
          <a:bodyPr/>
          <a:lstStyle/>
          <a:p>
            <a:fld id="{08D597CA-DABE-45D5-B0F2-14BE25504FB6}" type="datetimeFigureOut">
              <a:rPr lang="en-US" smtClean="0"/>
              <a:t>9/17/2024</a:t>
            </a:fld>
            <a:endParaRPr lang="en-US"/>
          </a:p>
        </p:txBody>
      </p:sp>
      <p:sp>
        <p:nvSpPr>
          <p:cNvPr id="5" name="Footer Placeholder 4">
            <a:extLst>
              <a:ext uri="{FF2B5EF4-FFF2-40B4-BE49-F238E27FC236}">
                <a16:creationId xmlns:a16="http://schemas.microsoft.com/office/drawing/2014/main" id="{867188A9-E4D2-3240-A11A-2CA942D2E9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EDD1C2-8259-BEF9-0819-7245F7EF1A8A}"/>
              </a:ext>
            </a:extLst>
          </p:cNvPr>
          <p:cNvSpPr>
            <a:spLocks noGrp="1"/>
          </p:cNvSpPr>
          <p:nvPr>
            <p:ph type="sldNum" sz="quarter" idx="12"/>
          </p:nvPr>
        </p:nvSpPr>
        <p:spPr/>
        <p:txBody>
          <a:bodyPr/>
          <a:lstStyle/>
          <a:p>
            <a:fld id="{F578B898-5A04-47F9-A4BA-CDA15BB0DCA6}" type="slidenum">
              <a:rPr lang="en-US" smtClean="0"/>
              <a:t>‹#›</a:t>
            </a:fld>
            <a:endParaRPr lang="en-US"/>
          </a:p>
        </p:txBody>
      </p:sp>
    </p:spTree>
    <p:extLst>
      <p:ext uri="{BB962C8B-B14F-4D97-AF65-F5344CB8AC3E}">
        <p14:creationId xmlns:p14="http://schemas.microsoft.com/office/powerpoint/2010/main" val="3089950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519A2-BD03-8B71-CFE2-63F4F1F9E5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74426C-5CA6-347F-3F45-C26B2F9AE5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6BA32F-4534-79B4-D5A6-82546B6C462D}"/>
              </a:ext>
            </a:extLst>
          </p:cNvPr>
          <p:cNvSpPr>
            <a:spLocks noGrp="1"/>
          </p:cNvSpPr>
          <p:nvPr>
            <p:ph type="dt" sz="half" idx="10"/>
          </p:nvPr>
        </p:nvSpPr>
        <p:spPr/>
        <p:txBody>
          <a:bodyPr/>
          <a:lstStyle/>
          <a:p>
            <a:fld id="{08D597CA-DABE-45D5-B0F2-14BE25504FB6}" type="datetimeFigureOut">
              <a:rPr lang="en-US" smtClean="0"/>
              <a:t>9/17/2024</a:t>
            </a:fld>
            <a:endParaRPr lang="en-US"/>
          </a:p>
        </p:txBody>
      </p:sp>
      <p:sp>
        <p:nvSpPr>
          <p:cNvPr id="5" name="Footer Placeholder 4">
            <a:extLst>
              <a:ext uri="{FF2B5EF4-FFF2-40B4-BE49-F238E27FC236}">
                <a16:creationId xmlns:a16="http://schemas.microsoft.com/office/drawing/2014/main" id="{4EA96895-02D1-6286-7278-5B015AB0D0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5F40F6-7853-2FB6-CE21-324BC9851329}"/>
              </a:ext>
            </a:extLst>
          </p:cNvPr>
          <p:cNvSpPr>
            <a:spLocks noGrp="1"/>
          </p:cNvSpPr>
          <p:nvPr>
            <p:ph type="sldNum" sz="quarter" idx="12"/>
          </p:nvPr>
        </p:nvSpPr>
        <p:spPr/>
        <p:txBody>
          <a:bodyPr/>
          <a:lstStyle/>
          <a:p>
            <a:fld id="{F578B898-5A04-47F9-A4BA-CDA15BB0DCA6}" type="slidenum">
              <a:rPr lang="en-US" smtClean="0"/>
              <a:t>‹#›</a:t>
            </a:fld>
            <a:endParaRPr lang="en-US"/>
          </a:p>
        </p:txBody>
      </p:sp>
    </p:spTree>
    <p:extLst>
      <p:ext uri="{BB962C8B-B14F-4D97-AF65-F5344CB8AC3E}">
        <p14:creationId xmlns:p14="http://schemas.microsoft.com/office/powerpoint/2010/main" val="1125761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DE683D-C54B-4C0A-00F8-FC110EF88B7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E542B7-2270-3F9A-340D-7B81403B66E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EB84E4-BAE5-34F3-86C9-577A482D54E5}"/>
              </a:ext>
            </a:extLst>
          </p:cNvPr>
          <p:cNvSpPr>
            <a:spLocks noGrp="1"/>
          </p:cNvSpPr>
          <p:nvPr>
            <p:ph type="dt" sz="half" idx="10"/>
          </p:nvPr>
        </p:nvSpPr>
        <p:spPr/>
        <p:txBody>
          <a:bodyPr/>
          <a:lstStyle/>
          <a:p>
            <a:fld id="{08D597CA-DABE-45D5-B0F2-14BE25504FB6}" type="datetimeFigureOut">
              <a:rPr lang="en-US" smtClean="0"/>
              <a:t>9/17/2024</a:t>
            </a:fld>
            <a:endParaRPr lang="en-US"/>
          </a:p>
        </p:txBody>
      </p:sp>
      <p:sp>
        <p:nvSpPr>
          <p:cNvPr id="5" name="Footer Placeholder 4">
            <a:extLst>
              <a:ext uri="{FF2B5EF4-FFF2-40B4-BE49-F238E27FC236}">
                <a16:creationId xmlns:a16="http://schemas.microsoft.com/office/drawing/2014/main" id="{5ED5C5F5-0E30-859F-7C86-4D013EE8E8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682C44-11B1-2E96-066A-354D4F8CF1BC}"/>
              </a:ext>
            </a:extLst>
          </p:cNvPr>
          <p:cNvSpPr>
            <a:spLocks noGrp="1"/>
          </p:cNvSpPr>
          <p:nvPr>
            <p:ph type="sldNum" sz="quarter" idx="12"/>
          </p:nvPr>
        </p:nvSpPr>
        <p:spPr/>
        <p:txBody>
          <a:bodyPr/>
          <a:lstStyle/>
          <a:p>
            <a:fld id="{F578B898-5A04-47F9-A4BA-CDA15BB0DCA6}" type="slidenum">
              <a:rPr lang="en-US" smtClean="0"/>
              <a:t>‹#›</a:t>
            </a:fld>
            <a:endParaRPr lang="en-US"/>
          </a:p>
        </p:txBody>
      </p:sp>
    </p:spTree>
    <p:extLst>
      <p:ext uri="{BB962C8B-B14F-4D97-AF65-F5344CB8AC3E}">
        <p14:creationId xmlns:p14="http://schemas.microsoft.com/office/powerpoint/2010/main" val="2558968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A489C-4D04-CA02-04A9-E442FFB0DF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E5B87A-F05A-8F13-FEF2-82179EDD12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241C52-DA9A-3ADF-057C-D623440B0FC1}"/>
              </a:ext>
            </a:extLst>
          </p:cNvPr>
          <p:cNvSpPr>
            <a:spLocks noGrp="1"/>
          </p:cNvSpPr>
          <p:nvPr>
            <p:ph type="dt" sz="half" idx="10"/>
          </p:nvPr>
        </p:nvSpPr>
        <p:spPr/>
        <p:txBody>
          <a:bodyPr/>
          <a:lstStyle/>
          <a:p>
            <a:fld id="{08D597CA-DABE-45D5-B0F2-14BE25504FB6}" type="datetimeFigureOut">
              <a:rPr lang="en-US" smtClean="0"/>
              <a:t>9/17/2024</a:t>
            </a:fld>
            <a:endParaRPr lang="en-US"/>
          </a:p>
        </p:txBody>
      </p:sp>
      <p:sp>
        <p:nvSpPr>
          <p:cNvPr id="5" name="Footer Placeholder 4">
            <a:extLst>
              <a:ext uri="{FF2B5EF4-FFF2-40B4-BE49-F238E27FC236}">
                <a16:creationId xmlns:a16="http://schemas.microsoft.com/office/drawing/2014/main" id="{0964C486-FEEC-6580-F9A5-861868909D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4E2125-6899-6C58-54A1-EE4DEBD047CE}"/>
              </a:ext>
            </a:extLst>
          </p:cNvPr>
          <p:cNvSpPr>
            <a:spLocks noGrp="1"/>
          </p:cNvSpPr>
          <p:nvPr>
            <p:ph type="sldNum" sz="quarter" idx="12"/>
          </p:nvPr>
        </p:nvSpPr>
        <p:spPr/>
        <p:txBody>
          <a:bodyPr/>
          <a:lstStyle/>
          <a:p>
            <a:fld id="{F578B898-5A04-47F9-A4BA-CDA15BB0DCA6}" type="slidenum">
              <a:rPr lang="en-US" smtClean="0"/>
              <a:t>‹#›</a:t>
            </a:fld>
            <a:endParaRPr lang="en-US"/>
          </a:p>
        </p:txBody>
      </p:sp>
    </p:spTree>
    <p:extLst>
      <p:ext uri="{BB962C8B-B14F-4D97-AF65-F5344CB8AC3E}">
        <p14:creationId xmlns:p14="http://schemas.microsoft.com/office/powerpoint/2010/main" val="1466629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F1803-66D9-C697-1A79-66274274441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922A14-5072-999E-1CAB-5E9E4F9AF1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E303A4-C55A-9D82-4BB5-C91A746CBCE3}"/>
              </a:ext>
            </a:extLst>
          </p:cNvPr>
          <p:cNvSpPr>
            <a:spLocks noGrp="1"/>
          </p:cNvSpPr>
          <p:nvPr>
            <p:ph type="dt" sz="half" idx="10"/>
          </p:nvPr>
        </p:nvSpPr>
        <p:spPr/>
        <p:txBody>
          <a:bodyPr/>
          <a:lstStyle/>
          <a:p>
            <a:fld id="{08D597CA-DABE-45D5-B0F2-14BE25504FB6}" type="datetimeFigureOut">
              <a:rPr lang="en-US" smtClean="0"/>
              <a:t>9/17/2024</a:t>
            </a:fld>
            <a:endParaRPr lang="en-US"/>
          </a:p>
        </p:txBody>
      </p:sp>
      <p:sp>
        <p:nvSpPr>
          <p:cNvPr id="5" name="Footer Placeholder 4">
            <a:extLst>
              <a:ext uri="{FF2B5EF4-FFF2-40B4-BE49-F238E27FC236}">
                <a16:creationId xmlns:a16="http://schemas.microsoft.com/office/drawing/2014/main" id="{57E1E8F8-82D5-F189-7BA7-5EEDE05342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74AA08-7461-DB74-180B-23664050E25D}"/>
              </a:ext>
            </a:extLst>
          </p:cNvPr>
          <p:cNvSpPr>
            <a:spLocks noGrp="1"/>
          </p:cNvSpPr>
          <p:nvPr>
            <p:ph type="sldNum" sz="quarter" idx="12"/>
          </p:nvPr>
        </p:nvSpPr>
        <p:spPr/>
        <p:txBody>
          <a:bodyPr/>
          <a:lstStyle/>
          <a:p>
            <a:fld id="{F578B898-5A04-47F9-A4BA-CDA15BB0DCA6}" type="slidenum">
              <a:rPr lang="en-US" smtClean="0"/>
              <a:t>‹#›</a:t>
            </a:fld>
            <a:endParaRPr lang="en-US"/>
          </a:p>
        </p:txBody>
      </p:sp>
    </p:spTree>
    <p:extLst>
      <p:ext uri="{BB962C8B-B14F-4D97-AF65-F5344CB8AC3E}">
        <p14:creationId xmlns:p14="http://schemas.microsoft.com/office/powerpoint/2010/main" val="2098980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6F2F3-143C-3742-DD37-14EA2BA6A0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033229-7DDD-788A-994B-81F183E4B5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31262A-4341-D47D-6362-AD240DFFD0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3C26F1-E888-3B58-A2C0-BB7116F080FB}"/>
              </a:ext>
            </a:extLst>
          </p:cNvPr>
          <p:cNvSpPr>
            <a:spLocks noGrp="1"/>
          </p:cNvSpPr>
          <p:nvPr>
            <p:ph type="dt" sz="half" idx="10"/>
          </p:nvPr>
        </p:nvSpPr>
        <p:spPr/>
        <p:txBody>
          <a:bodyPr/>
          <a:lstStyle/>
          <a:p>
            <a:fld id="{08D597CA-DABE-45D5-B0F2-14BE25504FB6}" type="datetimeFigureOut">
              <a:rPr lang="en-US" smtClean="0"/>
              <a:t>9/17/2024</a:t>
            </a:fld>
            <a:endParaRPr lang="en-US"/>
          </a:p>
        </p:txBody>
      </p:sp>
      <p:sp>
        <p:nvSpPr>
          <p:cNvPr id="6" name="Footer Placeholder 5">
            <a:extLst>
              <a:ext uri="{FF2B5EF4-FFF2-40B4-BE49-F238E27FC236}">
                <a16:creationId xmlns:a16="http://schemas.microsoft.com/office/drawing/2014/main" id="{537CD489-BA6A-35E6-DD93-D0CEC40A7A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F99542-850C-EA20-F4C5-3A5A60A63906}"/>
              </a:ext>
            </a:extLst>
          </p:cNvPr>
          <p:cNvSpPr>
            <a:spLocks noGrp="1"/>
          </p:cNvSpPr>
          <p:nvPr>
            <p:ph type="sldNum" sz="quarter" idx="12"/>
          </p:nvPr>
        </p:nvSpPr>
        <p:spPr/>
        <p:txBody>
          <a:bodyPr/>
          <a:lstStyle/>
          <a:p>
            <a:fld id="{F578B898-5A04-47F9-A4BA-CDA15BB0DCA6}" type="slidenum">
              <a:rPr lang="en-US" smtClean="0"/>
              <a:t>‹#›</a:t>
            </a:fld>
            <a:endParaRPr lang="en-US"/>
          </a:p>
        </p:txBody>
      </p:sp>
    </p:spTree>
    <p:extLst>
      <p:ext uri="{BB962C8B-B14F-4D97-AF65-F5344CB8AC3E}">
        <p14:creationId xmlns:p14="http://schemas.microsoft.com/office/powerpoint/2010/main" val="1297980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6A0F3-1A32-4F83-3648-A5FC7F954A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47BC6E-0D48-D32A-173C-1A7C147DF7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2C493E-7808-8B87-8B11-E73D71777D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BDBF5E5-2084-A9DA-B5FA-3D7CF0155D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A60080-77CE-3474-CD7F-F8E6B4BACC5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7E1584-7D94-FFB4-8955-317BC16AF140}"/>
              </a:ext>
            </a:extLst>
          </p:cNvPr>
          <p:cNvSpPr>
            <a:spLocks noGrp="1"/>
          </p:cNvSpPr>
          <p:nvPr>
            <p:ph type="dt" sz="half" idx="10"/>
          </p:nvPr>
        </p:nvSpPr>
        <p:spPr/>
        <p:txBody>
          <a:bodyPr/>
          <a:lstStyle/>
          <a:p>
            <a:fld id="{08D597CA-DABE-45D5-B0F2-14BE25504FB6}" type="datetimeFigureOut">
              <a:rPr lang="en-US" smtClean="0"/>
              <a:t>9/17/2024</a:t>
            </a:fld>
            <a:endParaRPr lang="en-US"/>
          </a:p>
        </p:txBody>
      </p:sp>
      <p:sp>
        <p:nvSpPr>
          <p:cNvPr id="8" name="Footer Placeholder 7">
            <a:extLst>
              <a:ext uri="{FF2B5EF4-FFF2-40B4-BE49-F238E27FC236}">
                <a16:creationId xmlns:a16="http://schemas.microsoft.com/office/drawing/2014/main" id="{7D6739AF-4303-34AB-CCD2-2A274B23B5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97A68C3-A3E3-B57E-2D1E-BD7B36317702}"/>
              </a:ext>
            </a:extLst>
          </p:cNvPr>
          <p:cNvSpPr>
            <a:spLocks noGrp="1"/>
          </p:cNvSpPr>
          <p:nvPr>
            <p:ph type="sldNum" sz="quarter" idx="12"/>
          </p:nvPr>
        </p:nvSpPr>
        <p:spPr/>
        <p:txBody>
          <a:bodyPr/>
          <a:lstStyle/>
          <a:p>
            <a:fld id="{F578B898-5A04-47F9-A4BA-CDA15BB0DCA6}" type="slidenum">
              <a:rPr lang="en-US" smtClean="0"/>
              <a:t>‹#›</a:t>
            </a:fld>
            <a:endParaRPr lang="en-US"/>
          </a:p>
        </p:txBody>
      </p:sp>
    </p:spTree>
    <p:extLst>
      <p:ext uri="{BB962C8B-B14F-4D97-AF65-F5344CB8AC3E}">
        <p14:creationId xmlns:p14="http://schemas.microsoft.com/office/powerpoint/2010/main" val="545807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62791-5C28-4413-81CB-6FB97C05E3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904C653-DB52-129B-2675-05765294B120}"/>
              </a:ext>
            </a:extLst>
          </p:cNvPr>
          <p:cNvSpPr>
            <a:spLocks noGrp="1"/>
          </p:cNvSpPr>
          <p:nvPr>
            <p:ph type="dt" sz="half" idx="10"/>
          </p:nvPr>
        </p:nvSpPr>
        <p:spPr/>
        <p:txBody>
          <a:bodyPr/>
          <a:lstStyle/>
          <a:p>
            <a:fld id="{08D597CA-DABE-45D5-B0F2-14BE25504FB6}" type="datetimeFigureOut">
              <a:rPr lang="en-US" smtClean="0"/>
              <a:t>9/17/2024</a:t>
            </a:fld>
            <a:endParaRPr lang="en-US"/>
          </a:p>
        </p:txBody>
      </p:sp>
      <p:sp>
        <p:nvSpPr>
          <p:cNvPr id="4" name="Footer Placeholder 3">
            <a:extLst>
              <a:ext uri="{FF2B5EF4-FFF2-40B4-BE49-F238E27FC236}">
                <a16:creationId xmlns:a16="http://schemas.microsoft.com/office/drawing/2014/main" id="{0EAA14DC-D273-2117-3032-513294A178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B5A10F-4D54-8BE9-4335-11A317C570FE}"/>
              </a:ext>
            </a:extLst>
          </p:cNvPr>
          <p:cNvSpPr>
            <a:spLocks noGrp="1"/>
          </p:cNvSpPr>
          <p:nvPr>
            <p:ph type="sldNum" sz="quarter" idx="12"/>
          </p:nvPr>
        </p:nvSpPr>
        <p:spPr/>
        <p:txBody>
          <a:bodyPr/>
          <a:lstStyle/>
          <a:p>
            <a:fld id="{F578B898-5A04-47F9-A4BA-CDA15BB0DCA6}" type="slidenum">
              <a:rPr lang="en-US" smtClean="0"/>
              <a:t>‹#›</a:t>
            </a:fld>
            <a:endParaRPr lang="en-US"/>
          </a:p>
        </p:txBody>
      </p:sp>
    </p:spTree>
    <p:extLst>
      <p:ext uri="{BB962C8B-B14F-4D97-AF65-F5344CB8AC3E}">
        <p14:creationId xmlns:p14="http://schemas.microsoft.com/office/powerpoint/2010/main" val="365272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8FCCAE-3CF0-E9DF-9BDE-C1673E67DEFB}"/>
              </a:ext>
            </a:extLst>
          </p:cNvPr>
          <p:cNvSpPr>
            <a:spLocks noGrp="1"/>
          </p:cNvSpPr>
          <p:nvPr>
            <p:ph type="dt" sz="half" idx="10"/>
          </p:nvPr>
        </p:nvSpPr>
        <p:spPr/>
        <p:txBody>
          <a:bodyPr/>
          <a:lstStyle/>
          <a:p>
            <a:fld id="{08D597CA-DABE-45D5-B0F2-14BE25504FB6}" type="datetimeFigureOut">
              <a:rPr lang="en-US" smtClean="0"/>
              <a:t>9/17/2024</a:t>
            </a:fld>
            <a:endParaRPr lang="en-US"/>
          </a:p>
        </p:txBody>
      </p:sp>
      <p:sp>
        <p:nvSpPr>
          <p:cNvPr id="3" name="Footer Placeholder 2">
            <a:extLst>
              <a:ext uri="{FF2B5EF4-FFF2-40B4-BE49-F238E27FC236}">
                <a16:creationId xmlns:a16="http://schemas.microsoft.com/office/drawing/2014/main" id="{9DE785C2-F457-8529-A9CB-1DDCB34BA7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28EDB0E-E0B6-DAA3-1009-0BFC9A660EEA}"/>
              </a:ext>
            </a:extLst>
          </p:cNvPr>
          <p:cNvSpPr>
            <a:spLocks noGrp="1"/>
          </p:cNvSpPr>
          <p:nvPr>
            <p:ph type="sldNum" sz="quarter" idx="12"/>
          </p:nvPr>
        </p:nvSpPr>
        <p:spPr/>
        <p:txBody>
          <a:bodyPr/>
          <a:lstStyle/>
          <a:p>
            <a:fld id="{F578B898-5A04-47F9-A4BA-CDA15BB0DCA6}" type="slidenum">
              <a:rPr lang="en-US" smtClean="0"/>
              <a:t>‹#›</a:t>
            </a:fld>
            <a:endParaRPr lang="en-US"/>
          </a:p>
        </p:txBody>
      </p:sp>
    </p:spTree>
    <p:extLst>
      <p:ext uri="{BB962C8B-B14F-4D97-AF65-F5344CB8AC3E}">
        <p14:creationId xmlns:p14="http://schemas.microsoft.com/office/powerpoint/2010/main" val="3578818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0045F-F35F-5062-BB8A-3CA0DF9349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46BED1-C486-07AF-411C-49D0F70393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B8B58D-4CB3-BFD9-EAC6-F689984F81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68A260-61E4-5ABE-6208-F111CCA7565F}"/>
              </a:ext>
            </a:extLst>
          </p:cNvPr>
          <p:cNvSpPr>
            <a:spLocks noGrp="1"/>
          </p:cNvSpPr>
          <p:nvPr>
            <p:ph type="dt" sz="half" idx="10"/>
          </p:nvPr>
        </p:nvSpPr>
        <p:spPr/>
        <p:txBody>
          <a:bodyPr/>
          <a:lstStyle/>
          <a:p>
            <a:fld id="{08D597CA-DABE-45D5-B0F2-14BE25504FB6}" type="datetimeFigureOut">
              <a:rPr lang="en-US" smtClean="0"/>
              <a:t>9/17/2024</a:t>
            </a:fld>
            <a:endParaRPr lang="en-US"/>
          </a:p>
        </p:txBody>
      </p:sp>
      <p:sp>
        <p:nvSpPr>
          <p:cNvPr id="6" name="Footer Placeholder 5">
            <a:extLst>
              <a:ext uri="{FF2B5EF4-FFF2-40B4-BE49-F238E27FC236}">
                <a16:creationId xmlns:a16="http://schemas.microsoft.com/office/drawing/2014/main" id="{295E8DE9-232D-4810-9A6C-6304C0F070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ACAD76-816C-6035-84BF-5928FBB49199}"/>
              </a:ext>
            </a:extLst>
          </p:cNvPr>
          <p:cNvSpPr>
            <a:spLocks noGrp="1"/>
          </p:cNvSpPr>
          <p:nvPr>
            <p:ph type="sldNum" sz="quarter" idx="12"/>
          </p:nvPr>
        </p:nvSpPr>
        <p:spPr/>
        <p:txBody>
          <a:bodyPr/>
          <a:lstStyle/>
          <a:p>
            <a:fld id="{F578B898-5A04-47F9-A4BA-CDA15BB0DCA6}" type="slidenum">
              <a:rPr lang="en-US" smtClean="0"/>
              <a:t>‹#›</a:t>
            </a:fld>
            <a:endParaRPr lang="en-US"/>
          </a:p>
        </p:txBody>
      </p:sp>
    </p:spTree>
    <p:extLst>
      <p:ext uri="{BB962C8B-B14F-4D97-AF65-F5344CB8AC3E}">
        <p14:creationId xmlns:p14="http://schemas.microsoft.com/office/powerpoint/2010/main" val="2448518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FE917-0314-4047-B044-CB07CC95DD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8ADC660-5956-D803-965D-FF26AE2BC1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52A210-D960-893A-F4F4-B52C8E3F1E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06DA93-F86D-9081-28C9-52E1057ED0E0}"/>
              </a:ext>
            </a:extLst>
          </p:cNvPr>
          <p:cNvSpPr>
            <a:spLocks noGrp="1"/>
          </p:cNvSpPr>
          <p:nvPr>
            <p:ph type="dt" sz="half" idx="10"/>
          </p:nvPr>
        </p:nvSpPr>
        <p:spPr/>
        <p:txBody>
          <a:bodyPr/>
          <a:lstStyle/>
          <a:p>
            <a:fld id="{08D597CA-DABE-45D5-B0F2-14BE25504FB6}" type="datetimeFigureOut">
              <a:rPr lang="en-US" smtClean="0"/>
              <a:t>9/17/2024</a:t>
            </a:fld>
            <a:endParaRPr lang="en-US"/>
          </a:p>
        </p:txBody>
      </p:sp>
      <p:sp>
        <p:nvSpPr>
          <p:cNvPr id="6" name="Footer Placeholder 5">
            <a:extLst>
              <a:ext uri="{FF2B5EF4-FFF2-40B4-BE49-F238E27FC236}">
                <a16:creationId xmlns:a16="http://schemas.microsoft.com/office/drawing/2014/main" id="{FEC9B52B-8B38-A9E6-FD2A-A87ADBB731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A09D65-8610-808C-54D6-D98B2E72A7CC}"/>
              </a:ext>
            </a:extLst>
          </p:cNvPr>
          <p:cNvSpPr>
            <a:spLocks noGrp="1"/>
          </p:cNvSpPr>
          <p:nvPr>
            <p:ph type="sldNum" sz="quarter" idx="12"/>
          </p:nvPr>
        </p:nvSpPr>
        <p:spPr/>
        <p:txBody>
          <a:bodyPr/>
          <a:lstStyle/>
          <a:p>
            <a:fld id="{F578B898-5A04-47F9-A4BA-CDA15BB0DCA6}" type="slidenum">
              <a:rPr lang="en-US" smtClean="0"/>
              <a:t>‹#›</a:t>
            </a:fld>
            <a:endParaRPr lang="en-US"/>
          </a:p>
        </p:txBody>
      </p:sp>
    </p:spTree>
    <p:extLst>
      <p:ext uri="{BB962C8B-B14F-4D97-AF65-F5344CB8AC3E}">
        <p14:creationId xmlns:p14="http://schemas.microsoft.com/office/powerpoint/2010/main" val="2162500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5950A9-0E03-0A35-DB60-F993C3CE63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41DDD5-7DC7-EBE4-A149-2471A59C50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7BFCCC-E4B8-4A24-4EB5-587B5CE5E8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D597CA-DABE-45D5-B0F2-14BE25504FB6}" type="datetimeFigureOut">
              <a:rPr lang="en-US" smtClean="0"/>
              <a:t>9/17/2024</a:t>
            </a:fld>
            <a:endParaRPr lang="en-US"/>
          </a:p>
        </p:txBody>
      </p:sp>
      <p:sp>
        <p:nvSpPr>
          <p:cNvPr id="5" name="Footer Placeholder 4">
            <a:extLst>
              <a:ext uri="{FF2B5EF4-FFF2-40B4-BE49-F238E27FC236}">
                <a16:creationId xmlns:a16="http://schemas.microsoft.com/office/drawing/2014/main" id="{EDC53508-EC85-990C-3C24-CF859244EB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D26F104-1DC0-9FD2-CE47-E6F4832D6D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78B898-5A04-47F9-A4BA-CDA15BB0DCA6}" type="slidenum">
              <a:rPr lang="en-US" smtClean="0"/>
              <a:t>‹#›</a:t>
            </a:fld>
            <a:endParaRPr lang="en-US"/>
          </a:p>
        </p:txBody>
      </p:sp>
    </p:spTree>
    <p:extLst>
      <p:ext uri="{BB962C8B-B14F-4D97-AF65-F5344CB8AC3E}">
        <p14:creationId xmlns:p14="http://schemas.microsoft.com/office/powerpoint/2010/main" val="30037776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3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7C5CFB-B256-64EF-D5FF-9ECC4DB6EEF2}"/>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l="13955" t="7363" b="6592"/>
          <a:stretch/>
        </p:blipFill>
        <p:spPr>
          <a:xfrm>
            <a:off x="0" y="0"/>
            <a:ext cx="12192000" cy="6858000"/>
          </a:xfrm>
          <a:prstGeom prst="rect">
            <a:avLst/>
          </a:prstGeom>
        </p:spPr>
      </p:pic>
      <p:sp>
        <p:nvSpPr>
          <p:cNvPr id="2" name="TextBox 1">
            <a:extLst>
              <a:ext uri="{FF2B5EF4-FFF2-40B4-BE49-F238E27FC236}">
                <a16:creationId xmlns:a16="http://schemas.microsoft.com/office/drawing/2014/main" id="{22E2055C-69F1-175E-ED5C-10C375E0DC54}"/>
              </a:ext>
            </a:extLst>
          </p:cNvPr>
          <p:cNvSpPr txBox="1"/>
          <p:nvPr/>
        </p:nvSpPr>
        <p:spPr>
          <a:xfrm>
            <a:off x="1927938" y="1654240"/>
            <a:ext cx="8134156" cy="4801314"/>
          </a:xfrm>
          <a:prstGeom prst="rect">
            <a:avLst/>
          </a:prstGeom>
          <a:solidFill>
            <a:schemeClr val="bg1"/>
          </a:solidFill>
          <a:ln>
            <a:solidFill>
              <a:schemeClr val="tx1"/>
            </a:solidFill>
          </a:ln>
        </p:spPr>
        <p:txBody>
          <a:bodyPr wrap="square" rtlCol="0">
            <a:spAutoFit/>
          </a:bodyPr>
          <a:lstStyle/>
          <a:p>
            <a:endParaRPr lang="en-US" sz="2400" dirty="0"/>
          </a:p>
          <a:p>
            <a:r>
              <a:rPr lang="en-US" sz="2400" dirty="0"/>
              <a:t>Thank you for taking the time to participate in this discussion on eroding cemeteries in Alaska.</a:t>
            </a:r>
          </a:p>
          <a:p>
            <a:endParaRPr lang="en-US" dirty="0"/>
          </a:p>
          <a:p>
            <a:r>
              <a:rPr lang="en-US" dirty="0"/>
              <a:t>I was not able to make it to Saint Micheal earlier this month as planned.</a:t>
            </a:r>
          </a:p>
          <a:p>
            <a:endParaRPr lang="en-US" dirty="0"/>
          </a:p>
          <a:p>
            <a:r>
              <a:rPr lang="en-US" dirty="0"/>
              <a:t>This talk was originally aimed at sharing results of that trip.</a:t>
            </a:r>
          </a:p>
          <a:p>
            <a:endParaRPr lang="en-US" dirty="0"/>
          </a:p>
          <a:p>
            <a:r>
              <a:rPr lang="en-US" dirty="0"/>
              <a:t>Instead, I am taking this opportunity to address related topic.</a:t>
            </a:r>
          </a:p>
          <a:p>
            <a:endParaRPr lang="en-US" dirty="0"/>
          </a:p>
          <a:p>
            <a:r>
              <a:rPr lang="en-US" dirty="0"/>
              <a:t>There is plenty in this topic that I will not have time to talk about.</a:t>
            </a:r>
          </a:p>
          <a:p>
            <a:endParaRPr lang="en-US" dirty="0"/>
          </a:p>
          <a:p>
            <a:r>
              <a:rPr lang="en-US" dirty="0"/>
              <a:t>Am also trying out a new style of presentation for myself.  It is designed so this presentation can stand on its own without my talking through it in case anyone wants to read this presentation without me.</a:t>
            </a:r>
          </a:p>
          <a:p>
            <a:endParaRPr lang="en-US" dirty="0"/>
          </a:p>
        </p:txBody>
      </p:sp>
    </p:spTree>
    <p:extLst>
      <p:ext uri="{BB962C8B-B14F-4D97-AF65-F5344CB8AC3E}">
        <p14:creationId xmlns:p14="http://schemas.microsoft.com/office/powerpoint/2010/main" val="37749721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7C5CFB-B256-64EF-D5FF-9ECC4DB6EEF2}"/>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l="13955" t="7363" b="6592"/>
          <a:stretch/>
        </p:blipFill>
        <p:spPr>
          <a:xfrm>
            <a:off x="0" y="0"/>
            <a:ext cx="12192000" cy="6858000"/>
          </a:xfrm>
          <a:prstGeom prst="rect">
            <a:avLst/>
          </a:prstGeom>
        </p:spPr>
      </p:pic>
      <p:sp>
        <p:nvSpPr>
          <p:cNvPr id="9" name="Rectangle 8">
            <a:extLst>
              <a:ext uri="{FF2B5EF4-FFF2-40B4-BE49-F238E27FC236}">
                <a16:creationId xmlns:a16="http://schemas.microsoft.com/office/drawing/2014/main" id="{FAEECB02-9BC2-E10F-C74E-ED30D488F50A}"/>
              </a:ext>
            </a:extLst>
          </p:cNvPr>
          <p:cNvSpPr/>
          <p:nvPr/>
        </p:nvSpPr>
        <p:spPr>
          <a:xfrm>
            <a:off x="112958" y="260569"/>
            <a:ext cx="11966081" cy="6247864"/>
          </a:xfrm>
          <a:prstGeom prst="rect">
            <a:avLst/>
          </a:prstGeom>
          <a:solidFill>
            <a:schemeClr val="bg1">
              <a:alpha val="90000"/>
            </a:schemeClr>
          </a:solidFill>
          <a:ln>
            <a:solidFill>
              <a:schemeClr val="tx1"/>
            </a:solidFill>
          </a:ln>
          <a:effectLst>
            <a:outerShdw blurRad="50800" dist="38100" dir="2700000" algn="tl" rotWithShape="0">
              <a:prstClr val="black">
                <a:alpha val="40000"/>
              </a:prstClr>
            </a:outerShdw>
          </a:effectLst>
        </p:spPr>
        <p:txBody>
          <a:bodyPr wrap="square">
            <a:spAutoFit/>
          </a:bodyPr>
          <a:lstStyle/>
          <a:p>
            <a:r>
              <a:rPr lang="en-US" sz="2000" i="1" dirty="0"/>
              <a:t>		</a:t>
            </a:r>
          </a:p>
          <a:p>
            <a:r>
              <a:rPr lang="en-US" sz="2000" b="1" dirty="0"/>
              <a:t>Native Village of Saint Michael (IRA)</a:t>
            </a:r>
          </a:p>
          <a:p>
            <a:r>
              <a:rPr lang="en-US" sz="2000" dirty="0"/>
              <a:t>	President Shirley Martin, John Lockwood, Charlie </a:t>
            </a:r>
            <a:r>
              <a:rPr lang="en-US" sz="2000" dirty="0" err="1"/>
              <a:t>Fitka</a:t>
            </a:r>
            <a:r>
              <a:rPr lang="en-US" sz="2000" dirty="0"/>
              <a:t>, Jr., Tribal Coordinator Paula </a:t>
            </a:r>
            <a:r>
              <a:rPr lang="en-US" sz="2000" dirty="0" err="1"/>
              <a:t>Myomick</a:t>
            </a:r>
            <a:r>
              <a:rPr lang="en-US" sz="2000" dirty="0"/>
              <a:t>,</a:t>
            </a:r>
          </a:p>
          <a:p>
            <a:r>
              <a:rPr lang="en-US" sz="2000" dirty="0"/>
              <a:t>	Darlene, Chiskok, Michelle Snowball, Robin, Andrea, Deloris, Kyle, Charlene Kobuk, Frank Myomick</a:t>
            </a:r>
          </a:p>
          <a:p>
            <a:r>
              <a:rPr lang="en-US" sz="2000" b="1" dirty="0"/>
              <a:t>City of Saint Michael</a:t>
            </a:r>
          </a:p>
          <a:p>
            <a:r>
              <a:rPr lang="en-US" sz="2000" dirty="0"/>
              <a:t>	Mayor Flora Matthias, Administrator Virginia Washington, Clerk Richard,</a:t>
            </a:r>
          </a:p>
          <a:p>
            <a:r>
              <a:rPr lang="en-US" sz="2000" dirty="0"/>
              <a:t>	Treasurer Albert Matthias, Bernie</a:t>
            </a:r>
          </a:p>
          <a:p>
            <a:r>
              <a:rPr lang="en-US" sz="2000" b="1" dirty="0"/>
              <a:t>Saint Michael Native Corporation</a:t>
            </a:r>
          </a:p>
          <a:p>
            <a:r>
              <a:rPr lang="en-US" sz="2000" dirty="0"/>
              <a:t>	Norbert Otten, Jr., James </a:t>
            </a:r>
            <a:r>
              <a:rPr lang="en-US" sz="2000" dirty="0" err="1"/>
              <a:t>Niksik</a:t>
            </a:r>
            <a:r>
              <a:rPr lang="en-US" sz="2000" dirty="0"/>
              <a:t>, Sr., Richard 	</a:t>
            </a:r>
            <a:r>
              <a:rPr lang="en-US" sz="2000" dirty="0" err="1"/>
              <a:t>Elachik</a:t>
            </a:r>
            <a:r>
              <a:rPr lang="en-US" sz="2000" dirty="0"/>
              <a:t>, Sr., Diane Thompson, Milton 	</a:t>
            </a:r>
          </a:p>
          <a:p>
            <a:r>
              <a:rPr lang="en-US" sz="2000" dirty="0"/>
              <a:t>	</a:t>
            </a:r>
            <a:r>
              <a:rPr lang="en-US" sz="2000" dirty="0" err="1"/>
              <a:t>Cheemuk</a:t>
            </a:r>
            <a:r>
              <a:rPr lang="en-US" sz="2000" dirty="0"/>
              <a:t>, Vera </a:t>
            </a:r>
            <a:r>
              <a:rPr lang="en-US" sz="2000" dirty="0" err="1"/>
              <a:t>Niksik</a:t>
            </a:r>
            <a:r>
              <a:rPr lang="en-US" sz="2000" dirty="0"/>
              <a:t>, Allen </a:t>
            </a:r>
            <a:r>
              <a:rPr lang="en-US" sz="2000" dirty="0" err="1"/>
              <a:t>Atchak</a:t>
            </a:r>
            <a:r>
              <a:rPr lang="en-US" sz="2000" dirty="0"/>
              <a:t>, Sr.</a:t>
            </a:r>
          </a:p>
          <a:p>
            <a:r>
              <a:rPr lang="en-US" sz="2000" b="1" dirty="0"/>
              <a:t>Village Peace Officers</a:t>
            </a:r>
          </a:p>
          <a:p>
            <a:pPr lvl="1"/>
            <a:r>
              <a:rPr lang="en-US" sz="2000" dirty="0"/>
              <a:t>	Jake </a:t>
            </a:r>
            <a:r>
              <a:rPr lang="en-US" sz="2000" dirty="0" err="1"/>
              <a:t>Selakoff</a:t>
            </a:r>
            <a:r>
              <a:rPr lang="en-US" sz="2000" dirty="0"/>
              <a:t>, Dennis </a:t>
            </a:r>
            <a:r>
              <a:rPr lang="en-US" sz="2000" dirty="0" err="1"/>
              <a:t>Chiskok</a:t>
            </a:r>
            <a:endParaRPr lang="en-US" sz="2000" dirty="0"/>
          </a:p>
          <a:p>
            <a:r>
              <a:rPr lang="en-US" sz="2000" b="1" dirty="0"/>
              <a:t>Saint Michael Clinic</a:t>
            </a:r>
          </a:p>
          <a:p>
            <a:r>
              <a:rPr lang="en-US" sz="2000" dirty="0"/>
              <a:t>	Kendra</a:t>
            </a:r>
          </a:p>
          <a:p>
            <a:r>
              <a:rPr lang="en-US" sz="2000" b="1" dirty="0"/>
              <a:t>Citizens of Saint Michael</a:t>
            </a:r>
          </a:p>
          <a:p>
            <a:r>
              <a:rPr lang="en-US" sz="2000" dirty="0"/>
              <a:t>	Brent, Bertha, Lorena, Benjamin Kobuk, Marie, Harold and Chuck</a:t>
            </a:r>
          </a:p>
          <a:p>
            <a:r>
              <a:rPr lang="en-US" sz="2000" b="1" dirty="0"/>
              <a:t>Vitus Terminals</a:t>
            </a:r>
          </a:p>
          <a:p>
            <a:r>
              <a:rPr lang="en-US" sz="2000" dirty="0"/>
              <a:t>	Petey, Dominick</a:t>
            </a:r>
          </a:p>
          <a:p>
            <a:r>
              <a:rPr lang="en-US" sz="2000" b="1" dirty="0"/>
              <a:t>Field Crew</a:t>
            </a:r>
          </a:p>
          <a:p>
            <a:r>
              <a:rPr lang="en-US" sz="2000" dirty="0"/>
              <a:t>	</a:t>
            </a:r>
            <a:r>
              <a:rPr lang="en-US" sz="2000" dirty="0">
                <a:solidFill>
                  <a:srgbClr val="C00000"/>
                </a:solidFill>
              </a:rPr>
              <a:t>Seth Myer, Richard </a:t>
            </a:r>
            <a:r>
              <a:rPr lang="en-US" sz="2000" dirty="0" err="1">
                <a:solidFill>
                  <a:srgbClr val="C00000"/>
                </a:solidFill>
              </a:rPr>
              <a:t>Elachik</a:t>
            </a:r>
            <a:r>
              <a:rPr lang="en-US" sz="2000" dirty="0">
                <a:solidFill>
                  <a:srgbClr val="C00000"/>
                </a:solidFill>
              </a:rPr>
              <a:t>, Nick </a:t>
            </a:r>
            <a:r>
              <a:rPr lang="en-US" sz="2000" dirty="0" err="1">
                <a:solidFill>
                  <a:srgbClr val="C00000"/>
                </a:solidFill>
              </a:rPr>
              <a:t>Lupsin</a:t>
            </a:r>
            <a:r>
              <a:rPr lang="en-US" sz="2000" dirty="0">
                <a:solidFill>
                  <a:srgbClr val="C00000"/>
                </a:solidFill>
              </a:rPr>
              <a:t>, Chris </a:t>
            </a:r>
            <a:r>
              <a:rPr lang="en-US" sz="2000" dirty="0" err="1">
                <a:solidFill>
                  <a:srgbClr val="C00000"/>
                </a:solidFill>
              </a:rPr>
              <a:t>Dusenbury</a:t>
            </a:r>
            <a:endParaRPr lang="en-US" sz="2000" dirty="0">
              <a:solidFill>
                <a:srgbClr val="C00000"/>
              </a:solidFill>
            </a:endParaRPr>
          </a:p>
        </p:txBody>
      </p:sp>
      <p:sp>
        <p:nvSpPr>
          <p:cNvPr id="10" name="TextBox 9">
            <a:extLst>
              <a:ext uri="{FF2B5EF4-FFF2-40B4-BE49-F238E27FC236}">
                <a16:creationId xmlns:a16="http://schemas.microsoft.com/office/drawing/2014/main" id="{1B49148D-4220-6DC2-FE07-3436C86ABB2F}"/>
              </a:ext>
            </a:extLst>
          </p:cNvPr>
          <p:cNvSpPr txBox="1"/>
          <p:nvPr/>
        </p:nvSpPr>
        <p:spPr>
          <a:xfrm>
            <a:off x="6493045" y="3204671"/>
            <a:ext cx="5412492" cy="1569660"/>
          </a:xfrm>
          <a:prstGeom prst="rect">
            <a:avLst/>
          </a:prstGeom>
          <a:noFill/>
        </p:spPr>
        <p:txBody>
          <a:bodyPr wrap="square" rtlCol="0">
            <a:spAutoFit/>
          </a:bodyPr>
          <a:lstStyle/>
          <a:p>
            <a:r>
              <a:rPr lang="en-US" sz="3200" dirty="0">
                <a:solidFill>
                  <a:srgbClr val="C00000"/>
                </a:solidFill>
              </a:rPr>
              <a:t>Many thanks to the citizens of Saint Michael for so much, but most of all for your friendship.</a:t>
            </a:r>
          </a:p>
        </p:txBody>
      </p:sp>
    </p:spTree>
    <p:extLst>
      <p:ext uri="{BB962C8B-B14F-4D97-AF65-F5344CB8AC3E}">
        <p14:creationId xmlns:p14="http://schemas.microsoft.com/office/powerpoint/2010/main" val="269294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BFEB7B-A685-4E6F-BA1B-B81EFA2EED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03699" y="54227"/>
            <a:ext cx="9696261" cy="6741808"/>
          </a:xfrm>
          <a:prstGeom prst="rect">
            <a:avLst/>
          </a:prstGeom>
        </p:spPr>
      </p:pic>
      <p:sp>
        <p:nvSpPr>
          <p:cNvPr id="4" name="Rectangle: Rounded Corners 3">
            <a:extLst>
              <a:ext uri="{FF2B5EF4-FFF2-40B4-BE49-F238E27FC236}">
                <a16:creationId xmlns:a16="http://schemas.microsoft.com/office/drawing/2014/main" id="{905079DF-EA21-FF9C-6934-017336A99E00}"/>
              </a:ext>
            </a:extLst>
          </p:cNvPr>
          <p:cNvSpPr/>
          <p:nvPr/>
        </p:nvSpPr>
        <p:spPr>
          <a:xfrm rot="20420420">
            <a:off x="6576546" y="4129732"/>
            <a:ext cx="463619" cy="35896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C6AEA8C6-6A72-266C-E0BF-AB6C906990FA}"/>
              </a:ext>
            </a:extLst>
          </p:cNvPr>
          <p:cNvSpPr/>
          <p:nvPr/>
        </p:nvSpPr>
        <p:spPr>
          <a:xfrm rot="20369003" flipH="1">
            <a:off x="5806055" y="4120720"/>
            <a:ext cx="217938" cy="316514"/>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FDC81370-3FA5-FE68-CFF4-2B843A742FEB}"/>
              </a:ext>
            </a:extLst>
          </p:cNvPr>
          <p:cNvSpPr/>
          <p:nvPr/>
        </p:nvSpPr>
        <p:spPr>
          <a:xfrm rot="17494648">
            <a:off x="8298983" y="2250450"/>
            <a:ext cx="925985" cy="35896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AAA343F5-2932-51CE-B2CB-C366E6D6F502}"/>
              </a:ext>
            </a:extLst>
          </p:cNvPr>
          <p:cNvSpPr/>
          <p:nvPr/>
        </p:nvSpPr>
        <p:spPr>
          <a:xfrm rot="20599971">
            <a:off x="3894772" y="3306134"/>
            <a:ext cx="1889022" cy="728193"/>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04139DE7-D06D-59B3-8716-69EACFBD161D}"/>
              </a:ext>
            </a:extLst>
          </p:cNvPr>
          <p:cNvSpPr/>
          <p:nvPr/>
        </p:nvSpPr>
        <p:spPr>
          <a:xfrm rot="18220713">
            <a:off x="2936293" y="4339014"/>
            <a:ext cx="841039" cy="35896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13888522-9E51-A19C-86A4-994EAC0B7EF3}"/>
              </a:ext>
            </a:extLst>
          </p:cNvPr>
          <p:cNvSpPr/>
          <p:nvPr/>
        </p:nvSpPr>
        <p:spPr>
          <a:xfrm rot="16860035">
            <a:off x="6089439" y="3797586"/>
            <a:ext cx="1077793" cy="51144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D6D13C72-E34D-AE88-0E60-2F6624A2EAD2}"/>
              </a:ext>
            </a:extLst>
          </p:cNvPr>
          <p:cNvSpPr/>
          <p:nvPr/>
        </p:nvSpPr>
        <p:spPr>
          <a:xfrm rot="1549093">
            <a:off x="9593498" y="473455"/>
            <a:ext cx="925985" cy="560507"/>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61A274C-5FF9-0DD6-FB47-8F709AA4522D}"/>
              </a:ext>
            </a:extLst>
          </p:cNvPr>
          <p:cNvSpPr txBox="1"/>
          <p:nvPr/>
        </p:nvSpPr>
        <p:spPr>
          <a:xfrm>
            <a:off x="7212925" y="4867545"/>
            <a:ext cx="2304733" cy="646331"/>
          </a:xfrm>
          <a:prstGeom prst="rect">
            <a:avLst/>
          </a:prstGeom>
          <a:noFill/>
        </p:spPr>
        <p:txBody>
          <a:bodyPr wrap="none" rtlCol="0">
            <a:spAutoFit/>
          </a:bodyPr>
          <a:lstStyle/>
          <a:p>
            <a:r>
              <a:rPr lang="en-US" dirty="0" err="1">
                <a:solidFill>
                  <a:srgbClr val="FFFF00"/>
                </a:solidFill>
              </a:rPr>
              <a:t>Mikhailovsky</a:t>
            </a:r>
            <a:r>
              <a:rPr lang="en-US" dirty="0">
                <a:solidFill>
                  <a:srgbClr val="FFFF00"/>
                </a:solidFill>
              </a:rPr>
              <a:t> Redoubt </a:t>
            </a:r>
          </a:p>
          <a:p>
            <a:r>
              <a:rPr lang="en-US" dirty="0">
                <a:solidFill>
                  <a:srgbClr val="FFFF00"/>
                </a:solidFill>
              </a:rPr>
              <a:t>1833 to 1867</a:t>
            </a:r>
          </a:p>
        </p:txBody>
      </p:sp>
      <p:sp>
        <p:nvSpPr>
          <p:cNvPr id="14" name="TextBox 13">
            <a:extLst>
              <a:ext uri="{FF2B5EF4-FFF2-40B4-BE49-F238E27FC236}">
                <a16:creationId xmlns:a16="http://schemas.microsoft.com/office/drawing/2014/main" id="{219C5430-3242-CD61-BC39-95116AAC6240}"/>
              </a:ext>
            </a:extLst>
          </p:cNvPr>
          <p:cNvSpPr txBox="1"/>
          <p:nvPr/>
        </p:nvSpPr>
        <p:spPr>
          <a:xfrm>
            <a:off x="8777040" y="3108311"/>
            <a:ext cx="1966372" cy="646331"/>
          </a:xfrm>
          <a:prstGeom prst="rect">
            <a:avLst/>
          </a:prstGeom>
          <a:noFill/>
        </p:spPr>
        <p:txBody>
          <a:bodyPr wrap="none" rtlCol="0">
            <a:spAutoFit/>
          </a:bodyPr>
          <a:lstStyle/>
          <a:p>
            <a:r>
              <a:rPr lang="en-US" dirty="0">
                <a:solidFill>
                  <a:schemeClr val="accent6">
                    <a:lumMod val="40000"/>
                    <a:lumOff val="60000"/>
                  </a:schemeClr>
                </a:solidFill>
              </a:rPr>
              <a:t>Yupik native village</a:t>
            </a:r>
          </a:p>
          <a:p>
            <a:r>
              <a:rPr lang="en-US" dirty="0">
                <a:solidFill>
                  <a:schemeClr val="accent6">
                    <a:lumMod val="40000"/>
                    <a:lumOff val="60000"/>
                  </a:schemeClr>
                </a:solidFill>
              </a:rPr>
              <a:t>? to 1920</a:t>
            </a:r>
          </a:p>
        </p:txBody>
      </p:sp>
      <p:sp>
        <p:nvSpPr>
          <p:cNvPr id="15" name="TextBox 14">
            <a:extLst>
              <a:ext uri="{FF2B5EF4-FFF2-40B4-BE49-F238E27FC236}">
                <a16:creationId xmlns:a16="http://schemas.microsoft.com/office/drawing/2014/main" id="{C8BEA367-F183-32A1-B5FC-6E7AC33C1173}"/>
              </a:ext>
            </a:extLst>
          </p:cNvPr>
          <p:cNvSpPr txBox="1"/>
          <p:nvPr/>
        </p:nvSpPr>
        <p:spPr>
          <a:xfrm>
            <a:off x="9184488" y="1464501"/>
            <a:ext cx="1744004" cy="646331"/>
          </a:xfrm>
          <a:prstGeom prst="rect">
            <a:avLst/>
          </a:prstGeom>
          <a:noFill/>
        </p:spPr>
        <p:txBody>
          <a:bodyPr wrap="none" rtlCol="0">
            <a:spAutoFit/>
          </a:bodyPr>
          <a:lstStyle/>
          <a:p>
            <a:r>
              <a:rPr lang="en-US" dirty="0">
                <a:solidFill>
                  <a:srgbClr val="FFC000"/>
                </a:solidFill>
              </a:rPr>
              <a:t>U.S. Signal Corps</a:t>
            </a:r>
          </a:p>
          <a:p>
            <a:r>
              <a:rPr lang="en-US" dirty="0">
                <a:solidFill>
                  <a:srgbClr val="FFC000"/>
                </a:solidFill>
              </a:rPr>
              <a:t>1867 to 1923</a:t>
            </a:r>
          </a:p>
        </p:txBody>
      </p:sp>
      <p:sp>
        <p:nvSpPr>
          <p:cNvPr id="16" name="TextBox 15">
            <a:extLst>
              <a:ext uri="{FF2B5EF4-FFF2-40B4-BE49-F238E27FC236}">
                <a16:creationId xmlns:a16="http://schemas.microsoft.com/office/drawing/2014/main" id="{1BFF0795-E542-4700-4F10-1FEEECB3D9D6}"/>
              </a:ext>
            </a:extLst>
          </p:cNvPr>
          <p:cNvSpPr txBox="1"/>
          <p:nvPr/>
        </p:nvSpPr>
        <p:spPr>
          <a:xfrm>
            <a:off x="7888798" y="3984766"/>
            <a:ext cx="2891689" cy="646331"/>
          </a:xfrm>
          <a:prstGeom prst="rect">
            <a:avLst/>
          </a:prstGeom>
          <a:noFill/>
        </p:spPr>
        <p:txBody>
          <a:bodyPr wrap="none" rtlCol="0">
            <a:spAutoFit/>
          </a:bodyPr>
          <a:lstStyle/>
          <a:p>
            <a:r>
              <a:rPr lang="en-US" dirty="0">
                <a:solidFill>
                  <a:schemeClr val="bg1"/>
                </a:solidFill>
              </a:rPr>
              <a:t>Alaska Commercial Company</a:t>
            </a:r>
          </a:p>
          <a:p>
            <a:r>
              <a:rPr lang="en-US" dirty="0">
                <a:solidFill>
                  <a:schemeClr val="bg1"/>
                </a:solidFill>
              </a:rPr>
              <a:t>1867 to now</a:t>
            </a:r>
          </a:p>
        </p:txBody>
      </p:sp>
      <p:sp>
        <p:nvSpPr>
          <p:cNvPr id="17" name="TextBox 16">
            <a:extLst>
              <a:ext uri="{FF2B5EF4-FFF2-40B4-BE49-F238E27FC236}">
                <a16:creationId xmlns:a16="http://schemas.microsoft.com/office/drawing/2014/main" id="{52025FDE-3828-9E70-C279-10CC999E8A0B}"/>
              </a:ext>
            </a:extLst>
          </p:cNvPr>
          <p:cNvSpPr txBox="1"/>
          <p:nvPr/>
        </p:nvSpPr>
        <p:spPr>
          <a:xfrm>
            <a:off x="6599958" y="5748064"/>
            <a:ext cx="2241960" cy="646331"/>
          </a:xfrm>
          <a:prstGeom prst="rect">
            <a:avLst/>
          </a:prstGeom>
          <a:noFill/>
        </p:spPr>
        <p:txBody>
          <a:bodyPr wrap="none" rtlCol="0">
            <a:spAutoFit/>
          </a:bodyPr>
          <a:lstStyle/>
          <a:p>
            <a:r>
              <a:rPr lang="en-US" dirty="0">
                <a:solidFill>
                  <a:srgbClr val="FFFF00"/>
                </a:solidFill>
              </a:rPr>
              <a:t>Old Russian Cemetery</a:t>
            </a:r>
          </a:p>
          <a:p>
            <a:r>
              <a:rPr lang="en-US" dirty="0">
                <a:solidFill>
                  <a:srgbClr val="FFFF00"/>
                </a:solidFill>
              </a:rPr>
              <a:t>1833 to 1930</a:t>
            </a:r>
          </a:p>
        </p:txBody>
      </p:sp>
      <p:sp>
        <p:nvSpPr>
          <p:cNvPr id="18" name="TextBox 17">
            <a:extLst>
              <a:ext uri="{FF2B5EF4-FFF2-40B4-BE49-F238E27FC236}">
                <a16:creationId xmlns:a16="http://schemas.microsoft.com/office/drawing/2014/main" id="{46E416D7-1C3D-EEC2-1A6A-AE7674BDF50D}"/>
              </a:ext>
            </a:extLst>
          </p:cNvPr>
          <p:cNvSpPr txBox="1"/>
          <p:nvPr/>
        </p:nvSpPr>
        <p:spPr>
          <a:xfrm>
            <a:off x="4793924" y="1933378"/>
            <a:ext cx="1550040" cy="646331"/>
          </a:xfrm>
          <a:prstGeom prst="rect">
            <a:avLst/>
          </a:prstGeom>
          <a:noFill/>
        </p:spPr>
        <p:txBody>
          <a:bodyPr wrap="none" rtlCol="0">
            <a:spAutoFit/>
          </a:bodyPr>
          <a:lstStyle/>
          <a:p>
            <a:r>
              <a:rPr lang="en-US" dirty="0">
                <a:solidFill>
                  <a:srgbClr val="FFC000"/>
                </a:solidFill>
              </a:rPr>
              <a:t>U.S. Army fort</a:t>
            </a:r>
          </a:p>
          <a:p>
            <a:r>
              <a:rPr lang="en-US" dirty="0">
                <a:solidFill>
                  <a:srgbClr val="FFC000"/>
                </a:solidFill>
              </a:rPr>
              <a:t>1897 to 1923</a:t>
            </a:r>
          </a:p>
        </p:txBody>
      </p:sp>
      <p:sp>
        <p:nvSpPr>
          <p:cNvPr id="20" name="TextBox 19">
            <a:extLst>
              <a:ext uri="{FF2B5EF4-FFF2-40B4-BE49-F238E27FC236}">
                <a16:creationId xmlns:a16="http://schemas.microsoft.com/office/drawing/2014/main" id="{7AB0D31E-CC4A-B54B-AF28-D4E003688B95}"/>
              </a:ext>
            </a:extLst>
          </p:cNvPr>
          <p:cNvSpPr txBox="1"/>
          <p:nvPr/>
        </p:nvSpPr>
        <p:spPr>
          <a:xfrm>
            <a:off x="1469253" y="2127204"/>
            <a:ext cx="2640708" cy="923330"/>
          </a:xfrm>
          <a:prstGeom prst="rect">
            <a:avLst/>
          </a:prstGeom>
          <a:noFill/>
        </p:spPr>
        <p:txBody>
          <a:bodyPr wrap="square" rtlCol="0">
            <a:spAutoFit/>
          </a:bodyPr>
          <a:lstStyle/>
          <a:p>
            <a:r>
              <a:rPr lang="en-US" dirty="0">
                <a:solidFill>
                  <a:schemeClr val="bg1"/>
                </a:solidFill>
              </a:rPr>
              <a:t>North American Trade and Transportation Company 1892 to 1912</a:t>
            </a:r>
          </a:p>
        </p:txBody>
      </p:sp>
      <p:sp>
        <p:nvSpPr>
          <p:cNvPr id="21" name="Rectangle: Rounded Corners 20">
            <a:extLst>
              <a:ext uri="{FF2B5EF4-FFF2-40B4-BE49-F238E27FC236}">
                <a16:creationId xmlns:a16="http://schemas.microsoft.com/office/drawing/2014/main" id="{151F6DBD-C8A2-257A-DE08-021E7DCFF228}"/>
              </a:ext>
            </a:extLst>
          </p:cNvPr>
          <p:cNvSpPr/>
          <p:nvPr/>
        </p:nvSpPr>
        <p:spPr>
          <a:xfrm rot="16200000">
            <a:off x="2275539" y="5365517"/>
            <a:ext cx="841039" cy="765095"/>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89DAEED-230F-F6B3-BF79-A2476A20D113}"/>
              </a:ext>
            </a:extLst>
          </p:cNvPr>
          <p:cNvSpPr txBox="1"/>
          <p:nvPr/>
        </p:nvSpPr>
        <p:spPr>
          <a:xfrm>
            <a:off x="3875429" y="5594697"/>
            <a:ext cx="1927707" cy="923330"/>
          </a:xfrm>
          <a:prstGeom prst="rect">
            <a:avLst/>
          </a:prstGeom>
          <a:noFill/>
        </p:spPr>
        <p:txBody>
          <a:bodyPr wrap="none" rtlCol="0">
            <a:spAutoFit/>
          </a:bodyPr>
          <a:lstStyle/>
          <a:p>
            <a:r>
              <a:rPr lang="en-US" dirty="0">
                <a:solidFill>
                  <a:srgbClr val="FFC000"/>
                </a:solidFill>
              </a:rPr>
              <a:t>U.S. Shipyard and </a:t>
            </a:r>
          </a:p>
          <a:p>
            <a:r>
              <a:rPr lang="en-US" dirty="0">
                <a:solidFill>
                  <a:srgbClr val="FFC000"/>
                </a:solidFill>
              </a:rPr>
              <a:t>Fort Get There</a:t>
            </a:r>
          </a:p>
          <a:p>
            <a:r>
              <a:rPr lang="en-US" dirty="0">
                <a:solidFill>
                  <a:srgbClr val="FFC000"/>
                </a:solidFill>
              </a:rPr>
              <a:t>1897 to 1923</a:t>
            </a:r>
          </a:p>
        </p:txBody>
      </p:sp>
      <p:cxnSp>
        <p:nvCxnSpPr>
          <p:cNvPr id="24" name="Straight Arrow Connector 23">
            <a:extLst>
              <a:ext uri="{FF2B5EF4-FFF2-40B4-BE49-F238E27FC236}">
                <a16:creationId xmlns:a16="http://schemas.microsoft.com/office/drawing/2014/main" id="{66B42392-1B8D-4755-C788-27F20270F817}"/>
              </a:ext>
            </a:extLst>
          </p:cNvPr>
          <p:cNvCxnSpPr>
            <a:cxnSpLocks/>
            <a:stCxn id="20" idx="2"/>
            <a:endCxn id="9" idx="0"/>
          </p:cNvCxnSpPr>
          <p:nvPr/>
        </p:nvCxnSpPr>
        <p:spPr>
          <a:xfrm>
            <a:off x="2789607" y="3050534"/>
            <a:ext cx="417849" cy="13684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F00AE177-5318-F64D-5916-C9A5FFFCB1F1}"/>
              </a:ext>
            </a:extLst>
          </p:cNvPr>
          <p:cNvCxnSpPr>
            <a:cxnSpLocks/>
            <a:stCxn id="18" idx="2"/>
            <a:endCxn id="7" idx="0"/>
          </p:cNvCxnSpPr>
          <p:nvPr/>
        </p:nvCxnSpPr>
        <p:spPr>
          <a:xfrm flipH="1">
            <a:off x="4734856" y="2579709"/>
            <a:ext cx="834088" cy="74172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B202E8CD-243D-A0C7-15E0-7834B3325B24}"/>
              </a:ext>
            </a:extLst>
          </p:cNvPr>
          <p:cNvCxnSpPr>
            <a:cxnSpLocks/>
            <a:stCxn id="15" idx="0"/>
            <a:endCxn id="12" idx="2"/>
          </p:cNvCxnSpPr>
          <p:nvPr/>
        </p:nvCxnSpPr>
        <p:spPr>
          <a:xfrm flipH="1" flipV="1">
            <a:off x="9934436" y="1005987"/>
            <a:ext cx="122054" cy="45851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00205EEE-729C-5BA0-439E-AAF5709448E8}"/>
              </a:ext>
            </a:extLst>
          </p:cNvPr>
          <p:cNvCxnSpPr>
            <a:cxnSpLocks/>
            <a:stCxn id="14" idx="0"/>
            <a:endCxn id="6" idx="2"/>
          </p:cNvCxnSpPr>
          <p:nvPr/>
        </p:nvCxnSpPr>
        <p:spPr>
          <a:xfrm flipH="1" flipV="1">
            <a:off x="8928878" y="2495935"/>
            <a:ext cx="831348" cy="61237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19247A04-0EAD-64EE-9DA8-AFC3AD9E0900}"/>
              </a:ext>
            </a:extLst>
          </p:cNvPr>
          <p:cNvCxnSpPr>
            <a:cxnSpLocks/>
            <a:stCxn id="16" idx="1"/>
          </p:cNvCxnSpPr>
          <p:nvPr/>
        </p:nvCxnSpPr>
        <p:spPr>
          <a:xfrm flipH="1" flipV="1">
            <a:off x="6958451" y="3783126"/>
            <a:ext cx="930347" cy="52480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C4353E56-CB7A-974F-5223-B3C808F1B38A}"/>
              </a:ext>
            </a:extLst>
          </p:cNvPr>
          <p:cNvCxnSpPr>
            <a:cxnSpLocks/>
            <a:stCxn id="13" idx="1"/>
          </p:cNvCxnSpPr>
          <p:nvPr/>
        </p:nvCxnSpPr>
        <p:spPr>
          <a:xfrm flipH="1" flipV="1">
            <a:off x="6979156" y="4465388"/>
            <a:ext cx="233769" cy="72532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D645D6BE-36E0-6439-1E68-D33E2707B4BB}"/>
              </a:ext>
            </a:extLst>
          </p:cNvPr>
          <p:cNvCxnSpPr>
            <a:cxnSpLocks/>
            <a:stCxn id="17" idx="1"/>
            <a:endCxn id="5" idx="2"/>
          </p:cNvCxnSpPr>
          <p:nvPr/>
        </p:nvCxnSpPr>
        <p:spPr>
          <a:xfrm flipH="1" flipV="1">
            <a:off x="5970490" y="4427196"/>
            <a:ext cx="629468" cy="164403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7602C8F8-A713-5838-8D5F-0A424C973690}"/>
              </a:ext>
            </a:extLst>
          </p:cNvPr>
          <p:cNvCxnSpPr>
            <a:cxnSpLocks/>
            <a:stCxn id="22" idx="1"/>
            <a:endCxn id="21" idx="2"/>
          </p:cNvCxnSpPr>
          <p:nvPr/>
        </p:nvCxnSpPr>
        <p:spPr>
          <a:xfrm flipH="1" flipV="1">
            <a:off x="3078606" y="5748064"/>
            <a:ext cx="796823" cy="30829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FE82C74C-B2C8-9184-CAA1-4FDEEDC87905}"/>
              </a:ext>
            </a:extLst>
          </p:cNvPr>
          <p:cNvSpPr/>
          <p:nvPr/>
        </p:nvSpPr>
        <p:spPr>
          <a:xfrm rot="12332729">
            <a:off x="2121236" y="5236735"/>
            <a:ext cx="598285" cy="322737"/>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FD437318-4A8F-94BE-4F15-C1239585C56D}"/>
              </a:ext>
            </a:extLst>
          </p:cNvPr>
          <p:cNvSpPr txBox="1"/>
          <p:nvPr/>
        </p:nvSpPr>
        <p:spPr>
          <a:xfrm>
            <a:off x="3706477" y="4804999"/>
            <a:ext cx="1966372" cy="646331"/>
          </a:xfrm>
          <a:prstGeom prst="rect">
            <a:avLst/>
          </a:prstGeom>
          <a:noFill/>
        </p:spPr>
        <p:txBody>
          <a:bodyPr wrap="none" rtlCol="0">
            <a:spAutoFit/>
          </a:bodyPr>
          <a:lstStyle/>
          <a:p>
            <a:r>
              <a:rPr lang="en-US" dirty="0">
                <a:solidFill>
                  <a:schemeClr val="accent6">
                    <a:lumMod val="40000"/>
                    <a:lumOff val="60000"/>
                  </a:schemeClr>
                </a:solidFill>
              </a:rPr>
              <a:t>Yupik native village</a:t>
            </a:r>
          </a:p>
          <a:p>
            <a:r>
              <a:rPr lang="en-US" dirty="0">
                <a:solidFill>
                  <a:schemeClr val="accent6">
                    <a:lumMod val="40000"/>
                    <a:lumOff val="60000"/>
                  </a:schemeClr>
                </a:solidFill>
              </a:rPr>
              <a:t>? to 1880</a:t>
            </a:r>
          </a:p>
        </p:txBody>
      </p:sp>
      <p:cxnSp>
        <p:nvCxnSpPr>
          <p:cNvPr id="32" name="Straight Arrow Connector 31">
            <a:extLst>
              <a:ext uri="{FF2B5EF4-FFF2-40B4-BE49-F238E27FC236}">
                <a16:creationId xmlns:a16="http://schemas.microsoft.com/office/drawing/2014/main" id="{DC40C630-A9F4-31DB-8321-BBD78D1698F8}"/>
              </a:ext>
            </a:extLst>
          </p:cNvPr>
          <p:cNvCxnSpPr>
            <a:cxnSpLocks/>
            <a:endCxn id="26" idx="2"/>
          </p:cNvCxnSpPr>
          <p:nvPr/>
        </p:nvCxnSpPr>
        <p:spPr>
          <a:xfrm flipH="1">
            <a:off x="2489965" y="5249213"/>
            <a:ext cx="1109325" cy="329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9805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BFEB7B-A685-4E6F-BA1B-B81EFA2EED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03699" y="54227"/>
            <a:ext cx="9696261" cy="6741808"/>
          </a:xfrm>
          <a:prstGeom prst="rect">
            <a:avLst/>
          </a:prstGeom>
        </p:spPr>
      </p:pic>
      <p:sp>
        <p:nvSpPr>
          <p:cNvPr id="4" name="Rectangle: Rounded Corners 3">
            <a:extLst>
              <a:ext uri="{FF2B5EF4-FFF2-40B4-BE49-F238E27FC236}">
                <a16:creationId xmlns:a16="http://schemas.microsoft.com/office/drawing/2014/main" id="{905079DF-EA21-FF9C-6934-017336A99E00}"/>
              </a:ext>
            </a:extLst>
          </p:cNvPr>
          <p:cNvSpPr/>
          <p:nvPr/>
        </p:nvSpPr>
        <p:spPr>
          <a:xfrm rot="20420420">
            <a:off x="6576546" y="4129732"/>
            <a:ext cx="463619" cy="35896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C6AEA8C6-6A72-266C-E0BF-AB6C906990FA}"/>
              </a:ext>
            </a:extLst>
          </p:cNvPr>
          <p:cNvSpPr/>
          <p:nvPr/>
        </p:nvSpPr>
        <p:spPr>
          <a:xfrm rot="20369003" flipH="1">
            <a:off x="5806055" y="4120720"/>
            <a:ext cx="217938" cy="316514"/>
          </a:xfrm>
          <a:prstGeom prst="roundRect">
            <a:avLst/>
          </a:prstGeom>
          <a:solidFill>
            <a:srgbClr val="FFFF00"/>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6" name="Rectangle: Rounded Corners 5">
            <a:extLst>
              <a:ext uri="{FF2B5EF4-FFF2-40B4-BE49-F238E27FC236}">
                <a16:creationId xmlns:a16="http://schemas.microsoft.com/office/drawing/2014/main" id="{FDC81370-3FA5-FE68-CFF4-2B843A742FEB}"/>
              </a:ext>
            </a:extLst>
          </p:cNvPr>
          <p:cNvSpPr/>
          <p:nvPr/>
        </p:nvSpPr>
        <p:spPr>
          <a:xfrm rot="17494648">
            <a:off x="8298983" y="2250450"/>
            <a:ext cx="925985" cy="35896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AAA343F5-2932-51CE-B2CB-C366E6D6F502}"/>
              </a:ext>
            </a:extLst>
          </p:cNvPr>
          <p:cNvSpPr/>
          <p:nvPr/>
        </p:nvSpPr>
        <p:spPr>
          <a:xfrm rot="20599971">
            <a:off x="3894772" y="3306134"/>
            <a:ext cx="1889022" cy="728193"/>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831B0584-64B6-2B31-6008-F702188EDFCC}"/>
              </a:ext>
            </a:extLst>
          </p:cNvPr>
          <p:cNvSpPr/>
          <p:nvPr/>
        </p:nvSpPr>
        <p:spPr>
          <a:xfrm rot="20420420">
            <a:off x="4402491" y="3541567"/>
            <a:ext cx="131403" cy="195469"/>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04139DE7-D06D-59B3-8716-69EACFBD161D}"/>
              </a:ext>
            </a:extLst>
          </p:cNvPr>
          <p:cNvSpPr/>
          <p:nvPr/>
        </p:nvSpPr>
        <p:spPr>
          <a:xfrm rot="18220713">
            <a:off x="2936293" y="4339014"/>
            <a:ext cx="841039" cy="35896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13888522-9E51-A19C-86A4-994EAC0B7EF3}"/>
              </a:ext>
            </a:extLst>
          </p:cNvPr>
          <p:cNvSpPr/>
          <p:nvPr/>
        </p:nvSpPr>
        <p:spPr>
          <a:xfrm rot="16860035">
            <a:off x="6089439" y="3797586"/>
            <a:ext cx="1077793" cy="51144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D6D13C72-E34D-AE88-0E60-2F6624A2EAD2}"/>
              </a:ext>
            </a:extLst>
          </p:cNvPr>
          <p:cNvSpPr/>
          <p:nvPr/>
        </p:nvSpPr>
        <p:spPr>
          <a:xfrm rot="1549093">
            <a:off x="9593498" y="473455"/>
            <a:ext cx="925985" cy="560507"/>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151F6DBD-C8A2-257A-DE08-021E7DCFF228}"/>
              </a:ext>
            </a:extLst>
          </p:cNvPr>
          <p:cNvSpPr/>
          <p:nvPr/>
        </p:nvSpPr>
        <p:spPr>
          <a:xfrm rot="16200000">
            <a:off x="2275539" y="5365517"/>
            <a:ext cx="841039" cy="765095"/>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053BCB9F-EAE9-4B26-B3D7-1D93BB6FDBE9}"/>
              </a:ext>
            </a:extLst>
          </p:cNvPr>
          <p:cNvSpPr/>
          <p:nvPr/>
        </p:nvSpPr>
        <p:spPr>
          <a:xfrm>
            <a:off x="9777742" y="676753"/>
            <a:ext cx="144856" cy="153909"/>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9FCBB1C-8A46-D06E-B3E5-7530F23F79AA}"/>
              </a:ext>
            </a:extLst>
          </p:cNvPr>
          <p:cNvSpPr/>
          <p:nvPr/>
        </p:nvSpPr>
        <p:spPr>
          <a:xfrm>
            <a:off x="9529854" y="290735"/>
            <a:ext cx="144856" cy="153909"/>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91F17D5-21FD-D622-CD2F-9D2F88019678}"/>
              </a:ext>
            </a:extLst>
          </p:cNvPr>
          <p:cNvSpPr/>
          <p:nvPr/>
        </p:nvSpPr>
        <p:spPr>
          <a:xfrm>
            <a:off x="9203743" y="435591"/>
            <a:ext cx="144856" cy="153909"/>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4B2E8DA-51EF-9DC7-1109-4AED2CDDD920}"/>
              </a:ext>
            </a:extLst>
          </p:cNvPr>
          <p:cNvSpPr/>
          <p:nvPr/>
        </p:nvSpPr>
        <p:spPr>
          <a:xfrm>
            <a:off x="1994126" y="6302082"/>
            <a:ext cx="144856" cy="153909"/>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C8A44A3-CB15-4869-C9CB-BCA8355E90BE}"/>
              </a:ext>
            </a:extLst>
          </p:cNvPr>
          <p:cNvSpPr/>
          <p:nvPr/>
        </p:nvSpPr>
        <p:spPr>
          <a:xfrm>
            <a:off x="7820684" y="2083057"/>
            <a:ext cx="144856" cy="153909"/>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BCCCC18-446E-A8C9-28D3-5C5BDBA3B60D}"/>
              </a:ext>
            </a:extLst>
          </p:cNvPr>
          <p:cNvSpPr/>
          <p:nvPr/>
        </p:nvSpPr>
        <p:spPr>
          <a:xfrm>
            <a:off x="7503812" y="1856423"/>
            <a:ext cx="218793" cy="226634"/>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CD05231D-612B-963E-4960-B4EF66C64DAC}"/>
              </a:ext>
            </a:extLst>
          </p:cNvPr>
          <p:cNvSpPr/>
          <p:nvPr/>
        </p:nvSpPr>
        <p:spPr>
          <a:xfrm>
            <a:off x="6726874" y="3944662"/>
            <a:ext cx="144856" cy="153909"/>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3B72704E-FAFB-BCE7-3C26-999977D870F1}"/>
              </a:ext>
            </a:extLst>
          </p:cNvPr>
          <p:cNvSpPr/>
          <p:nvPr/>
        </p:nvSpPr>
        <p:spPr>
          <a:xfrm>
            <a:off x="1890664" y="5988980"/>
            <a:ext cx="144856" cy="153909"/>
          </a:xfrm>
          <a:prstGeom prst="ellipse">
            <a:avLst/>
          </a:prstGeom>
          <a:solidFill>
            <a:srgbClr val="ED37BD"/>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CC58576F-A57F-C47F-6E50-8C48E06206E0}"/>
              </a:ext>
            </a:extLst>
          </p:cNvPr>
          <p:cNvSpPr/>
          <p:nvPr/>
        </p:nvSpPr>
        <p:spPr>
          <a:xfrm rot="2145387">
            <a:off x="5377755" y="1793202"/>
            <a:ext cx="370097" cy="403030"/>
          </a:xfrm>
          <a:prstGeom prst="ellipse">
            <a:avLst/>
          </a:prstGeom>
          <a:solidFill>
            <a:srgbClr val="ED37BD"/>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0B2A0616-4EA1-E0F1-08A0-95B840415804}"/>
              </a:ext>
            </a:extLst>
          </p:cNvPr>
          <p:cNvSpPr/>
          <p:nvPr/>
        </p:nvSpPr>
        <p:spPr>
          <a:xfrm rot="20882607">
            <a:off x="8560886" y="623388"/>
            <a:ext cx="472141" cy="229238"/>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74A972E6-56FD-BBF8-DE15-EE24D3AF8D63}"/>
              </a:ext>
            </a:extLst>
          </p:cNvPr>
          <p:cNvSpPr/>
          <p:nvPr/>
        </p:nvSpPr>
        <p:spPr>
          <a:xfrm>
            <a:off x="7349927" y="5722549"/>
            <a:ext cx="218793" cy="226634"/>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0280849A-218C-A73C-21A5-29110C6F9F81}"/>
              </a:ext>
            </a:extLst>
          </p:cNvPr>
          <p:cNvSpPr txBox="1"/>
          <p:nvPr/>
        </p:nvSpPr>
        <p:spPr>
          <a:xfrm>
            <a:off x="7613208" y="5089440"/>
            <a:ext cx="2819170" cy="1477328"/>
          </a:xfrm>
          <a:prstGeom prst="rect">
            <a:avLst/>
          </a:prstGeom>
          <a:noFill/>
        </p:spPr>
        <p:txBody>
          <a:bodyPr wrap="none" rtlCol="0">
            <a:spAutoFit/>
          </a:bodyPr>
          <a:lstStyle/>
          <a:p>
            <a:r>
              <a:rPr lang="en-US" dirty="0">
                <a:solidFill>
                  <a:schemeClr val="bg1"/>
                </a:solidFill>
              </a:rPr>
              <a:t>= Currently used cemeteries</a:t>
            </a:r>
          </a:p>
          <a:p>
            <a:endParaRPr lang="en-US" dirty="0">
              <a:solidFill>
                <a:schemeClr val="bg1"/>
              </a:solidFill>
            </a:endParaRPr>
          </a:p>
          <a:p>
            <a:r>
              <a:rPr lang="en-US" dirty="0">
                <a:solidFill>
                  <a:schemeClr val="bg1"/>
                </a:solidFill>
              </a:rPr>
              <a:t>= Known burial places</a:t>
            </a:r>
          </a:p>
          <a:p>
            <a:endParaRPr lang="en-US" dirty="0">
              <a:solidFill>
                <a:schemeClr val="bg1"/>
              </a:solidFill>
            </a:endParaRPr>
          </a:p>
          <a:p>
            <a:endParaRPr lang="en-US" dirty="0">
              <a:solidFill>
                <a:schemeClr val="bg1"/>
              </a:solidFill>
            </a:endParaRPr>
          </a:p>
        </p:txBody>
      </p:sp>
      <p:sp>
        <p:nvSpPr>
          <p:cNvPr id="14" name="Oval 13">
            <a:extLst>
              <a:ext uri="{FF2B5EF4-FFF2-40B4-BE49-F238E27FC236}">
                <a16:creationId xmlns:a16="http://schemas.microsoft.com/office/drawing/2014/main" id="{59595810-07E5-B4BA-5F90-0FD374350F48}"/>
              </a:ext>
            </a:extLst>
          </p:cNvPr>
          <p:cNvSpPr/>
          <p:nvPr/>
        </p:nvSpPr>
        <p:spPr>
          <a:xfrm rot="2145387">
            <a:off x="7257498" y="5100861"/>
            <a:ext cx="370097" cy="403030"/>
          </a:xfrm>
          <a:prstGeom prst="ellipse">
            <a:avLst/>
          </a:prstGeom>
          <a:solidFill>
            <a:srgbClr val="ED37BD"/>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8A98E3E-1F4B-4B25-3372-56EF858C43AB}"/>
              </a:ext>
            </a:extLst>
          </p:cNvPr>
          <p:cNvSpPr/>
          <p:nvPr/>
        </p:nvSpPr>
        <p:spPr>
          <a:xfrm>
            <a:off x="8237144" y="819339"/>
            <a:ext cx="144856" cy="153909"/>
          </a:xfrm>
          <a:prstGeom prst="ellipse">
            <a:avLst/>
          </a:prstGeom>
          <a:solidFill>
            <a:srgbClr val="ED37BD"/>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2402905A-2958-4EDB-7DE2-89CEB76C6B41}"/>
              </a:ext>
            </a:extLst>
          </p:cNvPr>
          <p:cNvSpPr txBox="1"/>
          <p:nvPr/>
        </p:nvSpPr>
        <p:spPr>
          <a:xfrm>
            <a:off x="3719691" y="5132085"/>
            <a:ext cx="2241960" cy="646331"/>
          </a:xfrm>
          <a:prstGeom prst="rect">
            <a:avLst/>
          </a:prstGeom>
          <a:noFill/>
        </p:spPr>
        <p:txBody>
          <a:bodyPr wrap="none" rtlCol="0">
            <a:spAutoFit/>
          </a:bodyPr>
          <a:lstStyle/>
          <a:p>
            <a:r>
              <a:rPr lang="en-US" dirty="0">
                <a:solidFill>
                  <a:srgbClr val="FFFF00"/>
                </a:solidFill>
              </a:rPr>
              <a:t>Old Russian Cemetery</a:t>
            </a:r>
          </a:p>
          <a:p>
            <a:r>
              <a:rPr lang="en-US" dirty="0">
                <a:solidFill>
                  <a:srgbClr val="FFFF00"/>
                </a:solidFill>
              </a:rPr>
              <a:t>1833 to 1930</a:t>
            </a:r>
          </a:p>
        </p:txBody>
      </p:sp>
      <p:cxnSp>
        <p:nvCxnSpPr>
          <p:cNvPr id="18" name="Straight Arrow Connector 17">
            <a:extLst>
              <a:ext uri="{FF2B5EF4-FFF2-40B4-BE49-F238E27FC236}">
                <a16:creationId xmlns:a16="http://schemas.microsoft.com/office/drawing/2014/main" id="{44E232CA-946F-8C42-DB90-8BAF9A649F59}"/>
              </a:ext>
            </a:extLst>
          </p:cNvPr>
          <p:cNvCxnSpPr>
            <a:cxnSpLocks/>
            <a:stCxn id="17" idx="0"/>
            <a:endCxn id="5" idx="3"/>
          </p:cNvCxnSpPr>
          <p:nvPr/>
        </p:nvCxnSpPr>
        <p:spPr>
          <a:xfrm flipV="1">
            <a:off x="4840671" y="4317168"/>
            <a:ext cx="972296" cy="81491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DBCEC723-9546-F0F6-3A3C-6BBC8A5EAD00}"/>
              </a:ext>
            </a:extLst>
          </p:cNvPr>
          <p:cNvSpPr/>
          <p:nvPr/>
        </p:nvSpPr>
        <p:spPr>
          <a:xfrm>
            <a:off x="7973084" y="2235457"/>
            <a:ext cx="144856" cy="153909"/>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210A39E-98D6-249E-D0C0-9BD5C0447122}"/>
              </a:ext>
            </a:extLst>
          </p:cNvPr>
          <p:cNvSpPr/>
          <p:nvPr/>
        </p:nvSpPr>
        <p:spPr>
          <a:xfrm>
            <a:off x="2066554" y="4661942"/>
            <a:ext cx="144856" cy="153909"/>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90C1E7E-20DE-16AA-0ADC-39B6FD3F6407}"/>
              </a:ext>
            </a:extLst>
          </p:cNvPr>
          <p:cNvSpPr/>
          <p:nvPr/>
        </p:nvSpPr>
        <p:spPr>
          <a:xfrm>
            <a:off x="2153278" y="4388433"/>
            <a:ext cx="144856" cy="153909"/>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4509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9F1F5A-343A-1D41-73F1-5FBEE3BED54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F94924A5-2ABB-741F-EB25-B48A8DB81F4F}"/>
              </a:ext>
            </a:extLst>
          </p:cNvPr>
          <p:cNvSpPr/>
          <p:nvPr/>
        </p:nvSpPr>
        <p:spPr>
          <a:xfrm>
            <a:off x="25758" y="4056845"/>
            <a:ext cx="2086377" cy="1880315"/>
          </a:xfrm>
          <a:prstGeom prst="rect">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E74167CB-A1E5-47D6-86F9-702FCEB75616}"/>
              </a:ext>
            </a:extLst>
          </p:cNvPr>
          <p:cNvSpPr/>
          <p:nvPr/>
        </p:nvSpPr>
        <p:spPr>
          <a:xfrm>
            <a:off x="2837923" y="2548047"/>
            <a:ext cx="962801" cy="1398735"/>
          </a:xfrm>
          <a:custGeom>
            <a:avLst/>
            <a:gdLst>
              <a:gd name="connsiteX0" fmla="*/ 0 w 970059"/>
              <a:gd name="connsiteY0" fmla="*/ 500933 h 1391479"/>
              <a:gd name="connsiteX1" fmla="*/ 23854 w 970059"/>
              <a:gd name="connsiteY1" fmla="*/ 190832 h 1391479"/>
              <a:gd name="connsiteX2" fmla="*/ 508884 w 970059"/>
              <a:gd name="connsiteY2" fmla="*/ 0 h 1391479"/>
              <a:gd name="connsiteX3" fmla="*/ 970059 w 970059"/>
              <a:gd name="connsiteY3" fmla="*/ 1113183 h 1391479"/>
              <a:gd name="connsiteX4" fmla="*/ 508884 w 970059"/>
              <a:gd name="connsiteY4" fmla="*/ 1391479 h 1391479"/>
              <a:gd name="connsiteX5" fmla="*/ 0 w 970059"/>
              <a:gd name="connsiteY5" fmla="*/ 500933 h 1391479"/>
              <a:gd name="connsiteX0" fmla="*/ 0 w 970059"/>
              <a:gd name="connsiteY0" fmla="*/ 504561 h 1395107"/>
              <a:gd name="connsiteX1" fmla="*/ 23854 w 970059"/>
              <a:gd name="connsiteY1" fmla="*/ 194460 h 1395107"/>
              <a:gd name="connsiteX2" fmla="*/ 527027 w 970059"/>
              <a:gd name="connsiteY2" fmla="*/ 0 h 1395107"/>
              <a:gd name="connsiteX3" fmla="*/ 970059 w 970059"/>
              <a:gd name="connsiteY3" fmla="*/ 1116811 h 1395107"/>
              <a:gd name="connsiteX4" fmla="*/ 508884 w 970059"/>
              <a:gd name="connsiteY4" fmla="*/ 1395107 h 1395107"/>
              <a:gd name="connsiteX5" fmla="*/ 0 w 970059"/>
              <a:gd name="connsiteY5" fmla="*/ 504561 h 1395107"/>
              <a:gd name="connsiteX0" fmla="*/ 0 w 970059"/>
              <a:gd name="connsiteY0" fmla="*/ 504561 h 1395107"/>
              <a:gd name="connsiteX1" fmla="*/ 23854 w 970059"/>
              <a:gd name="connsiteY1" fmla="*/ 205346 h 1395107"/>
              <a:gd name="connsiteX2" fmla="*/ 527027 w 970059"/>
              <a:gd name="connsiteY2" fmla="*/ 0 h 1395107"/>
              <a:gd name="connsiteX3" fmla="*/ 970059 w 970059"/>
              <a:gd name="connsiteY3" fmla="*/ 1116811 h 1395107"/>
              <a:gd name="connsiteX4" fmla="*/ 508884 w 970059"/>
              <a:gd name="connsiteY4" fmla="*/ 1395107 h 1395107"/>
              <a:gd name="connsiteX5" fmla="*/ 0 w 970059"/>
              <a:gd name="connsiteY5" fmla="*/ 504561 h 1395107"/>
              <a:gd name="connsiteX0" fmla="*/ 0 w 966430"/>
              <a:gd name="connsiteY0" fmla="*/ 511818 h 1395107"/>
              <a:gd name="connsiteX1" fmla="*/ 20225 w 966430"/>
              <a:gd name="connsiteY1" fmla="*/ 205346 h 1395107"/>
              <a:gd name="connsiteX2" fmla="*/ 523398 w 966430"/>
              <a:gd name="connsiteY2" fmla="*/ 0 h 1395107"/>
              <a:gd name="connsiteX3" fmla="*/ 966430 w 966430"/>
              <a:gd name="connsiteY3" fmla="*/ 1116811 h 1395107"/>
              <a:gd name="connsiteX4" fmla="*/ 505255 w 966430"/>
              <a:gd name="connsiteY4" fmla="*/ 1395107 h 1395107"/>
              <a:gd name="connsiteX5" fmla="*/ 0 w 966430"/>
              <a:gd name="connsiteY5" fmla="*/ 511818 h 1395107"/>
              <a:gd name="connsiteX0" fmla="*/ 0 w 966430"/>
              <a:gd name="connsiteY0" fmla="*/ 511818 h 1402364"/>
              <a:gd name="connsiteX1" fmla="*/ 20225 w 966430"/>
              <a:gd name="connsiteY1" fmla="*/ 205346 h 1402364"/>
              <a:gd name="connsiteX2" fmla="*/ 523398 w 966430"/>
              <a:gd name="connsiteY2" fmla="*/ 0 h 1402364"/>
              <a:gd name="connsiteX3" fmla="*/ 966430 w 966430"/>
              <a:gd name="connsiteY3" fmla="*/ 1116811 h 1402364"/>
              <a:gd name="connsiteX4" fmla="*/ 512512 w 966430"/>
              <a:gd name="connsiteY4" fmla="*/ 1402364 h 1402364"/>
              <a:gd name="connsiteX5" fmla="*/ 0 w 966430"/>
              <a:gd name="connsiteY5" fmla="*/ 511818 h 1402364"/>
              <a:gd name="connsiteX0" fmla="*/ 0 w 966430"/>
              <a:gd name="connsiteY0" fmla="*/ 511818 h 1405992"/>
              <a:gd name="connsiteX1" fmla="*/ 20225 w 966430"/>
              <a:gd name="connsiteY1" fmla="*/ 205346 h 1405992"/>
              <a:gd name="connsiteX2" fmla="*/ 523398 w 966430"/>
              <a:gd name="connsiteY2" fmla="*/ 0 h 1405992"/>
              <a:gd name="connsiteX3" fmla="*/ 966430 w 966430"/>
              <a:gd name="connsiteY3" fmla="*/ 1116811 h 1405992"/>
              <a:gd name="connsiteX4" fmla="*/ 501626 w 966430"/>
              <a:gd name="connsiteY4" fmla="*/ 1405992 h 1405992"/>
              <a:gd name="connsiteX5" fmla="*/ 0 w 966430"/>
              <a:gd name="connsiteY5" fmla="*/ 511818 h 1405992"/>
              <a:gd name="connsiteX0" fmla="*/ 0 w 962801"/>
              <a:gd name="connsiteY0" fmla="*/ 519075 h 1405992"/>
              <a:gd name="connsiteX1" fmla="*/ 16596 w 962801"/>
              <a:gd name="connsiteY1" fmla="*/ 205346 h 1405992"/>
              <a:gd name="connsiteX2" fmla="*/ 519769 w 962801"/>
              <a:gd name="connsiteY2" fmla="*/ 0 h 1405992"/>
              <a:gd name="connsiteX3" fmla="*/ 962801 w 962801"/>
              <a:gd name="connsiteY3" fmla="*/ 1116811 h 1405992"/>
              <a:gd name="connsiteX4" fmla="*/ 497997 w 962801"/>
              <a:gd name="connsiteY4" fmla="*/ 1405992 h 1405992"/>
              <a:gd name="connsiteX5" fmla="*/ 0 w 962801"/>
              <a:gd name="connsiteY5" fmla="*/ 519075 h 1405992"/>
              <a:gd name="connsiteX0" fmla="*/ 0 w 962801"/>
              <a:gd name="connsiteY0" fmla="*/ 519075 h 1405992"/>
              <a:gd name="connsiteX1" fmla="*/ 20225 w 962801"/>
              <a:gd name="connsiteY1" fmla="*/ 216232 h 1405992"/>
              <a:gd name="connsiteX2" fmla="*/ 519769 w 962801"/>
              <a:gd name="connsiteY2" fmla="*/ 0 h 1405992"/>
              <a:gd name="connsiteX3" fmla="*/ 962801 w 962801"/>
              <a:gd name="connsiteY3" fmla="*/ 1116811 h 1405992"/>
              <a:gd name="connsiteX4" fmla="*/ 497997 w 962801"/>
              <a:gd name="connsiteY4" fmla="*/ 1405992 h 1405992"/>
              <a:gd name="connsiteX5" fmla="*/ 0 w 962801"/>
              <a:gd name="connsiteY5" fmla="*/ 519075 h 1405992"/>
              <a:gd name="connsiteX0" fmla="*/ 0 w 962801"/>
              <a:gd name="connsiteY0" fmla="*/ 511818 h 1398735"/>
              <a:gd name="connsiteX1" fmla="*/ 20225 w 962801"/>
              <a:gd name="connsiteY1" fmla="*/ 208975 h 1398735"/>
              <a:gd name="connsiteX2" fmla="*/ 523398 w 962801"/>
              <a:gd name="connsiteY2" fmla="*/ 0 h 1398735"/>
              <a:gd name="connsiteX3" fmla="*/ 962801 w 962801"/>
              <a:gd name="connsiteY3" fmla="*/ 1109554 h 1398735"/>
              <a:gd name="connsiteX4" fmla="*/ 497997 w 962801"/>
              <a:gd name="connsiteY4" fmla="*/ 1398735 h 1398735"/>
              <a:gd name="connsiteX5" fmla="*/ 0 w 962801"/>
              <a:gd name="connsiteY5" fmla="*/ 511818 h 1398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2801" h="1398735">
                <a:moveTo>
                  <a:pt x="0" y="511818"/>
                </a:moveTo>
                <a:lnTo>
                  <a:pt x="20225" y="208975"/>
                </a:lnTo>
                <a:lnTo>
                  <a:pt x="523398" y="0"/>
                </a:lnTo>
                <a:lnTo>
                  <a:pt x="962801" y="1109554"/>
                </a:lnTo>
                <a:lnTo>
                  <a:pt x="497997" y="1398735"/>
                </a:lnTo>
                <a:lnTo>
                  <a:pt x="0" y="511818"/>
                </a:lnTo>
                <a:close/>
              </a:path>
            </a:pathLst>
          </a:custGeom>
          <a:solidFill>
            <a:srgbClr val="FFFF00">
              <a:alpha val="5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8FB255CA-98DB-BCE0-D7FF-B2081422A90E}"/>
              </a:ext>
            </a:extLst>
          </p:cNvPr>
          <p:cNvCxnSpPr>
            <a:cxnSpLocks/>
          </p:cNvCxnSpPr>
          <p:nvPr/>
        </p:nvCxnSpPr>
        <p:spPr>
          <a:xfrm flipV="1">
            <a:off x="2112135" y="3371353"/>
            <a:ext cx="821896" cy="685492"/>
          </a:xfrm>
          <a:prstGeom prst="straightConnector1">
            <a:avLst/>
          </a:prstGeom>
          <a:ln w="28575">
            <a:solidFill>
              <a:srgbClr val="FFFF00"/>
            </a:solidFill>
            <a:tailEnd type="stealth"/>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3E4CE25-D6AB-AA18-8DB4-9E27D298A0D8}"/>
              </a:ext>
            </a:extLst>
          </p:cNvPr>
          <p:cNvSpPr txBox="1"/>
          <p:nvPr/>
        </p:nvSpPr>
        <p:spPr>
          <a:xfrm>
            <a:off x="9300156" y="6121600"/>
            <a:ext cx="1911485" cy="584775"/>
          </a:xfrm>
          <a:prstGeom prst="rect">
            <a:avLst/>
          </a:prstGeom>
          <a:solidFill>
            <a:schemeClr val="accent1">
              <a:lumMod val="40000"/>
              <a:lumOff val="60000"/>
            </a:schemeClr>
          </a:solidFill>
          <a:ln w="28575">
            <a:solidFill>
              <a:schemeClr val="tx1"/>
            </a:solidFill>
          </a:ln>
        </p:spPr>
        <p:txBody>
          <a:bodyPr wrap="none" rtlCol="0">
            <a:spAutoFit/>
          </a:bodyPr>
          <a:lstStyle/>
          <a:p>
            <a:r>
              <a:rPr lang="en-US" sz="3200" dirty="0" err="1"/>
              <a:t>Tachik</a:t>
            </a:r>
            <a:r>
              <a:rPr lang="en-US" sz="3200" dirty="0"/>
              <a:t> Bay</a:t>
            </a:r>
          </a:p>
        </p:txBody>
      </p:sp>
      <p:sp>
        <p:nvSpPr>
          <p:cNvPr id="10" name="Rectangle 9">
            <a:extLst>
              <a:ext uri="{FF2B5EF4-FFF2-40B4-BE49-F238E27FC236}">
                <a16:creationId xmlns:a16="http://schemas.microsoft.com/office/drawing/2014/main" id="{6121E641-BBEB-409D-DDF1-C699541A6841}"/>
              </a:ext>
            </a:extLst>
          </p:cNvPr>
          <p:cNvSpPr/>
          <p:nvPr/>
        </p:nvSpPr>
        <p:spPr>
          <a:xfrm rot="19410215">
            <a:off x="8357892" y="1317321"/>
            <a:ext cx="1353851" cy="831893"/>
          </a:xfrm>
          <a:prstGeom prst="rect">
            <a:avLst/>
          </a:prstGeom>
          <a:solidFill>
            <a:srgbClr val="0070C0">
              <a:alpha val="58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B36F445-FE5B-D75B-38EC-69B19F16A7A7}"/>
              </a:ext>
            </a:extLst>
          </p:cNvPr>
          <p:cNvSpPr txBox="1"/>
          <p:nvPr/>
        </p:nvSpPr>
        <p:spPr>
          <a:xfrm>
            <a:off x="6730972" y="3874736"/>
            <a:ext cx="5435270" cy="584775"/>
          </a:xfrm>
          <a:prstGeom prst="rect">
            <a:avLst/>
          </a:prstGeom>
          <a:solidFill>
            <a:schemeClr val="accent5">
              <a:lumMod val="40000"/>
              <a:lumOff val="60000"/>
            </a:schemeClr>
          </a:solidFill>
          <a:ln w="28575">
            <a:solidFill>
              <a:schemeClr val="tx1"/>
            </a:solidFill>
          </a:ln>
        </p:spPr>
        <p:txBody>
          <a:bodyPr wrap="none" rtlCol="0">
            <a:spAutoFit/>
          </a:bodyPr>
          <a:lstStyle/>
          <a:p>
            <a:r>
              <a:rPr lang="en-US" sz="3200" dirty="0"/>
              <a:t>Russian fort from 1833 to 1867</a:t>
            </a:r>
          </a:p>
        </p:txBody>
      </p:sp>
      <p:cxnSp>
        <p:nvCxnSpPr>
          <p:cNvPr id="12" name="Straight Arrow Connector 11">
            <a:extLst>
              <a:ext uri="{FF2B5EF4-FFF2-40B4-BE49-F238E27FC236}">
                <a16:creationId xmlns:a16="http://schemas.microsoft.com/office/drawing/2014/main" id="{F08CB89F-BFFC-4040-F4AA-8450FEB062D6}"/>
              </a:ext>
            </a:extLst>
          </p:cNvPr>
          <p:cNvCxnSpPr>
            <a:cxnSpLocks/>
            <a:stCxn id="11" idx="0"/>
          </p:cNvCxnSpPr>
          <p:nvPr/>
        </p:nvCxnSpPr>
        <p:spPr>
          <a:xfrm flipH="1" flipV="1">
            <a:off x="9001387" y="1670195"/>
            <a:ext cx="447220" cy="2204541"/>
          </a:xfrm>
          <a:prstGeom prst="straightConnector1">
            <a:avLst/>
          </a:prstGeom>
          <a:ln w="28575">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8" name="Arrow: Down 7">
            <a:extLst>
              <a:ext uri="{FF2B5EF4-FFF2-40B4-BE49-F238E27FC236}">
                <a16:creationId xmlns:a16="http://schemas.microsoft.com/office/drawing/2014/main" id="{8D7CE2D7-F3FD-CC6C-8BF2-B6507009A6DE}"/>
              </a:ext>
            </a:extLst>
          </p:cNvPr>
          <p:cNvSpPr/>
          <p:nvPr/>
        </p:nvSpPr>
        <p:spPr>
          <a:xfrm rot="7773333">
            <a:off x="4381828" y="4139822"/>
            <a:ext cx="484632" cy="1179216"/>
          </a:xfrm>
          <a:prstGeom prst="downArrow">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B151AE0-7BFF-283A-3316-B03445FAF3AD}"/>
              </a:ext>
            </a:extLst>
          </p:cNvPr>
          <p:cNvSpPr txBox="1"/>
          <p:nvPr/>
        </p:nvSpPr>
        <p:spPr>
          <a:xfrm>
            <a:off x="4918920" y="4816087"/>
            <a:ext cx="6832191" cy="584775"/>
          </a:xfrm>
          <a:prstGeom prst="rect">
            <a:avLst/>
          </a:prstGeom>
          <a:solidFill>
            <a:srgbClr val="FFFF00"/>
          </a:solidFill>
          <a:ln w="28575">
            <a:solidFill>
              <a:schemeClr val="tx1"/>
            </a:solidFill>
          </a:ln>
        </p:spPr>
        <p:txBody>
          <a:bodyPr wrap="none" rtlCol="0">
            <a:spAutoFit/>
          </a:bodyPr>
          <a:lstStyle/>
          <a:p>
            <a:r>
              <a:rPr lang="en-US" sz="3200" dirty="0"/>
              <a:t>The views of erosion are from this angle</a:t>
            </a:r>
          </a:p>
        </p:txBody>
      </p:sp>
    </p:spTree>
    <p:extLst>
      <p:ext uri="{BB962C8B-B14F-4D97-AF65-F5344CB8AC3E}">
        <p14:creationId xmlns:p14="http://schemas.microsoft.com/office/powerpoint/2010/main" val="40436048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outdoor&#10;&#10;Description automatically generated">
            <a:extLst>
              <a:ext uri="{FF2B5EF4-FFF2-40B4-BE49-F238E27FC236}">
                <a16:creationId xmlns:a16="http://schemas.microsoft.com/office/drawing/2014/main" id="{87172D24-F9D6-BDA7-4822-3E486B47163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381876" y="-31452"/>
            <a:ext cx="6310265" cy="3209665"/>
          </a:xfrm>
          <a:prstGeom prst="rect">
            <a:avLst/>
          </a:prstGeom>
        </p:spPr>
      </p:pic>
      <p:pic>
        <p:nvPicPr>
          <p:cNvPr id="4" name="Picture 3" descr="A picture containing ground, outdoor, grass, rock&#10;&#10;Description automatically generated">
            <a:extLst>
              <a:ext uri="{FF2B5EF4-FFF2-40B4-BE49-F238E27FC236}">
                <a16:creationId xmlns:a16="http://schemas.microsoft.com/office/drawing/2014/main" id="{ACBBE894-E346-6F37-0DBE-7F264D49803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381876" y="3282183"/>
            <a:ext cx="6310265" cy="3575817"/>
          </a:xfrm>
          <a:prstGeom prst="rect">
            <a:avLst/>
          </a:prstGeom>
        </p:spPr>
      </p:pic>
      <p:sp>
        <p:nvSpPr>
          <p:cNvPr id="2" name="TextBox 1">
            <a:extLst>
              <a:ext uri="{FF2B5EF4-FFF2-40B4-BE49-F238E27FC236}">
                <a16:creationId xmlns:a16="http://schemas.microsoft.com/office/drawing/2014/main" id="{C7FCEF4E-D2DB-EDE0-785E-32E9FDB5E395}"/>
              </a:ext>
            </a:extLst>
          </p:cNvPr>
          <p:cNvSpPr txBox="1"/>
          <p:nvPr/>
        </p:nvSpPr>
        <p:spPr>
          <a:xfrm>
            <a:off x="10710252" y="488894"/>
            <a:ext cx="1481747" cy="2308324"/>
          </a:xfrm>
          <a:prstGeom prst="rect">
            <a:avLst/>
          </a:prstGeom>
          <a:noFill/>
        </p:spPr>
        <p:txBody>
          <a:bodyPr wrap="square" rtlCol="0">
            <a:spAutoFit/>
          </a:bodyPr>
          <a:lstStyle/>
          <a:p>
            <a:r>
              <a:rPr lang="en-US" sz="2400" dirty="0"/>
              <a:t>Exposed coffin.</a:t>
            </a:r>
          </a:p>
          <a:p>
            <a:endParaRPr lang="en-US" sz="2400" dirty="0"/>
          </a:p>
          <a:p>
            <a:r>
              <a:rPr lang="en-US" sz="2400" dirty="0">
                <a:solidFill>
                  <a:srgbClr val="FF0000"/>
                </a:solidFill>
              </a:rPr>
              <a:t>1 broken coffin</a:t>
            </a:r>
            <a:r>
              <a:rPr lang="en-US" sz="2400" dirty="0"/>
              <a:t> on beach.</a:t>
            </a:r>
          </a:p>
        </p:txBody>
      </p:sp>
      <p:sp>
        <p:nvSpPr>
          <p:cNvPr id="7" name="TextBox 6">
            <a:extLst>
              <a:ext uri="{FF2B5EF4-FFF2-40B4-BE49-F238E27FC236}">
                <a16:creationId xmlns:a16="http://schemas.microsoft.com/office/drawing/2014/main" id="{28CDC7A3-5514-D355-C30D-696B7758E488}"/>
              </a:ext>
            </a:extLst>
          </p:cNvPr>
          <p:cNvSpPr txBox="1"/>
          <p:nvPr/>
        </p:nvSpPr>
        <p:spPr>
          <a:xfrm>
            <a:off x="10710252" y="3851569"/>
            <a:ext cx="1640186" cy="2308324"/>
          </a:xfrm>
          <a:prstGeom prst="rect">
            <a:avLst/>
          </a:prstGeom>
          <a:noFill/>
        </p:spPr>
        <p:txBody>
          <a:bodyPr wrap="square" rtlCol="0">
            <a:spAutoFit/>
          </a:bodyPr>
          <a:lstStyle/>
          <a:p>
            <a:r>
              <a:rPr lang="en-US" sz="2400" dirty="0"/>
              <a:t>Newly exposed coffins.</a:t>
            </a:r>
          </a:p>
          <a:p>
            <a:endParaRPr lang="en-US" sz="2400" dirty="0"/>
          </a:p>
          <a:p>
            <a:r>
              <a:rPr lang="en-US" sz="2400" dirty="0">
                <a:solidFill>
                  <a:srgbClr val="FF0000"/>
                </a:solidFill>
              </a:rPr>
              <a:t>Some have fallen</a:t>
            </a:r>
            <a:r>
              <a:rPr lang="en-US" sz="2400" dirty="0"/>
              <a:t>.</a:t>
            </a:r>
          </a:p>
        </p:txBody>
      </p:sp>
      <p:cxnSp>
        <p:nvCxnSpPr>
          <p:cNvPr id="9" name="Straight Arrow Connector 8">
            <a:extLst>
              <a:ext uri="{FF2B5EF4-FFF2-40B4-BE49-F238E27FC236}">
                <a16:creationId xmlns:a16="http://schemas.microsoft.com/office/drawing/2014/main" id="{696A6414-4E24-498E-F053-4D6C23636CB6}"/>
              </a:ext>
            </a:extLst>
          </p:cNvPr>
          <p:cNvCxnSpPr>
            <a:cxnSpLocks/>
          </p:cNvCxnSpPr>
          <p:nvPr/>
        </p:nvCxnSpPr>
        <p:spPr>
          <a:xfrm flipH="1" flipV="1">
            <a:off x="9279802" y="516048"/>
            <a:ext cx="1285592" cy="362138"/>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A5A10AC-B07A-2108-6E5C-BD24D0EE430C}"/>
              </a:ext>
            </a:extLst>
          </p:cNvPr>
          <p:cNvCxnSpPr>
            <a:cxnSpLocks/>
          </p:cNvCxnSpPr>
          <p:nvPr/>
        </p:nvCxnSpPr>
        <p:spPr>
          <a:xfrm flipH="1" flipV="1">
            <a:off x="9024796" y="3851569"/>
            <a:ext cx="1540598" cy="439774"/>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E169D20-213C-0497-1DFD-51BCF357CB16}"/>
              </a:ext>
            </a:extLst>
          </p:cNvPr>
          <p:cNvSpPr txBox="1"/>
          <p:nvPr/>
        </p:nvSpPr>
        <p:spPr>
          <a:xfrm>
            <a:off x="440531" y="1749802"/>
            <a:ext cx="2693194" cy="3970318"/>
          </a:xfrm>
          <a:prstGeom prst="rect">
            <a:avLst/>
          </a:prstGeom>
          <a:noFill/>
          <a:ln>
            <a:solidFill>
              <a:schemeClr val="tx1"/>
            </a:solidFill>
          </a:ln>
        </p:spPr>
        <p:txBody>
          <a:bodyPr wrap="square">
            <a:spAutoFit/>
          </a:bodyPr>
          <a:lstStyle/>
          <a:p>
            <a:r>
              <a:rPr lang="en-US" sz="1200" dirty="0"/>
              <a:t>Two kinds of retrieval were conducted in the autumn of 2023:</a:t>
            </a:r>
          </a:p>
          <a:p>
            <a:pPr marL="285750" indent="-285750">
              <a:buFont typeface="Arial" panose="020B0604020202020204" pitchFamily="34" charset="0"/>
              <a:buChar char="•"/>
            </a:pPr>
            <a:r>
              <a:rPr lang="en-US" sz="1200" dirty="0"/>
              <a:t>Collecting remains that had been torn from the cemetery and scattered on the slope and beach below.</a:t>
            </a:r>
          </a:p>
          <a:p>
            <a:pPr marL="742950" lvl="1" indent="-285750">
              <a:buFont typeface="Arial" panose="020B0604020202020204" pitchFamily="34" charset="0"/>
              <a:buChar char="•"/>
            </a:pPr>
            <a:r>
              <a:rPr lang="en-US" sz="1200" dirty="0"/>
              <a:t>This is the kind of thing that you will encounter when graves are suddenly exposed by erosion at a cemetery.</a:t>
            </a:r>
          </a:p>
          <a:p>
            <a:pPr marL="285750" indent="-285750">
              <a:buFont typeface="Arial" panose="020B0604020202020204" pitchFamily="34" charset="0"/>
              <a:buChar char="•"/>
            </a:pPr>
            <a:r>
              <a:rPr lang="en-US" sz="1200" dirty="0"/>
              <a:t>Removing coffins from the Erosion Danger Zone at the top of the cliff edge before they, too, eroded from their resting places.</a:t>
            </a:r>
          </a:p>
          <a:p>
            <a:pPr marL="742950" lvl="1" indent="-285750">
              <a:buFont typeface="Arial" panose="020B0604020202020204" pitchFamily="34" charset="0"/>
              <a:buChar char="•"/>
            </a:pPr>
            <a:r>
              <a:rPr lang="en-US" sz="1200" dirty="0"/>
              <a:t>This is the kind of thing that you will encounter when you proactively remove intact graves from a cemetery to move them to a safer place.</a:t>
            </a:r>
          </a:p>
        </p:txBody>
      </p:sp>
      <p:sp>
        <p:nvSpPr>
          <p:cNvPr id="11" name="TextBox 10">
            <a:extLst>
              <a:ext uri="{FF2B5EF4-FFF2-40B4-BE49-F238E27FC236}">
                <a16:creationId xmlns:a16="http://schemas.microsoft.com/office/drawing/2014/main" id="{E3C2345B-4DB3-C4C5-5BE0-E6B740DB023F}"/>
              </a:ext>
            </a:extLst>
          </p:cNvPr>
          <p:cNvSpPr txBox="1"/>
          <p:nvPr/>
        </p:nvSpPr>
        <p:spPr>
          <a:xfrm>
            <a:off x="323850" y="258061"/>
            <a:ext cx="3629025" cy="1384995"/>
          </a:xfrm>
          <a:prstGeom prst="rect">
            <a:avLst/>
          </a:prstGeom>
          <a:noFill/>
        </p:spPr>
        <p:txBody>
          <a:bodyPr wrap="square">
            <a:spAutoFit/>
          </a:bodyPr>
          <a:lstStyle/>
          <a:p>
            <a:r>
              <a:rPr lang="en-US" sz="2800" dirty="0">
                <a:solidFill>
                  <a:srgbClr val="C00000"/>
                </a:solidFill>
              </a:rPr>
              <a:t>Two kinds of concerns: </a:t>
            </a:r>
          </a:p>
          <a:p>
            <a:r>
              <a:rPr lang="en-US" sz="2800" dirty="0">
                <a:solidFill>
                  <a:srgbClr val="C00000"/>
                </a:solidFill>
              </a:rPr>
              <a:t>eroded out and </a:t>
            </a:r>
          </a:p>
          <a:p>
            <a:r>
              <a:rPr lang="en-US" sz="2800" dirty="0">
                <a:solidFill>
                  <a:srgbClr val="C00000"/>
                </a:solidFill>
              </a:rPr>
              <a:t>soon to erode out.</a:t>
            </a:r>
          </a:p>
        </p:txBody>
      </p:sp>
      <p:sp>
        <p:nvSpPr>
          <p:cNvPr id="13" name="TextBox 12">
            <a:extLst>
              <a:ext uri="{FF2B5EF4-FFF2-40B4-BE49-F238E27FC236}">
                <a16:creationId xmlns:a16="http://schemas.microsoft.com/office/drawing/2014/main" id="{D0180584-3752-7F6A-0A8A-B46C6701A79A}"/>
              </a:ext>
            </a:extLst>
          </p:cNvPr>
          <p:cNvSpPr txBox="1"/>
          <p:nvPr/>
        </p:nvSpPr>
        <p:spPr>
          <a:xfrm>
            <a:off x="4457700" y="1749802"/>
            <a:ext cx="1124603" cy="369332"/>
          </a:xfrm>
          <a:prstGeom prst="rect">
            <a:avLst/>
          </a:prstGeom>
          <a:solidFill>
            <a:schemeClr val="bg1"/>
          </a:solidFill>
          <a:ln>
            <a:solidFill>
              <a:srgbClr val="C00000"/>
            </a:solidFill>
          </a:ln>
        </p:spPr>
        <p:txBody>
          <a:bodyPr wrap="none" rtlCol="0">
            <a:spAutoFit/>
          </a:bodyPr>
          <a:lstStyle/>
          <a:p>
            <a:r>
              <a:rPr lang="en-US" dirty="0"/>
              <a:t>Sept 2022</a:t>
            </a:r>
          </a:p>
        </p:txBody>
      </p:sp>
      <p:sp>
        <p:nvSpPr>
          <p:cNvPr id="14" name="TextBox 13">
            <a:extLst>
              <a:ext uri="{FF2B5EF4-FFF2-40B4-BE49-F238E27FC236}">
                <a16:creationId xmlns:a16="http://schemas.microsoft.com/office/drawing/2014/main" id="{6C9FC846-20CF-F7BE-4963-D2E0EAEE57C3}"/>
              </a:ext>
            </a:extLst>
          </p:cNvPr>
          <p:cNvSpPr txBox="1"/>
          <p:nvPr/>
        </p:nvSpPr>
        <p:spPr>
          <a:xfrm>
            <a:off x="4459557" y="5535454"/>
            <a:ext cx="1058303" cy="369332"/>
          </a:xfrm>
          <a:prstGeom prst="rect">
            <a:avLst/>
          </a:prstGeom>
          <a:solidFill>
            <a:schemeClr val="bg1"/>
          </a:solidFill>
          <a:ln>
            <a:solidFill>
              <a:srgbClr val="C00000"/>
            </a:solidFill>
          </a:ln>
        </p:spPr>
        <p:txBody>
          <a:bodyPr wrap="none" rtlCol="0">
            <a:spAutoFit/>
          </a:bodyPr>
          <a:lstStyle/>
          <a:p>
            <a:r>
              <a:rPr lang="en-US" dirty="0"/>
              <a:t>July 2023</a:t>
            </a:r>
          </a:p>
        </p:txBody>
      </p:sp>
    </p:spTree>
    <p:extLst>
      <p:ext uri="{BB962C8B-B14F-4D97-AF65-F5344CB8AC3E}">
        <p14:creationId xmlns:p14="http://schemas.microsoft.com/office/powerpoint/2010/main" val="41295904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2BC1AE-0243-B53B-44A0-2850AED59BC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4" name="TextBox 3">
            <a:extLst>
              <a:ext uri="{FF2B5EF4-FFF2-40B4-BE49-F238E27FC236}">
                <a16:creationId xmlns:a16="http://schemas.microsoft.com/office/drawing/2014/main" id="{4467D1C5-1768-174E-A9C6-470EFB007FE7}"/>
              </a:ext>
            </a:extLst>
          </p:cNvPr>
          <p:cNvSpPr txBox="1"/>
          <p:nvPr/>
        </p:nvSpPr>
        <p:spPr>
          <a:xfrm>
            <a:off x="202274" y="167929"/>
            <a:ext cx="1815369" cy="1477328"/>
          </a:xfrm>
          <a:prstGeom prst="rect">
            <a:avLst/>
          </a:prstGeom>
          <a:solidFill>
            <a:schemeClr val="bg1"/>
          </a:solidFill>
          <a:ln>
            <a:solidFill>
              <a:srgbClr val="C00000"/>
            </a:solidFill>
          </a:ln>
        </p:spPr>
        <p:txBody>
          <a:bodyPr wrap="square" rtlCol="0">
            <a:spAutoFit/>
          </a:bodyPr>
          <a:lstStyle/>
          <a:p>
            <a:r>
              <a:rPr lang="en-US" dirty="0">
                <a:solidFill>
                  <a:srgbClr val="FF0000"/>
                </a:solidFill>
              </a:rPr>
              <a:t>Sept 2023</a:t>
            </a:r>
          </a:p>
          <a:p>
            <a:r>
              <a:rPr lang="en-US" sz="1200" dirty="0"/>
              <a:t>One year after </a:t>
            </a:r>
            <a:r>
              <a:rPr lang="en-US" sz="1200" dirty="0" err="1"/>
              <a:t>Merbok</a:t>
            </a:r>
            <a:r>
              <a:rPr lang="en-US" sz="1200" dirty="0"/>
              <a:t> Typhoon.</a:t>
            </a:r>
          </a:p>
          <a:p>
            <a:endParaRPr lang="en-US" sz="1200" dirty="0"/>
          </a:p>
          <a:p>
            <a:r>
              <a:rPr lang="en-US" sz="1200" dirty="0"/>
              <a:t>Big rains after July 2023 brought on additional erosion.</a:t>
            </a:r>
            <a:endParaRPr lang="en-US" sz="2000" dirty="0"/>
          </a:p>
        </p:txBody>
      </p:sp>
    </p:spTree>
    <p:extLst>
      <p:ext uri="{BB962C8B-B14F-4D97-AF65-F5344CB8AC3E}">
        <p14:creationId xmlns:p14="http://schemas.microsoft.com/office/powerpoint/2010/main" val="1577790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2BC1AE-0243-B53B-44A0-2850AED59BC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2" name="Oval 1">
            <a:extLst>
              <a:ext uri="{FF2B5EF4-FFF2-40B4-BE49-F238E27FC236}">
                <a16:creationId xmlns:a16="http://schemas.microsoft.com/office/drawing/2014/main" id="{520344FF-D3F5-C346-FCBC-387197C5772C}"/>
              </a:ext>
            </a:extLst>
          </p:cNvPr>
          <p:cNvSpPr/>
          <p:nvPr/>
        </p:nvSpPr>
        <p:spPr>
          <a:xfrm>
            <a:off x="10226842" y="421100"/>
            <a:ext cx="1034716" cy="938463"/>
          </a:xfrm>
          <a:prstGeom prst="ellipse">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endParaRPr>
          </a:p>
        </p:txBody>
      </p:sp>
      <p:sp>
        <p:nvSpPr>
          <p:cNvPr id="4" name="Oval 3">
            <a:extLst>
              <a:ext uri="{FF2B5EF4-FFF2-40B4-BE49-F238E27FC236}">
                <a16:creationId xmlns:a16="http://schemas.microsoft.com/office/drawing/2014/main" id="{B782AB61-6F99-1548-3171-1CDCDFE88B4A}"/>
              </a:ext>
            </a:extLst>
          </p:cNvPr>
          <p:cNvSpPr/>
          <p:nvPr/>
        </p:nvSpPr>
        <p:spPr>
          <a:xfrm>
            <a:off x="2137610" y="2811375"/>
            <a:ext cx="689811" cy="61762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endParaRPr>
          </a:p>
        </p:txBody>
      </p:sp>
      <p:sp>
        <p:nvSpPr>
          <p:cNvPr id="5" name="Oval 4">
            <a:extLst>
              <a:ext uri="{FF2B5EF4-FFF2-40B4-BE49-F238E27FC236}">
                <a16:creationId xmlns:a16="http://schemas.microsoft.com/office/drawing/2014/main" id="{A3219291-1548-C9DD-DBFC-D851A5DC5E24}"/>
              </a:ext>
            </a:extLst>
          </p:cNvPr>
          <p:cNvSpPr/>
          <p:nvPr/>
        </p:nvSpPr>
        <p:spPr>
          <a:xfrm>
            <a:off x="6649452" y="1668373"/>
            <a:ext cx="1034716" cy="938463"/>
          </a:xfrm>
          <a:prstGeom prst="ellipse">
            <a:avLst/>
          </a:prstGeom>
          <a:noFill/>
          <a:ln w="5715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ln>
                <a:solidFill>
                  <a:srgbClr val="FF0000"/>
                </a:solidFill>
              </a:ln>
            </a:endParaRPr>
          </a:p>
        </p:txBody>
      </p:sp>
      <p:sp>
        <p:nvSpPr>
          <p:cNvPr id="6" name="Oval 5">
            <a:extLst>
              <a:ext uri="{FF2B5EF4-FFF2-40B4-BE49-F238E27FC236}">
                <a16:creationId xmlns:a16="http://schemas.microsoft.com/office/drawing/2014/main" id="{C5444678-FB5E-942C-36C2-BA28D094800E}"/>
              </a:ext>
            </a:extLst>
          </p:cNvPr>
          <p:cNvSpPr/>
          <p:nvPr/>
        </p:nvSpPr>
        <p:spPr>
          <a:xfrm>
            <a:off x="4515852" y="2558708"/>
            <a:ext cx="689811" cy="61762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endParaRPr>
          </a:p>
        </p:txBody>
      </p:sp>
      <p:sp>
        <p:nvSpPr>
          <p:cNvPr id="7" name="Oval 6">
            <a:extLst>
              <a:ext uri="{FF2B5EF4-FFF2-40B4-BE49-F238E27FC236}">
                <a16:creationId xmlns:a16="http://schemas.microsoft.com/office/drawing/2014/main" id="{4884EB79-3DDA-596F-52F0-A77978836CEE}"/>
              </a:ext>
            </a:extLst>
          </p:cNvPr>
          <p:cNvSpPr/>
          <p:nvPr/>
        </p:nvSpPr>
        <p:spPr>
          <a:xfrm>
            <a:off x="1459831" y="2811374"/>
            <a:ext cx="689811" cy="61762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endParaRPr>
          </a:p>
        </p:txBody>
      </p:sp>
      <p:sp>
        <p:nvSpPr>
          <p:cNvPr id="8" name="Oval 7">
            <a:extLst>
              <a:ext uri="{FF2B5EF4-FFF2-40B4-BE49-F238E27FC236}">
                <a16:creationId xmlns:a16="http://schemas.microsoft.com/office/drawing/2014/main" id="{4713A2B2-50E8-511F-B0CC-B52B1C8AB1EE}"/>
              </a:ext>
            </a:extLst>
          </p:cNvPr>
          <p:cNvSpPr/>
          <p:nvPr/>
        </p:nvSpPr>
        <p:spPr>
          <a:xfrm>
            <a:off x="2298030" y="3428999"/>
            <a:ext cx="689811" cy="61762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endParaRPr>
          </a:p>
        </p:txBody>
      </p:sp>
      <p:sp>
        <p:nvSpPr>
          <p:cNvPr id="9" name="Oval 8">
            <a:extLst>
              <a:ext uri="{FF2B5EF4-FFF2-40B4-BE49-F238E27FC236}">
                <a16:creationId xmlns:a16="http://schemas.microsoft.com/office/drawing/2014/main" id="{5DC6375E-AE5C-80F8-E9A2-AA760206A801}"/>
              </a:ext>
            </a:extLst>
          </p:cNvPr>
          <p:cNvSpPr/>
          <p:nvPr/>
        </p:nvSpPr>
        <p:spPr>
          <a:xfrm>
            <a:off x="1321643" y="4427623"/>
            <a:ext cx="1321292" cy="1159436"/>
          </a:xfrm>
          <a:prstGeom prst="ellipse">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ln>
                <a:solidFill>
                  <a:srgbClr val="FF0000"/>
                </a:solidFill>
              </a:ln>
            </a:endParaRPr>
          </a:p>
        </p:txBody>
      </p:sp>
      <p:sp>
        <p:nvSpPr>
          <p:cNvPr id="10" name="Oval 9">
            <a:extLst>
              <a:ext uri="{FF2B5EF4-FFF2-40B4-BE49-F238E27FC236}">
                <a16:creationId xmlns:a16="http://schemas.microsoft.com/office/drawing/2014/main" id="{8BB8B02F-77CA-CDB1-9CD3-718133F4DF9C}"/>
              </a:ext>
            </a:extLst>
          </p:cNvPr>
          <p:cNvSpPr/>
          <p:nvPr/>
        </p:nvSpPr>
        <p:spPr>
          <a:xfrm>
            <a:off x="10443409" y="1499925"/>
            <a:ext cx="1716505" cy="1688436"/>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ln>
                <a:solidFill>
                  <a:srgbClr val="FF0000"/>
                </a:solidFill>
              </a:ln>
            </a:endParaRPr>
          </a:p>
        </p:txBody>
      </p:sp>
      <p:sp>
        <p:nvSpPr>
          <p:cNvPr id="11" name="Oval 10">
            <a:extLst>
              <a:ext uri="{FF2B5EF4-FFF2-40B4-BE49-F238E27FC236}">
                <a16:creationId xmlns:a16="http://schemas.microsoft.com/office/drawing/2014/main" id="{BDB487AC-1A7D-F8CD-4A57-376E8D0C6FD1}"/>
              </a:ext>
            </a:extLst>
          </p:cNvPr>
          <p:cNvSpPr/>
          <p:nvPr/>
        </p:nvSpPr>
        <p:spPr>
          <a:xfrm>
            <a:off x="5538538" y="2035330"/>
            <a:ext cx="689811" cy="61762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endParaRPr>
          </a:p>
        </p:txBody>
      </p:sp>
      <p:sp>
        <p:nvSpPr>
          <p:cNvPr id="12" name="Oval 11">
            <a:extLst>
              <a:ext uri="{FF2B5EF4-FFF2-40B4-BE49-F238E27FC236}">
                <a16:creationId xmlns:a16="http://schemas.microsoft.com/office/drawing/2014/main" id="{EACE8E92-1A91-1A47-B40C-524E6E47B742}"/>
              </a:ext>
            </a:extLst>
          </p:cNvPr>
          <p:cNvSpPr/>
          <p:nvPr/>
        </p:nvSpPr>
        <p:spPr>
          <a:xfrm>
            <a:off x="782052" y="3401920"/>
            <a:ext cx="689811" cy="61762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endParaRPr>
          </a:p>
        </p:txBody>
      </p:sp>
    </p:spTree>
    <p:extLst>
      <p:ext uri="{BB962C8B-B14F-4D97-AF65-F5344CB8AC3E}">
        <p14:creationId xmlns:p14="http://schemas.microsoft.com/office/powerpoint/2010/main" val="6396991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C795F4-D180-610C-849B-8EAEC28D5E3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EF2E6E24-A8E4-2080-29FD-301DE91ABC31}"/>
              </a:ext>
            </a:extLst>
          </p:cNvPr>
          <p:cNvSpPr txBox="1"/>
          <p:nvPr/>
        </p:nvSpPr>
        <p:spPr>
          <a:xfrm>
            <a:off x="191410" y="428178"/>
            <a:ext cx="2083990" cy="2123658"/>
          </a:xfrm>
          <a:prstGeom prst="rect">
            <a:avLst/>
          </a:prstGeom>
          <a:solidFill>
            <a:schemeClr val="bg1"/>
          </a:solidFill>
          <a:ln>
            <a:solidFill>
              <a:schemeClr val="tx1"/>
            </a:solidFill>
          </a:ln>
        </p:spPr>
        <p:txBody>
          <a:bodyPr wrap="square" rtlCol="0">
            <a:spAutoFit/>
          </a:bodyPr>
          <a:lstStyle/>
          <a:p>
            <a:r>
              <a:rPr lang="en-US" sz="1200" dirty="0"/>
              <a:t>When human remains erode out of cemeteries they may tumble out of their coffins.</a:t>
            </a:r>
          </a:p>
          <a:p>
            <a:endParaRPr lang="en-US" sz="1200" dirty="0"/>
          </a:p>
          <a:p>
            <a:r>
              <a:rPr lang="en-US" sz="1200" dirty="0"/>
              <a:t>That is the case here where coffins have broken apart and the bones and body parts are scattered about.  They have  mingled with others making it unclear which bones go along with which body.  </a:t>
            </a:r>
          </a:p>
        </p:txBody>
      </p:sp>
    </p:spTree>
    <p:extLst>
      <p:ext uri="{BB962C8B-B14F-4D97-AF65-F5344CB8AC3E}">
        <p14:creationId xmlns:p14="http://schemas.microsoft.com/office/powerpoint/2010/main" val="24292177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A3825C-B347-781B-E428-939FE423D6A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63333" y="0"/>
            <a:ext cx="9228667" cy="6858000"/>
          </a:xfrm>
          <a:prstGeom prst="rect">
            <a:avLst/>
          </a:prstGeom>
        </p:spPr>
      </p:pic>
      <p:sp>
        <p:nvSpPr>
          <p:cNvPr id="5" name="TextBox 4">
            <a:extLst>
              <a:ext uri="{FF2B5EF4-FFF2-40B4-BE49-F238E27FC236}">
                <a16:creationId xmlns:a16="http://schemas.microsoft.com/office/drawing/2014/main" id="{76BC62B2-7723-E15C-39F2-07C4E5C8A452}"/>
              </a:ext>
            </a:extLst>
          </p:cNvPr>
          <p:cNvSpPr txBox="1"/>
          <p:nvPr/>
        </p:nvSpPr>
        <p:spPr>
          <a:xfrm>
            <a:off x="141960" y="129062"/>
            <a:ext cx="2670815" cy="3416320"/>
          </a:xfrm>
          <a:prstGeom prst="rect">
            <a:avLst/>
          </a:prstGeom>
          <a:solidFill>
            <a:schemeClr val="bg1"/>
          </a:solidFill>
          <a:ln>
            <a:solidFill>
              <a:schemeClr val="tx1"/>
            </a:solidFill>
          </a:ln>
        </p:spPr>
        <p:txBody>
          <a:bodyPr wrap="square" rtlCol="0">
            <a:spAutoFit/>
          </a:bodyPr>
          <a:lstStyle/>
          <a:p>
            <a:r>
              <a:rPr lang="en-US" sz="1200" dirty="0"/>
              <a:t>The erosion has not stopped.  Big overhangs and deep cracks are present on the ground surface near the cliff edge.  Graves are situated along this cliff edge.</a:t>
            </a:r>
          </a:p>
          <a:p>
            <a:endParaRPr lang="en-US" sz="1200" dirty="0"/>
          </a:p>
          <a:p>
            <a:r>
              <a:rPr lang="en-US" sz="1200" dirty="0"/>
              <a:t>There are no grave markers along the edge to show where those graves are. </a:t>
            </a:r>
          </a:p>
          <a:p>
            <a:endParaRPr lang="en-US" sz="1200" dirty="0"/>
          </a:p>
          <a:p>
            <a:r>
              <a:rPr lang="en-US" sz="1200" dirty="0"/>
              <a:t>Our goal was to remove coffins from within an Erosion Danger Zone before the continuing erosion removed them.</a:t>
            </a:r>
          </a:p>
          <a:p>
            <a:endParaRPr lang="en-US" sz="1200" dirty="0"/>
          </a:p>
          <a:p>
            <a:r>
              <a:rPr lang="en-US" sz="1200" dirty="0"/>
              <a:t>We did not have time to use any high technology to find these graves.  And anyway the time invested in them would not have yielded any helpful information.</a:t>
            </a:r>
          </a:p>
        </p:txBody>
      </p:sp>
      <p:sp>
        <p:nvSpPr>
          <p:cNvPr id="2" name="TextBox 1">
            <a:extLst>
              <a:ext uri="{FF2B5EF4-FFF2-40B4-BE49-F238E27FC236}">
                <a16:creationId xmlns:a16="http://schemas.microsoft.com/office/drawing/2014/main" id="{A0B2FAF5-CA52-97BC-2842-0319AE51B9D0}"/>
              </a:ext>
            </a:extLst>
          </p:cNvPr>
          <p:cNvSpPr txBox="1"/>
          <p:nvPr/>
        </p:nvSpPr>
        <p:spPr>
          <a:xfrm>
            <a:off x="3600399" y="6150710"/>
            <a:ext cx="2157898" cy="369332"/>
          </a:xfrm>
          <a:prstGeom prst="rect">
            <a:avLst/>
          </a:prstGeom>
          <a:solidFill>
            <a:schemeClr val="bg1"/>
          </a:solidFill>
        </p:spPr>
        <p:txBody>
          <a:bodyPr wrap="none" rtlCol="0">
            <a:spAutoFit/>
          </a:bodyPr>
          <a:lstStyle/>
          <a:p>
            <a:r>
              <a:rPr lang="en-US" dirty="0"/>
              <a:t>Notice the overhang.</a:t>
            </a:r>
          </a:p>
        </p:txBody>
      </p:sp>
      <p:cxnSp>
        <p:nvCxnSpPr>
          <p:cNvPr id="6" name="Straight Arrow Connector 5">
            <a:extLst>
              <a:ext uri="{FF2B5EF4-FFF2-40B4-BE49-F238E27FC236}">
                <a16:creationId xmlns:a16="http://schemas.microsoft.com/office/drawing/2014/main" id="{BA90C8A3-96DA-ECE0-A435-22A4F1980FD4}"/>
              </a:ext>
            </a:extLst>
          </p:cNvPr>
          <p:cNvCxnSpPr>
            <a:cxnSpLocks/>
            <a:stCxn id="2" idx="3"/>
          </p:cNvCxnSpPr>
          <p:nvPr/>
        </p:nvCxnSpPr>
        <p:spPr>
          <a:xfrm flipV="1">
            <a:off x="5758297" y="5050172"/>
            <a:ext cx="2957864" cy="1285204"/>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82617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52458F-C25D-02F4-A649-957F8D27E70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3167138-9EB2-22F6-355B-58691154D916}"/>
              </a:ext>
            </a:extLst>
          </p:cNvPr>
          <p:cNvSpPr txBox="1"/>
          <p:nvPr/>
        </p:nvSpPr>
        <p:spPr>
          <a:xfrm>
            <a:off x="257175" y="731788"/>
            <a:ext cx="2333625" cy="3046988"/>
          </a:xfrm>
          <a:prstGeom prst="rect">
            <a:avLst/>
          </a:prstGeom>
          <a:solidFill>
            <a:schemeClr val="bg1"/>
          </a:solidFill>
          <a:ln>
            <a:solidFill>
              <a:schemeClr val="tx1"/>
            </a:solidFill>
          </a:ln>
        </p:spPr>
        <p:txBody>
          <a:bodyPr wrap="square">
            <a:spAutoFit/>
          </a:bodyPr>
          <a:lstStyle/>
          <a:p>
            <a:r>
              <a:rPr lang="en-US" sz="1200" dirty="0"/>
              <a:t>There is so much modern trash in this area where a house was nearby.  A metal detector would not isolated graves.</a:t>
            </a:r>
          </a:p>
          <a:p>
            <a:endParaRPr lang="en-US" sz="1200" dirty="0"/>
          </a:p>
          <a:p>
            <a:r>
              <a:rPr lang="en-US" sz="1200" dirty="0"/>
              <a:t>The landform is so undulating, up to six eight feet deep valleys here, that a ground penetrating radar would not work here.</a:t>
            </a:r>
          </a:p>
          <a:p>
            <a:endParaRPr lang="en-US" sz="1200" dirty="0"/>
          </a:p>
          <a:p>
            <a:r>
              <a:rPr lang="en-US" sz="1200" dirty="0"/>
              <a:t>So I laid out a grid and probed systematically in search for coffins.</a:t>
            </a:r>
          </a:p>
          <a:p>
            <a:endParaRPr lang="en-US" sz="1200" dirty="0"/>
          </a:p>
          <a:p>
            <a:r>
              <a:rPr lang="en-US" sz="1200" dirty="0"/>
              <a:t>I used a hot dog roasting probe on a grid that with eight feet wide rows and two foot wide columns.  </a:t>
            </a:r>
          </a:p>
        </p:txBody>
      </p:sp>
    </p:spTree>
    <p:extLst>
      <p:ext uri="{BB962C8B-B14F-4D97-AF65-F5344CB8AC3E}">
        <p14:creationId xmlns:p14="http://schemas.microsoft.com/office/powerpoint/2010/main" val="3557005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7C5CFB-B256-64EF-D5FF-9ECC4DB6EEF2}"/>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1E0D20B5-B2CD-9967-0B3C-F00C78594715}"/>
              </a:ext>
            </a:extLst>
          </p:cNvPr>
          <p:cNvSpPr txBox="1"/>
          <p:nvPr/>
        </p:nvSpPr>
        <p:spPr>
          <a:xfrm>
            <a:off x="6096000" y="6195007"/>
            <a:ext cx="6561516" cy="461665"/>
          </a:xfrm>
          <a:prstGeom prst="rect">
            <a:avLst/>
          </a:prstGeom>
          <a:noFill/>
        </p:spPr>
        <p:txBody>
          <a:bodyPr wrap="square" rtlCol="0">
            <a:spAutoFit/>
          </a:bodyPr>
          <a:lstStyle/>
          <a:p>
            <a:r>
              <a:rPr lang="en-US" sz="2400" dirty="0">
                <a:solidFill>
                  <a:schemeClr val="bg1"/>
                </a:solidFill>
              </a:rPr>
              <a:t>ANTHC One Health Group September 17, 2024 </a:t>
            </a:r>
          </a:p>
        </p:txBody>
      </p:sp>
      <p:sp>
        <p:nvSpPr>
          <p:cNvPr id="6" name="TextBox 5">
            <a:extLst>
              <a:ext uri="{FF2B5EF4-FFF2-40B4-BE49-F238E27FC236}">
                <a16:creationId xmlns:a16="http://schemas.microsoft.com/office/drawing/2014/main" id="{026DFA64-DE32-04D1-DB5B-7A6DF732549B}"/>
              </a:ext>
            </a:extLst>
          </p:cNvPr>
          <p:cNvSpPr txBox="1"/>
          <p:nvPr/>
        </p:nvSpPr>
        <p:spPr>
          <a:xfrm>
            <a:off x="6894570" y="4988037"/>
            <a:ext cx="4284378" cy="1200329"/>
          </a:xfrm>
          <a:prstGeom prst="rect">
            <a:avLst/>
          </a:prstGeom>
          <a:noFill/>
        </p:spPr>
        <p:txBody>
          <a:bodyPr wrap="none" rtlCol="0">
            <a:spAutoFit/>
          </a:bodyPr>
          <a:lstStyle/>
          <a:p>
            <a:r>
              <a:rPr lang="en-US" dirty="0">
                <a:solidFill>
                  <a:schemeClr val="bg1"/>
                </a:solidFill>
              </a:rPr>
              <a:t>By Tom Wolforth</a:t>
            </a:r>
          </a:p>
          <a:p>
            <a:r>
              <a:rPr lang="en-US" dirty="0">
                <a:solidFill>
                  <a:schemeClr val="bg1"/>
                </a:solidFill>
              </a:rPr>
              <a:t>Cultural Resource Manager</a:t>
            </a:r>
          </a:p>
          <a:p>
            <a:r>
              <a:rPr lang="en-US" dirty="0">
                <a:solidFill>
                  <a:schemeClr val="bg1"/>
                </a:solidFill>
              </a:rPr>
              <a:t>Department of Military and Veterans Affairs</a:t>
            </a:r>
          </a:p>
          <a:p>
            <a:r>
              <a:rPr lang="en-US" dirty="0">
                <a:solidFill>
                  <a:schemeClr val="bg1"/>
                </a:solidFill>
              </a:rPr>
              <a:t>tom.wolforth@alaska.gov</a:t>
            </a:r>
          </a:p>
        </p:txBody>
      </p:sp>
      <p:sp>
        <p:nvSpPr>
          <p:cNvPr id="7" name="TextBox 6">
            <a:extLst>
              <a:ext uri="{FF2B5EF4-FFF2-40B4-BE49-F238E27FC236}">
                <a16:creationId xmlns:a16="http://schemas.microsoft.com/office/drawing/2014/main" id="{52BA1FBE-7066-728B-1C96-2C7719BDC62B}"/>
              </a:ext>
            </a:extLst>
          </p:cNvPr>
          <p:cNvSpPr txBox="1"/>
          <p:nvPr/>
        </p:nvSpPr>
        <p:spPr>
          <a:xfrm>
            <a:off x="353533" y="201328"/>
            <a:ext cx="8683226" cy="2554545"/>
          </a:xfrm>
          <a:prstGeom prst="rect">
            <a:avLst/>
          </a:prstGeom>
          <a:noFill/>
        </p:spPr>
        <p:txBody>
          <a:bodyPr wrap="square">
            <a:spAutoFit/>
          </a:bodyPr>
          <a:lstStyle/>
          <a:p>
            <a:r>
              <a:rPr lang="en-US" sz="4000" b="1" dirty="0"/>
              <a:t>Things you will need to know if you become involved in retrieving </a:t>
            </a:r>
          </a:p>
          <a:p>
            <a:r>
              <a:rPr lang="en-US" sz="4000" b="1" dirty="0"/>
              <a:t>eroding graves: and that you will find out once you do.</a:t>
            </a:r>
          </a:p>
        </p:txBody>
      </p:sp>
    </p:spTree>
    <p:extLst>
      <p:ext uri="{BB962C8B-B14F-4D97-AF65-F5344CB8AC3E}">
        <p14:creationId xmlns:p14="http://schemas.microsoft.com/office/powerpoint/2010/main" val="22779078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A1259E-A112-69EB-E75D-04D1241DDE2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05970" y="0"/>
            <a:ext cx="5146126" cy="6858000"/>
          </a:xfrm>
          <a:prstGeom prst="rect">
            <a:avLst/>
          </a:prstGeom>
        </p:spPr>
      </p:pic>
      <p:pic>
        <p:nvPicPr>
          <p:cNvPr id="5" name="Picture 4">
            <a:extLst>
              <a:ext uri="{FF2B5EF4-FFF2-40B4-BE49-F238E27FC236}">
                <a16:creationId xmlns:a16="http://schemas.microsoft.com/office/drawing/2014/main" id="{699F64C4-7B56-9071-5235-194D42D113C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54281" y="0"/>
            <a:ext cx="5142184" cy="6858000"/>
          </a:xfrm>
          <a:prstGeom prst="rect">
            <a:avLst/>
          </a:prstGeom>
        </p:spPr>
      </p:pic>
      <p:sp>
        <p:nvSpPr>
          <p:cNvPr id="2" name="TextBox 1">
            <a:extLst>
              <a:ext uri="{FF2B5EF4-FFF2-40B4-BE49-F238E27FC236}">
                <a16:creationId xmlns:a16="http://schemas.microsoft.com/office/drawing/2014/main" id="{535A020C-0844-FA41-DE3E-B839A521FD13}"/>
              </a:ext>
            </a:extLst>
          </p:cNvPr>
          <p:cNvSpPr txBox="1"/>
          <p:nvPr/>
        </p:nvSpPr>
        <p:spPr>
          <a:xfrm>
            <a:off x="116181" y="566678"/>
            <a:ext cx="1487604" cy="3785652"/>
          </a:xfrm>
          <a:prstGeom prst="rect">
            <a:avLst/>
          </a:prstGeom>
          <a:solidFill>
            <a:schemeClr val="bg1"/>
          </a:solidFill>
          <a:ln>
            <a:solidFill>
              <a:schemeClr val="tx1"/>
            </a:solidFill>
          </a:ln>
        </p:spPr>
        <p:txBody>
          <a:bodyPr wrap="square" rtlCol="0">
            <a:spAutoFit/>
          </a:bodyPr>
          <a:lstStyle/>
          <a:p>
            <a:r>
              <a:rPr lang="en-US" sz="1200" dirty="0"/>
              <a:t>One can reach into the cracks and feel coffins.</a:t>
            </a:r>
          </a:p>
          <a:p>
            <a:endParaRPr lang="en-US" sz="1200" dirty="0"/>
          </a:p>
          <a:p>
            <a:r>
              <a:rPr lang="en-US" sz="1200" dirty="0"/>
              <a:t>The ground appears to crack along planes created by the coffins.</a:t>
            </a:r>
          </a:p>
          <a:p>
            <a:endParaRPr lang="en-US" sz="1200" dirty="0"/>
          </a:p>
          <a:p>
            <a:r>
              <a:rPr lang="en-US" sz="1200" dirty="0"/>
              <a:t>In the far upper right of the image to the right is the rare still standing grave marker.  Others are lying about.</a:t>
            </a:r>
          </a:p>
          <a:p>
            <a:endParaRPr lang="en-US" sz="1200" dirty="0"/>
          </a:p>
          <a:p>
            <a:r>
              <a:rPr lang="en-US" sz="1200" dirty="0"/>
              <a:t>You can see some metal trash here and how undulating the terrain is.</a:t>
            </a:r>
          </a:p>
        </p:txBody>
      </p:sp>
    </p:spTree>
    <p:extLst>
      <p:ext uri="{BB962C8B-B14F-4D97-AF65-F5344CB8AC3E}">
        <p14:creationId xmlns:p14="http://schemas.microsoft.com/office/powerpoint/2010/main" val="29699073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7FBF81-B44A-E601-A45A-3728196D9768}"/>
              </a:ext>
            </a:extLst>
          </p:cNvPr>
          <p:cNvSpPr/>
          <p:nvPr/>
        </p:nvSpPr>
        <p:spPr>
          <a:xfrm>
            <a:off x="-813"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5" name="Picture 4">
            <a:extLst>
              <a:ext uri="{FF2B5EF4-FFF2-40B4-BE49-F238E27FC236}">
                <a16:creationId xmlns:a16="http://schemas.microsoft.com/office/drawing/2014/main" id="{DBFCAE94-5D62-0AA1-677C-94A2B434EE9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1212157" y="-1962785"/>
            <a:ext cx="9017058" cy="12942627"/>
          </a:xfrm>
          <a:prstGeom prst="rect">
            <a:avLst/>
          </a:prstGeom>
        </p:spPr>
      </p:pic>
      <p:pic>
        <p:nvPicPr>
          <p:cNvPr id="3" name="Picture 2">
            <a:extLst>
              <a:ext uri="{FF2B5EF4-FFF2-40B4-BE49-F238E27FC236}">
                <a16:creationId xmlns:a16="http://schemas.microsoft.com/office/drawing/2014/main" id="{E08D75F0-1620-70DE-8DF0-B2D4E914053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1283" y="584937"/>
            <a:ext cx="2612849" cy="3489158"/>
          </a:xfrm>
          <a:prstGeom prst="rect">
            <a:avLst/>
          </a:prstGeom>
        </p:spPr>
      </p:pic>
    </p:spTree>
    <p:extLst>
      <p:ext uri="{BB962C8B-B14F-4D97-AF65-F5344CB8AC3E}">
        <p14:creationId xmlns:p14="http://schemas.microsoft.com/office/powerpoint/2010/main" val="14442396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C01F78-58CF-7443-96A3-10F4ADE5C2E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2" name="TextBox 1">
            <a:extLst>
              <a:ext uri="{FF2B5EF4-FFF2-40B4-BE49-F238E27FC236}">
                <a16:creationId xmlns:a16="http://schemas.microsoft.com/office/drawing/2014/main" id="{22C1AE8C-B812-6233-28C3-384A925B5C23}"/>
              </a:ext>
            </a:extLst>
          </p:cNvPr>
          <p:cNvSpPr txBox="1"/>
          <p:nvPr/>
        </p:nvSpPr>
        <p:spPr>
          <a:xfrm>
            <a:off x="122081" y="109183"/>
            <a:ext cx="2640169" cy="1077218"/>
          </a:xfrm>
          <a:prstGeom prst="rect">
            <a:avLst/>
          </a:prstGeom>
          <a:solidFill>
            <a:schemeClr val="bg1"/>
          </a:solidFill>
          <a:ln>
            <a:solidFill>
              <a:schemeClr val="tx1"/>
            </a:solidFill>
          </a:ln>
        </p:spPr>
        <p:txBody>
          <a:bodyPr wrap="square" rtlCol="0">
            <a:spAutoFit/>
          </a:bodyPr>
          <a:lstStyle/>
          <a:p>
            <a:r>
              <a:rPr lang="en-US" sz="2000" dirty="0">
                <a:solidFill>
                  <a:srgbClr val="C00000"/>
                </a:solidFill>
              </a:rPr>
              <a:t>High tech doesn’t help.</a:t>
            </a:r>
          </a:p>
          <a:p>
            <a:endParaRPr lang="en-US" sz="2000" dirty="0">
              <a:solidFill>
                <a:srgbClr val="C00000"/>
              </a:solidFill>
            </a:endParaRPr>
          </a:p>
          <a:p>
            <a:r>
              <a:rPr lang="en-US" sz="1200" dirty="0"/>
              <a:t>These are the tools that we used to find and remove graves.</a:t>
            </a:r>
          </a:p>
        </p:txBody>
      </p:sp>
    </p:spTree>
    <p:extLst>
      <p:ext uri="{BB962C8B-B14F-4D97-AF65-F5344CB8AC3E}">
        <p14:creationId xmlns:p14="http://schemas.microsoft.com/office/powerpoint/2010/main" val="28471888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A4320A-3192-F9A9-AE06-9E137CFE713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053" y="0"/>
            <a:ext cx="12191999" cy="6858000"/>
          </a:xfrm>
          <a:prstGeom prst="rect">
            <a:avLst/>
          </a:prstGeom>
        </p:spPr>
      </p:pic>
      <p:sp>
        <p:nvSpPr>
          <p:cNvPr id="4" name="TextBox 3">
            <a:extLst>
              <a:ext uri="{FF2B5EF4-FFF2-40B4-BE49-F238E27FC236}">
                <a16:creationId xmlns:a16="http://schemas.microsoft.com/office/drawing/2014/main" id="{4C7D59AC-AFE9-2781-90E5-08BD57B83E07}"/>
              </a:ext>
            </a:extLst>
          </p:cNvPr>
          <p:cNvSpPr txBox="1"/>
          <p:nvPr/>
        </p:nvSpPr>
        <p:spPr>
          <a:xfrm>
            <a:off x="131135" y="136343"/>
            <a:ext cx="2005162" cy="2862322"/>
          </a:xfrm>
          <a:prstGeom prst="rect">
            <a:avLst/>
          </a:prstGeom>
          <a:solidFill>
            <a:schemeClr val="bg1"/>
          </a:solidFill>
          <a:ln>
            <a:solidFill>
              <a:schemeClr val="tx1"/>
            </a:solidFill>
          </a:ln>
        </p:spPr>
        <p:txBody>
          <a:bodyPr wrap="square" rtlCol="0">
            <a:spAutoFit/>
          </a:bodyPr>
          <a:lstStyle/>
          <a:p>
            <a:r>
              <a:rPr lang="en-US" sz="1200" dirty="0"/>
              <a:t>We removed 12 graves from the Erosion Danger Zone.</a:t>
            </a:r>
          </a:p>
          <a:p>
            <a:endParaRPr lang="en-US" sz="1200" dirty="0"/>
          </a:p>
          <a:p>
            <a:r>
              <a:rPr lang="en-US" sz="1200" dirty="0"/>
              <a:t>No clear pattern of graves layout.</a:t>
            </a:r>
          </a:p>
          <a:p>
            <a:endParaRPr lang="en-US" sz="1200" dirty="0"/>
          </a:p>
          <a:p>
            <a:r>
              <a:rPr lang="en-US" sz="1200" dirty="0"/>
              <a:t>2 stacked on top of one another.</a:t>
            </a:r>
          </a:p>
          <a:p>
            <a:endParaRPr lang="en-US" sz="1200" dirty="0"/>
          </a:p>
          <a:p>
            <a:r>
              <a:rPr lang="en-US" sz="1200" dirty="0"/>
              <a:t>Many twisted and turned underground by the eroding earth.</a:t>
            </a:r>
          </a:p>
          <a:p>
            <a:endParaRPr lang="en-US" sz="1200" dirty="0"/>
          </a:p>
          <a:p>
            <a:r>
              <a:rPr lang="en-US" sz="1200" dirty="0"/>
              <a:t>Evidence of underground fire.</a:t>
            </a:r>
          </a:p>
        </p:txBody>
      </p:sp>
    </p:spTree>
    <p:extLst>
      <p:ext uri="{BB962C8B-B14F-4D97-AF65-F5344CB8AC3E}">
        <p14:creationId xmlns:p14="http://schemas.microsoft.com/office/powerpoint/2010/main" val="34719019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map&#10;&#10;Description automatically generated with low confidence">
            <a:extLst>
              <a:ext uri="{FF2B5EF4-FFF2-40B4-BE49-F238E27FC236}">
                <a16:creationId xmlns:a16="http://schemas.microsoft.com/office/drawing/2014/main" id="{4B862CC8-D43D-90C3-24C8-1464553335B3}"/>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rot="5400000">
            <a:off x="-1304265" y="1311344"/>
            <a:ext cx="6858000" cy="4235312"/>
          </a:xfrm>
          <a:prstGeom prst="rect">
            <a:avLst/>
          </a:prstGeom>
        </p:spPr>
      </p:pic>
      <p:sp>
        <p:nvSpPr>
          <p:cNvPr id="15" name="TextBox 14">
            <a:extLst>
              <a:ext uri="{FF2B5EF4-FFF2-40B4-BE49-F238E27FC236}">
                <a16:creationId xmlns:a16="http://schemas.microsoft.com/office/drawing/2014/main" id="{A4A0E475-5376-B5BB-F465-D659B5E80354}"/>
              </a:ext>
            </a:extLst>
          </p:cNvPr>
          <p:cNvSpPr txBox="1"/>
          <p:nvPr/>
        </p:nvSpPr>
        <p:spPr>
          <a:xfrm>
            <a:off x="4524926" y="2905991"/>
            <a:ext cx="4731369" cy="523220"/>
          </a:xfrm>
          <a:prstGeom prst="rect">
            <a:avLst/>
          </a:prstGeom>
          <a:solidFill>
            <a:schemeClr val="bg1"/>
          </a:solidFill>
          <a:ln w="28575">
            <a:solidFill>
              <a:srgbClr val="7030A0"/>
            </a:solidFill>
            <a:prstDash val="sysDot"/>
          </a:ln>
        </p:spPr>
        <p:txBody>
          <a:bodyPr wrap="square" rtlCol="0">
            <a:spAutoFit/>
          </a:bodyPr>
          <a:lstStyle/>
          <a:p>
            <a:r>
              <a:rPr lang="en-US" sz="2800" dirty="0"/>
              <a:t>Cliff edge in Sept and Oct 2023.</a:t>
            </a:r>
          </a:p>
        </p:txBody>
      </p:sp>
      <p:cxnSp>
        <p:nvCxnSpPr>
          <p:cNvPr id="17" name="Straight Arrow Connector 16">
            <a:extLst>
              <a:ext uri="{FF2B5EF4-FFF2-40B4-BE49-F238E27FC236}">
                <a16:creationId xmlns:a16="http://schemas.microsoft.com/office/drawing/2014/main" id="{F50909F9-F0BD-4D42-1373-D5ED8CB50148}"/>
              </a:ext>
            </a:extLst>
          </p:cNvPr>
          <p:cNvCxnSpPr>
            <a:cxnSpLocks/>
            <a:stCxn id="15" idx="1"/>
            <a:endCxn id="33" idx="41"/>
          </p:cNvCxnSpPr>
          <p:nvPr/>
        </p:nvCxnSpPr>
        <p:spPr>
          <a:xfrm flipH="1">
            <a:off x="4064167" y="3167601"/>
            <a:ext cx="460759" cy="17610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7B0130B-CA4D-245D-C53E-B803CFE6B0D1}"/>
              </a:ext>
            </a:extLst>
          </p:cNvPr>
          <p:cNvSpPr txBox="1"/>
          <p:nvPr/>
        </p:nvSpPr>
        <p:spPr>
          <a:xfrm>
            <a:off x="4525865" y="4301290"/>
            <a:ext cx="6161927" cy="523220"/>
          </a:xfrm>
          <a:prstGeom prst="rect">
            <a:avLst/>
          </a:prstGeom>
          <a:solidFill>
            <a:schemeClr val="bg1"/>
          </a:solidFill>
          <a:ln w="28575">
            <a:solidFill>
              <a:srgbClr val="00B050"/>
            </a:solidFill>
            <a:prstDash val="dash"/>
          </a:ln>
        </p:spPr>
        <p:txBody>
          <a:bodyPr wrap="square" rtlCol="0">
            <a:spAutoFit/>
          </a:bodyPr>
          <a:lstStyle/>
          <a:p>
            <a:r>
              <a:rPr lang="en-US" sz="2800" dirty="0"/>
              <a:t>Cliff edge right after </a:t>
            </a:r>
            <a:r>
              <a:rPr lang="en-US" sz="2800" dirty="0" err="1"/>
              <a:t>Merbok</a:t>
            </a:r>
            <a:r>
              <a:rPr lang="en-US" sz="2800" dirty="0"/>
              <a:t> in Oct 2022.</a:t>
            </a:r>
          </a:p>
        </p:txBody>
      </p:sp>
      <p:cxnSp>
        <p:nvCxnSpPr>
          <p:cNvPr id="26" name="Straight Arrow Connector 25">
            <a:extLst>
              <a:ext uri="{FF2B5EF4-FFF2-40B4-BE49-F238E27FC236}">
                <a16:creationId xmlns:a16="http://schemas.microsoft.com/office/drawing/2014/main" id="{A0C54225-ABD1-D7AA-ED7C-7902F4D73C81}"/>
              </a:ext>
            </a:extLst>
          </p:cNvPr>
          <p:cNvCxnSpPr>
            <a:cxnSpLocks/>
            <a:stCxn id="25" idx="1"/>
            <a:endCxn id="34" idx="20"/>
          </p:cNvCxnSpPr>
          <p:nvPr/>
        </p:nvCxnSpPr>
        <p:spPr>
          <a:xfrm flipH="1" flipV="1">
            <a:off x="3791212" y="3493827"/>
            <a:ext cx="734653" cy="1069073"/>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AB91660-0A04-18CF-7EDA-7485727B8943}"/>
              </a:ext>
            </a:extLst>
          </p:cNvPr>
          <p:cNvSpPr txBox="1"/>
          <p:nvPr/>
        </p:nvSpPr>
        <p:spPr>
          <a:xfrm>
            <a:off x="4524925" y="5686015"/>
            <a:ext cx="7364453" cy="954107"/>
          </a:xfrm>
          <a:prstGeom prst="rect">
            <a:avLst/>
          </a:prstGeom>
          <a:solidFill>
            <a:schemeClr val="bg1"/>
          </a:solidFill>
          <a:ln w="28575">
            <a:solidFill>
              <a:srgbClr val="FF0000"/>
            </a:solidFill>
            <a:prstDash val="lgDash"/>
          </a:ln>
        </p:spPr>
        <p:txBody>
          <a:bodyPr wrap="square" rtlCol="0">
            <a:spAutoFit/>
          </a:bodyPr>
          <a:lstStyle/>
          <a:p>
            <a:r>
              <a:rPr lang="en-US" sz="2800" dirty="0"/>
              <a:t>Based on 2004 Community Map and others, this is the cliff edge prior to the </a:t>
            </a:r>
            <a:r>
              <a:rPr lang="en-US" sz="2800" dirty="0" err="1"/>
              <a:t>Merbok</a:t>
            </a:r>
            <a:r>
              <a:rPr lang="en-US" sz="2800" dirty="0"/>
              <a:t> typhoon.</a:t>
            </a:r>
          </a:p>
        </p:txBody>
      </p:sp>
      <p:sp>
        <p:nvSpPr>
          <p:cNvPr id="44" name="TextBox 43">
            <a:extLst>
              <a:ext uri="{FF2B5EF4-FFF2-40B4-BE49-F238E27FC236}">
                <a16:creationId xmlns:a16="http://schemas.microsoft.com/office/drawing/2014/main" id="{BBD09C87-F643-8546-65D3-4D0157E946B9}"/>
              </a:ext>
            </a:extLst>
          </p:cNvPr>
          <p:cNvSpPr txBox="1"/>
          <p:nvPr/>
        </p:nvSpPr>
        <p:spPr>
          <a:xfrm>
            <a:off x="4526407" y="282106"/>
            <a:ext cx="7362972" cy="1384995"/>
          </a:xfrm>
          <a:prstGeom prst="rect">
            <a:avLst/>
          </a:prstGeom>
          <a:solidFill>
            <a:schemeClr val="bg1"/>
          </a:solidFill>
          <a:ln w="28575">
            <a:solidFill>
              <a:srgbClr val="FF0000"/>
            </a:solidFill>
            <a:prstDash val="dash"/>
          </a:ln>
        </p:spPr>
        <p:txBody>
          <a:bodyPr wrap="square" rtlCol="0">
            <a:spAutoFit/>
          </a:bodyPr>
          <a:lstStyle/>
          <a:p>
            <a:r>
              <a:rPr lang="en-US" sz="2800" dirty="0"/>
              <a:t>We removed graves from a 20 foot wide Erosion Danger Zone at cliff edge in anticipation of continued erosion for some unknown time.</a:t>
            </a:r>
          </a:p>
        </p:txBody>
      </p:sp>
      <p:cxnSp>
        <p:nvCxnSpPr>
          <p:cNvPr id="16" name="Straight Arrow Connector 15">
            <a:extLst>
              <a:ext uri="{FF2B5EF4-FFF2-40B4-BE49-F238E27FC236}">
                <a16:creationId xmlns:a16="http://schemas.microsoft.com/office/drawing/2014/main" id="{37EA19FA-A077-A01D-3378-103595437E30}"/>
              </a:ext>
            </a:extLst>
          </p:cNvPr>
          <p:cNvCxnSpPr>
            <a:cxnSpLocks/>
            <a:stCxn id="31" idx="1"/>
            <a:endCxn id="30" idx="6"/>
          </p:cNvCxnSpPr>
          <p:nvPr/>
        </p:nvCxnSpPr>
        <p:spPr>
          <a:xfrm flipH="1" flipV="1">
            <a:off x="3069594" y="4349416"/>
            <a:ext cx="1455331" cy="181365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D9D2869E-ED48-7D1E-7EA1-469D49F07ACE}"/>
              </a:ext>
            </a:extLst>
          </p:cNvPr>
          <p:cNvSpPr txBox="1"/>
          <p:nvPr/>
        </p:nvSpPr>
        <p:spPr>
          <a:xfrm>
            <a:off x="5477027" y="4887249"/>
            <a:ext cx="6412351" cy="461665"/>
          </a:xfrm>
          <a:prstGeom prst="rect">
            <a:avLst/>
          </a:prstGeom>
          <a:solidFill>
            <a:schemeClr val="bg1"/>
          </a:solidFill>
          <a:ln>
            <a:solidFill>
              <a:srgbClr val="00B050"/>
            </a:solidFill>
          </a:ln>
        </p:spPr>
        <p:txBody>
          <a:bodyPr wrap="square" rtlCol="0">
            <a:spAutoFit/>
          </a:bodyPr>
          <a:lstStyle/>
          <a:p>
            <a:r>
              <a:rPr lang="en-US" sz="2400" dirty="0"/>
              <a:t>The </a:t>
            </a:r>
            <a:r>
              <a:rPr lang="en-US" sz="2400" dirty="0" err="1"/>
              <a:t>Merbok</a:t>
            </a:r>
            <a:r>
              <a:rPr lang="en-US" sz="2400" dirty="0"/>
              <a:t> storm took 15 to 30 feet of cliff edge.</a:t>
            </a:r>
          </a:p>
        </p:txBody>
      </p:sp>
      <p:sp>
        <p:nvSpPr>
          <p:cNvPr id="42" name="TextBox 41">
            <a:extLst>
              <a:ext uri="{FF2B5EF4-FFF2-40B4-BE49-F238E27FC236}">
                <a16:creationId xmlns:a16="http://schemas.microsoft.com/office/drawing/2014/main" id="{B32A61C6-ADD9-C184-6458-351FD3F1D223}"/>
              </a:ext>
            </a:extLst>
          </p:cNvPr>
          <p:cNvSpPr txBox="1"/>
          <p:nvPr/>
        </p:nvSpPr>
        <p:spPr>
          <a:xfrm>
            <a:off x="5477027" y="3511190"/>
            <a:ext cx="6412351" cy="461665"/>
          </a:xfrm>
          <a:prstGeom prst="rect">
            <a:avLst/>
          </a:prstGeom>
          <a:solidFill>
            <a:schemeClr val="bg1"/>
          </a:solidFill>
          <a:ln>
            <a:solidFill>
              <a:srgbClr val="7030A0"/>
            </a:solidFill>
          </a:ln>
        </p:spPr>
        <p:txBody>
          <a:bodyPr wrap="square" rtlCol="0">
            <a:spAutoFit/>
          </a:bodyPr>
          <a:lstStyle/>
          <a:p>
            <a:r>
              <a:rPr lang="en-US" sz="2400" dirty="0"/>
              <a:t>One year of erosion took 8 to 10 feet of cliff edge.</a:t>
            </a:r>
          </a:p>
        </p:txBody>
      </p:sp>
      <p:sp>
        <p:nvSpPr>
          <p:cNvPr id="47" name="TextBox 46">
            <a:extLst>
              <a:ext uri="{FF2B5EF4-FFF2-40B4-BE49-F238E27FC236}">
                <a16:creationId xmlns:a16="http://schemas.microsoft.com/office/drawing/2014/main" id="{CA7F3B40-21C7-49AF-D4E4-6E4BADA8B6AF}"/>
              </a:ext>
            </a:extLst>
          </p:cNvPr>
          <p:cNvSpPr txBox="1"/>
          <p:nvPr/>
        </p:nvSpPr>
        <p:spPr>
          <a:xfrm>
            <a:off x="4727641" y="1738623"/>
            <a:ext cx="7161738" cy="830997"/>
          </a:xfrm>
          <a:prstGeom prst="rect">
            <a:avLst/>
          </a:prstGeom>
          <a:solidFill>
            <a:schemeClr val="bg1"/>
          </a:solidFill>
          <a:ln>
            <a:solidFill>
              <a:srgbClr val="FF0000"/>
            </a:solidFill>
          </a:ln>
        </p:spPr>
        <p:txBody>
          <a:bodyPr wrap="square" rtlCol="0">
            <a:spAutoFit/>
          </a:bodyPr>
          <a:lstStyle/>
          <a:p>
            <a:r>
              <a:rPr lang="en-US" sz="2400" dirty="0"/>
              <a:t>Erosion continues to take cliff edge to stabilize slope for some unknown amount of more time.  Two more years?</a:t>
            </a:r>
          </a:p>
        </p:txBody>
      </p:sp>
      <p:cxnSp>
        <p:nvCxnSpPr>
          <p:cNvPr id="66" name="Straight Arrow Connector 65">
            <a:extLst>
              <a:ext uri="{FF2B5EF4-FFF2-40B4-BE49-F238E27FC236}">
                <a16:creationId xmlns:a16="http://schemas.microsoft.com/office/drawing/2014/main" id="{3DC0FB0F-7E2E-1FD1-3EEE-EB0561A26C0F}"/>
              </a:ext>
            </a:extLst>
          </p:cNvPr>
          <p:cNvCxnSpPr>
            <a:cxnSpLocks/>
            <a:stCxn id="44" idx="1"/>
            <a:endCxn id="43" idx="5"/>
          </p:cNvCxnSpPr>
          <p:nvPr/>
        </p:nvCxnSpPr>
        <p:spPr>
          <a:xfrm flipH="1">
            <a:off x="3132760" y="974604"/>
            <a:ext cx="1393647" cy="24273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4E7E85D8-9963-D039-343B-9AAF55DD7767}"/>
              </a:ext>
            </a:extLst>
          </p:cNvPr>
          <p:cNvSpPr txBox="1"/>
          <p:nvPr/>
        </p:nvSpPr>
        <p:spPr>
          <a:xfrm>
            <a:off x="2033954" y="5563746"/>
            <a:ext cx="1199175" cy="400110"/>
          </a:xfrm>
          <a:prstGeom prst="rect">
            <a:avLst/>
          </a:prstGeom>
          <a:noFill/>
        </p:spPr>
        <p:txBody>
          <a:bodyPr wrap="none" rtlCol="0">
            <a:spAutoFit/>
          </a:bodyPr>
          <a:lstStyle/>
          <a:p>
            <a:pPr algn="ctr"/>
            <a:r>
              <a:rPr lang="en-US" sz="2000" b="1" dirty="0"/>
              <a:t> 0  </a:t>
            </a:r>
            <a:r>
              <a:rPr lang="en-US" sz="1600" b="1" dirty="0"/>
              <a:t>feet</a:t>
            </a:r>
            <a:r>
              <a:rPr lang="en-US" sz="2000" b="1" dirty="0"/>
              <a:t> 40 </a:t>
            </a:r>
          </a:p>
        </p:txBody>
      </p:sp>
      <p:cxnSp>
        <p:nvCxnSpPr>
          <p:cNvPr id="75" name="Straight Connector 74">
            <a:extLst>
              <a:ext uri="{FF2B5EF4-FFF2-40B4-BE49-F238E27FC236}">
                <a16:creationId xmlns:a16="http://schemas.microsoft.com/office/drawing/2014/main" id="{C1ABFDBC-C85E-6E0D-53F5-A43D8FFA5DCE}"/>
              </a:ext>
            </a:extLst>
          </p:cNvPr>
          <p:cNvCxnSpPr>
            <a:cxnSpLocks/>
          </p:cNvCxnSpPr>
          <p:nvPr/>
        </p:nvCxnSpPr>
        <p:spPr>
          <a:xfrm>
            <a:off x="2229945" y="5589763"/>
            <a:ext cx="69494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Freeform: Shape 76">
            <a:extLst>
              <a:ext uri="{FF2B5EF4-FFF2-40B4-BE49-F238E27FC236}">
                <a16:creationId xmlns:a16="http://schemas.microsoft.com/office/drawing/2014/main" id="{EA2CAC1F-D63C-906C-5611-97F7A2C1DDAC}"/>
              </a:ext>
            </a:extLst>
          </p:cNvPr>
          <p:cNvSpPr/>
          <p:nvPr/>
        </p:nvSpPr>
        <p:spPr>
          <a:xfrm>
            <a:off x="1127051" y="1318437"/>
            <a:ext cx="2147777" cy="3579628"/>
          </a:xfrm>
          <a:custGeom>
            <a:avLst/>
            <a:gdLst>
              <a:gd name="connsiteX0" fmla="*/ 85061 w 2147777"/>
              <a:gd name="connsiteY0" fmla="*/ 368596 h 3579628"/>
              <a:gd name="connsiteX1" fmla="*/ 1481470 w 2147777"/>
              <a:gd name="connsiteY1" fmla="*/ 0 h 3579628"/>
              <a:gd name="connsiteX2" fmla="*/ 2147777 w 2147777"/>
              <a:gd name="connsiteY2" fmla="*/ 3026735 h 3579628"/>
              <a:gd name="connsiteX3" fmla="*/ 836428 w 2147777"/>
              <a:gd name="connsiteY3" fmla="*/ 3579628 h 3579628"/>
              <a:gd name="connsiteX4" fmla="*/ 0 w 2147777"/>
              <a:gd name="connsiteY4" fmla="*/ 1148316 h 3579628"/>
              <a:gd name="connsiteX5" fmla="*/ 85061 w 2147777"/>
              <a:gd name="connsiteY5" fmla="*/ 368596 h 3579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777" h="3579628">
                <a:moveTo>
                  <a:pt x="85061" y="368596"/>
                </a:moveTo>
                <a:lnTo>
                  <a:pt x="1481470" y="0"/>
                </a:lnTo>
                <a:lnTo>
                  <a:pt x="2147777" y="3026735"/>
                </a:lnTo>
                <a:lnTo>
                  <a:pt x="836428" y="3579628"/>
                </a:lnTo>
                <a:lnTo>
                  <a:pt x="0" y="1148316"/>
                </a:lnTo>
                <a:lnTo>
                  <a:pt x="85061" y="368596"/>
                </a:lnTo>
                <a:close/>
              </a:path>
            </a:pathLst>
          </a:custGeom>
          <a:noFill/>
          <a:ln w="38100">
            <a:solidFill>
              <a:srgbClr val="00B0F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Freeform: Shape 42">
            <a:extLst>
              <a:ext uri="{FF2B5EF4-FFF2-40B4-BE49-F238E27FC236}">
                <a16:creationId xmlns:a16="http://schemas.microsoft.com/office/drawing/2014/main" id="{BF516B16-C6E5-102A-5800-176D4C7D904E}"/>
              </a:ext>
            </a:extLst>
          </p:cNvPr>
          <p:cNvSpPr/>
          <p:nvPr/>
        </p:nvSpPr>
        <p:spPr>
          <a:xfrm>
            <a:off x="1679947" y="3401929"/>
            <a:ext cx="1534026" cy="1182103"/>
          </a:xfrm>
          <a:custGeom>
            <a:avLst/>
            <a:gdLst>
              <a:gd name="connsiteX0" fmla="*/ 180473 w 2045368"/>
              <a:gd name="connsiteY0" fmla="*/ 1576137 h 1576137"/>
              <a:gd name="connsiteX1" fmla="*/ 842210 w 2045368"/>
              <a:gd name="connsiteY1" fmla="*/ 1094874 h 1576137"/>
              <a:gd name="connsiteX2" fmla="*/ 1167063 w 2045368"/>
              <a:gd name="connsiteY2" fmla="*/ 914400 h 1576137"/>
              <a:gd name="connsiteX3" fmla="*/ 1636294 w 2045368"/>
              <a:gd name="connsiteY3" fmla="*/ 685800 h 1576137"/>
              <a:gd name="connsiteX4" fmla="*/ 2045368 w 2045368"/>
              <a:gd name="connsiteY4" fmla="*/ 385011 h 1576137"/>
              <a:gd name="connsiteX5" fmla="*/ 1937084 w 2045368"/>
              <a:gd name="connsiteY5" fmla="*/ 0 h 1576137"/>
              <a:gd name="connsiteX6" fmla="*/ 1383631 w 2045368"/>
              <a:gd name="connsiteY6" fmla="*/ 324853 h 1576137"/>
              <a:gd name="connsiteX7" fmla="*/ 830179 w 2045368"/>
              <a:gd name="connsiteY7" fmla="*/ 613611 h 1576137"/>
              <a:gd name="connsiteX8" fmla="*/ 372979 w 2045368"/>
              <a:gd name="connsiteY8" fmla="*/ 878306 h 1576137"/>
              <a:gd name="connsiteX9" fmla="*/ 0 w 2045368"/>
              <a:gd name="connsiteY9" fmla="*/ 1203158 h 1576137"/>
              <a:gd name="connsiteX10" fmla="*/ 180473 w 2045368"/>
              <a:gd name="connsiteY10" fmla="*/ 1576137 h 1576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5368" h="1576137">
                <a:moveTo>
                  <a:pt x="180473" y="1576137"/>
                </a:moveTo>
                <a:lnTo>
                  <a:pt x="842210" y="1094874"/>
                </a:lnTo>
                <a:lnTo>
                  <a:pt x="1167063" y="914400"/>
                </a:lnTo>
                <a:lnTo>
                  <a:pt x="1636294" y="685800"/>
                </a:lnTo>
                <a:lnTo>
                  <a:pt x="2045368" y="385011"/>
                </a:lnTo>
                <a:lnTo>
                  <a:pt x="1937084" y="0"/>
                </a:lnTo>
                <a:lnTo>
                  <a:pt x="1383631" y="324853"/>
                </a:lnTo>
                <a:lnTo>
                  <a:pt x="830179" y="613611"/>
                </a:lnTo>
                <a:lnTo>
                  <a:pt x="372979" y="878306"/>
                </a:lnTo>
                <a:lnTo>
                  <a:pt x="0" y="1203158"/>
                </a:lnTo>
                <a:lnTo>
                  <a:pt x="180473" y="1576137"/>
                </a:lnTo>
                <a:close/>
              </a:path>
            </a:pathLst>
          </a:cu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Freeform: Shape 32">
            <a:extLst>
              <a:ext uri="{FF2B5EF4-FFF2-40B4-BE49-F238E27FC236}">
                <a16:creationId xmlns:a16="http://schemas.microsoft.com/office/drawing/2014/main" id="{D10D7720-CBC6-F7ED-DD87-AD1A1A135E91}"/>
              </a:ext>
            </a:extLst>
          </p:cNvPr>
          <p:cNvSpPr/>
          <p:nvPr/>
        </p:nvSpPr>
        <p:spPr>
          <a:xfrm>
            <a:off x="1027403" y="3343701"/>
            <a:ext cx="3063923" cy="3179929"/>
          </a:xfrm>
          <a:custGeom>
            <a:avLst/>
            <a:gdLst>
              <a:gd name="connsiteX0" fmla="*/ 6824 w 3063923"/>
              <a:gd name="connsiteY0" fmla="*/ 3179929 h 3179929"/>
              <a:gd name="connsiteX1" fmla="*/ 95535 w 3063923"/>
              <a:gd name="connsiteY1" fmla="*/ 3111690 h 3179929"/>
              <a:gd name="connsiteX2" fmla="*/ 109182 w 3063923"/>
              <a:gd name="connsiteY2" fmla="*/ 2975212 h 3179929"/>
              <a:gd name="connsiteX3" fmla="*/ 88711 w 3063923"/>
              <a:gd name="connsiteY3" fmla="*/ 2900150 h 3179929"/>
              <a:gd name="connsiteX4" fmla="*/ 0 w 3063923"/>
              <a:gd name="connsiteY4" fmla="*/ 2784144 h 3179929"/>
              <a:gd name="connsiteX5" fmla="*/ 68239 w 3063923"/>
              <a:gd name="connsiteY5" fmla="*/ 2620371 h 3179929"/>
              <a:gd name="connsiteX6" fmla="*/ 68239 w 3063923"/>
              <a:gd name="connsiteY6" fmla="*/ 2620371 h 3179929"/>
              <a:gd name="connsiteX7" fmla="*/ 156950 w 3063923"/>
              <a:gd name="connsiteY7" fmla="*/ 2599899 h 3179929"/>
              <a:gd name="connsiteX8" fmla="*/ 266132 w 3063923"/>
              <a:gd name="connsiteY8" fmla="*/ 2470245 h 3179929"/>
              <a:gd name="connsiteX9" fmla="*/ 313899 w 3063923"/>
              <a:gd name="connsiteY9" fmla="*/ 2388359 h 3179929"/>
              <a:gd name="connsiteX10" fmla="*/ 293427 w 3063923"/>
              <a:gd name="connsiteY10" fmla="*/ 2292824 h 3179929"/>
              <a:gd name="connsiteX11" fmla="*/ 375314 w 3063923"/>
              <a:gd name="connsiteY11" fmla="*/ 2183642 h 3179929"/>
              <a:gd name="connsiteX12" fmla="*/ 382138 w 3063923"/>
              <a:gd name="connsiteY12" fmla="*/ 2108580 h 3179929"/>
              <a:gd name="connsiteX13" fmla="*/ 484496 w 3063923"/>
              <a:gd name="connsiteY13" fmla="*/ 1978926 h 3179929"/>
              <a:gd name="connsiteX14" fmla="*/ 559559 w 3063923"/>
              <a:gd name="connsiteY14" fmla="*/ 1726442 h 3179929"/>
              <a:gd name="connsiteX15" fmla="*/ 634621 w 3063923"/>
              <a:gd name="connsiteY15" fmla="*/ 1624084 h 3179929"/>
              <a:gd name="connsiteX16" fmla="*/ 784747 w 3063923"/>
              <a:gd name="connsiteY16" fmla="*/ 1439839 h 3179929"/>
              <a:gd name="connsiteX17" fmla="*/ 832514 w 3063923"/>
              <a:gd name="connsiteY17" fmla="*/ 1276066 h 3179929"/>
              <a:gd name="connsiteX18" fmla="*/ 893929 w 3063923"/>
              <a:gd name="connsiteY18" fmla="*/ 1112293 h 3179929"/>
              <a:gd name="connsiteX19" fmla="*/ 1071350 w 3063923"/>
              <a:gd name="connsiteY19" fmla="*/ 1037230 h 3179929"/>
              <a:gd name="connsiteX20" fmla="*/ 1194179 w 3063923"/>
              <a:gd name="connsiteY20" fmla="*/ 934872 h 3179929"/>
              <a:gd name="connsiteX21" fmla="*/ 1276066 w 3063923"/>
              <a:gd name="connsiteY21" fmla="*/ 839338 h 3179929"/>
              <a:gd name="connsiteX22" fmla="*/ 1337481 w 3063923"/>
              <a:gd name="connsiteY22" fmla="*/ 818866 h 3179929"/>
              <a:gd name="connsiteX23" fmla="*/ 1405720 w 3063923"/>
              <a:gd name="connsiteY23" fmla="*/ 887105 h 3179929"/>
              <a:gd name="connsiteX24" fmla="*/ 1501254 w 3063923"/>
              <a:gd name="connsiteY24" fmla="*/ 887105 h 3179929"/>
              <a:gd name="connsiteX25" fmla="*/ 1514902 w 3063923"/>
              <a:gd name="connsiteY25" fmla="*/ 812042 h 3179929"/>
              <a:gd name="connsiteX26" fmla="*/ 1576317 w 3063923"/>
              <a:gd name="connsiteY26" fmla="*/ 805218 h 3179929"/>
              <a:gd name="connsiteX27" fmla="*/ 1685499 w 3063923"/>
              <a:gd name="connsiteY27" fmla="*/ 702860 h 3179929"/>
              <a:gd name="connsiteX28" fmla="*/ 1685499 w 3063923"/>
              <a:gd name="connsiteY28" fmla="*/ 634621 h 3179929"/>
              <a:gd name="connsiteX29" fmla="*/ 1787857 w 3063923"/>
              <a:gd name="connsiteY29" fmla="*/ 627798 h 3179929"/>
              <a:gd name="connsiteX30" fmla="*/ 1876568 w 3063923"/>
              <a:gd name="connsiteY30" fmla="*/ 573206 h 3179929"/>
              <a:gd name="connsiteX31" fmla="*/ 1944806 w 3063923"/>
              <a:gd name="connsiteY31" fmla="*/ 470848 h 3179929"/>
              <a:gd name="connsiteX32" fmla="*/ 2033517 w 3063923"/>
              <a:gd name="connsiteY32" fmla="*/ 443553 h 3179929"/>
              <a:gd name="connsiteX33" fmla="*/ 2040341 w 3063923"/>
              <a:gd name="connsiteY33" fmla="*/ 307075 h 3179929"/>
              <a:gd name="connsiteX34" fmla="*/ 2217762 w 3063923"/>
              <a:gd name="connsiteY34" fmla="*/ 286603 h 3179929"/>
              <a:gd name="connsiteX35" fmla="*/ 2217762 w 3063923"/>
              <a:gd name="connsiteY35" fmla="*/ 286603 h 3179929"/>
              <a:gd name="connsiteX36" fmla="*/ 2265529 w 3063923"/>
              <a:gd name="connsiteY36" fmla="*/ 218365 h 3179929"/>
              <a:gd name="connsiteX37" fmla="*/ 2422478 w 3063923"/>
              <a:gd name="connsiteY37" fmla="*/ 109183 h 3179929"/>
              <a:gd name="connsiteX38" fmla="*/ 2627194 w 3063923"/>
              <a:gd name="connsiteY38" fmla="*/ 88711 h 3179929"/>
              <a:gd name="connsiteX39" fmla="*/ 2770496 w 3063923"/>
              <a:gd name="connsiteY39" fmla="*/ 47768 h 3179929"/>
              <a:gd name="connsiteX40" fmla="*/ 2927445 w 3063923"/>
              <a:gd name="connsiteY40" fmla="*/ 13648 h 3179929"/>
              <a:gd name="connsiteX41" fmla="*/ 3063923 w 3063923"/>
              <a:gd name="connsiteY41" fmla="*/ 0 h 3179929"/>
              <a:gd name="connsiteX0" fmla="*/ 6824 w 3063923"/>
              <a:gd name="connsiteY0" fmla="*/ 3179929 h 3179929"/>
              <a:gd name="connsiteX1" fmla="*/ 95535 w 3063923"/>
              <a:gd name="connsiteY1" fmla="*/ 3111690 h 3179929"/>
              <a:gd name="connsiteX2" fmla="*/ 109182 w 3063923"/>
              <a:gd name="connsiteY2" fmla="*/ 2975212 h 3179929"/>
              <a:gd name="connsiteX3" fmla="*/ 88711 w 3063923"/>
              <a:gd name="connsiteY3" fmla="*/ 2900150 h 3179929"/>
              <a:gd name="connsiteX4" fmla="*/ 0 w 3063923"/>
              <a:gd name="connsiteY4" fmla="*/ 2784144 h 3179929"/>
              <a:gd name="connsiteX5" fmla="*/ 68239 w 3063923"/>
              <a:gd name="connsiteY5" fmla="*/ 2620371 h 3179929"/>
              <a:gd name="connsiteX6" fmla="*/ 81302 w 3063923"/>
              <a:gd name="connsiteY6" fmla="*/ 2637788 h 3179929"/>
              <a:gd name="connsiteX7" fmla="*/ 156950 w 3063923"/>
              <a:gd name="connsiteY7" fmla="*/ 2599899 h 3179929"/>
              <a:gd name="connsiteX8" fmla="*/ 266132 w 3063923"/>
              <a:gd name="connsiteY8" fmla="*/ 2470245 h 3179929"/>
              <a:gd name="connsiteX9" fmla="*/ 313899 w 3063923"/>
              <a:gd name="connsiteY9" fmla="*/ 2388359 h 3179929"/>
              <a:gd name="connsiteX10" fmla="*/ 293427 w 3063923"/>
              <a:gd name="connsiteY10" fmla="*/ 2292824 h 3179929"/>
              <a:gd name="connsiteX11" fmla="*/ 375314 w 3063923"/>
              <a:gd name="connsiteY11" fmla="*/ 2183642 h 3179929"/>
              <a:gd name="connsiteX12" fmla="*/ 382138 w 3063923"/>
              <a:gd name="connsiteY12" fmla="*/ 2108580 h 3179929"/>
              <a:gd name="connsiteX13" fmla="*/ 484496 w 3063923"/>
              <a:gd name="connsiteY13" fmla="*/ 1978926 h 3179929"/>
              <a:gd name="connsiteX14" fmla="*/ 559559 w 3063923"/>
              <a:gd name="connsiteY14" fmla="*/ 1726442 h 3179929"/>
              <a:gd name="connsiteX15" fmla="*/ 634621 w 3063923"/>
              <a:gd name="connsiteY15" fmla="*/ 1624084 h 3179929"/>
              <a:gd name="connsiteX16" fmla="*/ 784747 w 3063923"/>
              <a:gd name="connsiteY16" fmla="*/ 1439839 h 3179929"/>
              <a:gd name="connsiteX17" fmla="*/ 832514 w 3063923"/>
              <a:gd name="connsiteY17" fmla="*/ 1276066 h 3179929"/>
              <a:gd name="connsiteX18" fmla="*/ 893929 w 3063923"/>
              <a:gd name="connsiteY18" fmla="*/ 1112293 h 3179929"/>
              <a:gd name="connsiteX19" fmla="*/ 1071350 w 3063923"/>
              <a:gd name="connsiteY19" fmla="*/ 1037230 h 3179929"/>
              <a:gd name="connsiteX20" fmla="*/ 1194179 w 3063923"/>
              <a:gd name="connsiteY20" fmla="*/ 934872 h 3179929"/>
              <a:gd name="connsiteX21" fmla="*/ 1276066 w 3063923"/>
              <a:gd name="connsiteY21" fmla="*/ 839338 h 3179929"/>
              <a:gd name="connsiteX22" fmla="*/ 1337481 w 3063923"/>
              <a:gd name="connsiteY22" fmla="*/ 818866 h 3179929"/>
              <a:gd name="connsiteX23" fmla="*/ 1405720 w 3063923"/>
              <a:gd name="connsiteY23" fmla="*/ 887105 h 3179929"/>
              <a:gd name="connsiteX24" fmla="*/ 1501254 w 3063923"/>
              <a:gd name="connsiteY24" fmla="*/ 887105 h 3179929"/>
              <a:gd name="connsiteX25" fmla="*/ 1514902 w 3063923"/>
              <a:gd name="connsiteY25" fmla="*/ 812042 h 3179929"/>
              <a:gd name="connsiteX26" fmla="*/ 1576317 w 3063923"/>
              <a:gd name="connsiteY26" fmla="*/ 805218 h 3179929"/>
              <a:gd name="connsiteX27" fmla="*/ 1685499 w 3063923"/>
              <a:gd name="connsiteY27" fmla="*/ 702860 h 3179929"/>
              <a:gd name="connsiteX28" fmla="*/ 1685499 w 3063923"/>
              <a:gd name="connsiteY28" fmla="*/ 634621 h 3179929"/>
              <a:gd name="connsiteX29" fmla="*/ 1787857 w 3063923"/>
              <a:gd name="connsiteY29" fmla="*/ 627798 h 3179929"/>
              <a:gd name="connsiteX30" fmla="*/ 1876568 w 3063923"/>
              <a:gd name="connsiteY30" fmla="*/ 573206 h 3179929"/>
              <a:gd name="connsiteX31" fmla="*/ 1944806 w 3063923"/>
              <a:gd name="connsiteY31" fmla="*/ 470848 h 3179929"/>
              <a:gd name="connsiteX32" fmla="*/ 2033517 w 3063923"/>
              <a:gd name="connsiteY32" fmla="*/ 443553 h 3179929"/>
              <a:gd name="connsiteX33" fmla="*/ 2040341 w 3063923"/>
              <a:gd name="connsiteY33" fmla="*/ 307075 h 3179929"/>
              <a:gd name="connsiteX34" fmla="*/ 2217762 w 3063923"/>
              <a:gd name="connsiteY34" fmla="*/ 286603 h 3179929"/>
              <a:gd name="connsiteX35" fmla="*/ 2217762 w 3063923"/>
              <a:gd name="connsiteY35" fmla="*/ 286603 h 3179929"/>
              <a:gd name="connsiteX36" fmla="*/ 2265529 w 3063923"/>
              <a:gd name="connsiteY36" fmla="*/ 218365 h 3179929"/>
              <a:gd name="connsiteX37" fmla="*/ 2422478 w 3063923"/>
              <a:gd name="connsiteY37" fmla="*/ 109183 h 3179929"/>
              <a:gd name="connsiteX38" fmla="*/ 2627194 w 3063923"/>
              <a:gd name="connsiteY38" fmla="*/ 88711 h 3179929"/>
              <a:gd name="connsiteX39" fmla="*/ 2770496 w 3063923"/>
              <a:gd name="connsiteY39" fmla="*/ 47768 h 3179929"/>
              <a:gd name="connsiteX40" fmla="*/ 2927445 w 3063923"/>
              <a:gd name="connsiteY40" fmla="*/ 13648 h 3179929"/>
              <a:gd name="connsiteX41" fmla="*/ 3063923 w 3063923"/>
              <a:gd name="connsiteY41" fmla="*/ 0 h 3179929"/>
              <a:gd name="connsiteX0" fmla="*/ 6824 w 3063923"/>
              <a:gd name="connsiteY0" fmla="*/ 3179929 h 3179929"/>
              <a:gd name="connsiteX1" fmla="*/ 95535 w 3063923"/>
              <a:gd name="connsiteY1" fmla="*/ 3111690 h 3179929"/>
              <a:gd name="connsiteX2" fmla="*/ 109182 w 3063923"/>
              <a:gd name="connsiteY2" fmla="*/ 2975212 h 3179929"/>
              <a:gd name="connsiteX3" fmla="*/ 88711 w 3063923"/>
              <a:gd name="connsiteY3" fmla="*/ 2900150 h 3179929"/>
              <a:gd name="connsiteX4" fmla="*/ 0 w 3063923"/>
              <a:gd name="connsiteY4" fmla="*/ 2784144 h 3179929"/>
              <a:gd name="connsiteX5" fmla="*/ 68239 w 3063923"/>
              <a:gd name="connsiteY5" fmla="*/ 2620371 h 3179929"/>
              <a:gd name="connsiteX6" fmla="*/ 156950 w 3063923"/>
              <a:gd name="connsiteY6" fmla="*/ 2599899 h 3179929"/>
              <a:gd name="connsiteX7" fmla="*/ 266132 w 3063923"/>
              <a:gd name="connsiteY7" fmla="*/ 2470245 h 3179929"/>
              <a:gd name="connsiteX8" fmla="*/ 313899 w 3063923"/>
              <a:gd name="connsiteY8" fmla="*/ 2388359 h 3179929"/>
              <a:gd name="connsiteX9" fmla="*/ 293427 w 3063923"/>
              <a:gd name="connsiteY9" fmla="*/ 2292824 h 3179929"/>
              <a:gd name="connsiteX10" fmla="*/ 375314 w 3063923"/>
              <a:gd name="connsiteY10" fmla="*/ 2183642 h 3179929"/>
              <a:gd name="connsiteX11" fmla="*/ 382138 w 3063923"/>
              <a:gd name="connsiteY11" fmla="*/ 2108580 h 3179929"/>
              <a:gd name="connsiteX12" fmla="*/ 484496 w 3063923"/>
              <a:gd name="connsiteY12" fmla="*/ 1978926 h 3179929"/>
              <a:gd name="connsiteX13" fmla="*/ 559559 w 3063923"/>
              <a:gd name="connsiteY13" fmla="*/ 1726442 h 3179929"/>
              <a:gd name="connsiteX14" fmla="*/ 634621 w 3063923"/>
              <a:gd name="connsiteY14" fmla="*/ 1624084 h 3179929"/>
              <a:gd name="connsiteX15" fmla="*/ 784747 w 3063923"/>
              <a:gd name="connsiteY15" fmla="*/ 1439839 h 3179929"/>
              <a:gd name="connsiteX16" fmla="*/ 832514 w 3063923"/>
              <a:gd name="connsiteY16" fmla="*/ 1276066 h 3179929"/>
              <a:gd name="connsiteX17" fmla="*/ 893929 w 3063923"/>
              <a:gd name="connsiteY17" fmla="*/ 1112293 h 3179929"/>
              <a:gd name="connsiteX18" fmla="*/ 1071350 w 3063923"/>
              <a:gd name="connsiteY18" fmla="*/ 1037230 h 3179929"/>
              <a:gd name="connsiteX19" fmla="*/ 1194179 w 3063923"/>
              <a:gd name="connsiteY19" fmla="*/ 934872 h 3179929"/>
              <a:gd name="connsiteX20" fmla="*/ 1276066 w 3063923"/>
              <a:gd name="connsiteY20" fmla="*/ 839338 h 3179929"/>
              <a:gd name="connsiteX21" fmla="*/ 1337481 w 3063923"/>
              <a:gd name="connsiteY21" fmla="*/ 818866 h 3179929"/>
              <a:gd name="connsiteX22" fmla="*/ 1405720 w 3063923"/>
              <a:gd name="connsiteY22" fmla="*/ 887105 h 3179929"/>
              <a:gd name="connsiteX23" fmla="*/ 1501254 w 3063923"/>
              <a:gd name="connsiteY23" fmla="*/ 887105 h 3179929"/>
              <a:gd name="connsiteX24" fmla="*/ 1514902 w 3063923"/>
              <a:gd name="connsiteY24" fmla="*/ 812042 h 3179929"/>
              <a:gd name="connsiteX25" fmla="*/ 1576317 w 3063923"/>
              <a:gd name="connsiteY25" fmla="*/ 805218 h 3179929"/>
              <a:gd name="connsiteX26" fmla="*/ 1685499 w 3063923"/>
              <a:gd name="connsiteY26" fmla="*/ 702860 h 3179929"/>
              <a:gd name="connsiteX27" fmla="*/ 1685499 w 3063923"/>
              <a:gd name="connsiteY27" fmla="*/ 634621 h 3179929"/>
              <a:gd name="connsiteX28" fmla="*/ 1787857 w 3063923"/>
              <a:gd name="connsiteY28" fmla="*/ 627798 h 3179929"/>
              <a:gd name="connsiteX29" fmla="*/ 1876568 w 3063923"/>
              <a:gd name="connsiteY29" fmla="*/ 573206 h 3179929"/>
              <a:gd name="connsiteX30" fmla="*/ 1944806 w 3063923"/>
              <a:gd name="connsiteY30" fmla="*/ 470848 h 3179929"/>
              <a:gd name="connsiteX31" fmla="*/ 2033517 w 3063923"/>
              <a:gd name="connsiteY31" fmla="*/ 443553 h 3179929"/>
              <a:gd name="connsiteX32" fmla="*/ 2040341 w 3063923"/>
              <a:gd name="connsiteY32" fmla="*/ 307075 h 3179929"/>
              <a:gd name="connsiteX33" fmla="*/ 2217762 w 3063923"/>
              <a:gd name="connsiteY33" fmla="*/ 286603 h 3179929"/>
              <a:gd name="connsiteX34" fmla="*/ 2217762 w 3063923"/>
              <a:gd name="connsiteY34" fmla="*/ 286603 h 3179929"/>
              <a:gd name="connsiteX35" fmla="*/ 2265529 w 3063923"/>
              <a:gd name="connsiteY35" fmla="*/ 218365 h 3179929"/>
              <a:gd name="connsiteX36" fmla="*/ 2422478 w 3063923"/>
              <a:gd name="connsiteY36" fmla="*/ 109183 h 3179929"/>
              <a:gd name="connsiteX37" fmla="*/ 2627194 w 3063923"/>
              <a:gd name="connsiteY37" fmla="*/ 88711 h 3179929"/>
              <a:gd name="connsiteX38" fmla="*/ 2770496 w 3063923"/>
              <a:gd name="connsiteY38" fmla="*/ 47768 h 3179929"/>
              <a:gd name="connsiteX39" fmla="*/ 2927445 w 3063923"/>
              <a:gd name="connsiteY39" fmla="*/ 13648 h 3179929"/>
              <a:gd name="connsiteX40" fmla="*/ 3063923 w 3063923"/>
              <a:gd name="connsiteY40" fmla="*/ 0 h 3179929"/>
              <a:gd name="connsiteX0" fmla="*/ 6824 w 3063923"/>
              <a:gd name="connsiteY0" fmla="*/ 3179929 h 3179929"/>
              <a:gd name="connsiteX1" fmla="*/ 95535 w 3063923"/>
              <a:gd name="connsiteY1" fmla="*/ 3111690 h 3179929"/>
              <a:gd name="connsiteX2" fmla="*/ 109182 w 3063923"/>
              <a:gd name="connsiteY2" fmla="*/ 2975212 h 3179929"/>
              <a:gd name="connsiteX3" fmla="*/ 88711 w 3063923"/>
              <a:gd name="connsiteY3" fmla="*/ 2900150 h 3179929"/>
              <a:gd name="connsiteX4" fmla="*/ 0 w 3063923"/>
              <a:gd name="connsiteY4" fmla="*/ 2784144 h 3179929"/>
              <a:gd name="connsiteX5" fmla="*/ 76948 w 3063923"/>
              <a:gd name="connsiteY5" fmla="*/ 2650851 h 3179929"/>
              <a:gd name="connsiteX6" fmla="*/ 156950 w 3063923"/>
              <a:gd name="connsiteY6" fmla="*/ 2599899 h 3179929"/>
              <a:gd name="connsiteX7" fmla="*/ 266132 w 3063923"/>
              <a:gd name="connsiteY7" fmla="*/ 2470245 h 3179929"/>
              <a:gd name="connsiteX8" fmla="*/ 313899 w 3063923"/>
              <a:gd name="connsiteY8" fmla="*/ 2388359 h 3179929"/>
              <a:gd name="connsiteX9" fmla="*/ 293427 w 3063923"/>
              <a:gd name="connsiteY9" fmla="*/ 2292824 h 3179929"/>
              <a:gd name="connsiteX10" fmla="*/ 375314 w 3063923"/>
              <a:gd name="connsiteY10" fmla="*/ 2183642 h 3179929"/>
              <a:gd name="connsiteX11" fmla="*/ 382138 w 3063923"/>
              <a:gd name="connsiteY11" fmla="*/ 2108580 h 3179929"/>
              <a:gd name="connsiteX12" fmla="*/ 484496 w 3063923"/>
              <a:gd name="connsiteY12" fmla="*/ 1978926 h 3179929"/>
              <a:gd name="connsiteX13" fmla="*/ 559559 w 3063923"/>
              <a:gd name="connsiteY13" fmla="*/ 1726442 h 3179929"/>
              <a:gd name="connsiteX14" fmla="*/ 634621 w 3063923"/>
              <a:gd name="connsiteY14" fmla="*/ 1624084 h 3179929"/>
              <a:gd name="connsiteX15" fmla="*/ 784747 w 3063923"/>
              <a:gd name="connsiteY15" fmla="*/ 1439839 h 3179929"/>
              <a:gd name="connsiteX16" fmla="*/ 832514 w 3063923"/>
              <a:gd name="connsiteY16" fmla="*/ 1276066 h 3179929"/>
              <a:gd name="connsiteX17" fmla="*/ 893929 w 3063923"/>
              <a:gd name="connsiteY17" fmla="*/ 1112293 h 3179929"/>
              <a:gd name="connsiteX18" fmla="*/ 1071350 w 3063923"/>
              <a:gd name="connsiteY18" fmla="*/ 1037230 h 3179929"/>
              <a:gd name="connsiteX19" fmla="*/ 1194179 w 3063923"/>
              <a:gd name="connsiteY19" fmla="*/ 934872 h 3179929"/>
              <a:gd name="connsiteX20" fmla="*/ 1276066 w 3063923"/>
              <a:gd name="connsiteY20" fmla="*/ 839338 h 3179929"/>
              <a:gd name="connsiteX21" fmla="*/ 1337481 w 3063923"/>
              <a:gd name="connsiteY21" fmla="*/ 818866 h 3179929"/>
              <a:gd name="connsiteX22" fmla="*/ 1405720 w 3063923"/>
              <a:gd name="connsiteY22" fmla="*/ 887105 h 3179929"/>
              <a:gd name="connsiteX23" fmla="*/ 1501254 w 3063923"/>
              <a:gd name="connsiteY23" fmla="*/ 887105 h 3179929"/>
              <a:gd name="connsiteX24" fmla="*/ 1514902 w 3063923"/>
              <a:gd name="connsiteY24" fmla="*/ 812042 h 3179929"/>
              <a:gd name="connsiteX25" fmla="*/ 1576317 w 3063923"/>
              <a:gd name="connsiteY25" fmla="*/ 805218 h 3179929"/>
              <a:gd name="connsiteX26" fmla="*/ 1685499 w 3063923"/>
              <a:gd name="connsiteY26" fmla="*/ 702860 h 3179929"/>
              <a:gd name="connsiteX27" fmla="*/ 1685499 w 3063923"/>
              <a:gd name="connsiteY27" fmla="*/ 634621 h 3179929"/>
              <a:gd name="connsiteX28" fmla="*/ 1787857 w 3063923"/>
              <a:gd name="connsiteY28" fmla="*/ 627798 h 3179929"/>
              <a:gd name="connsiteX29" fmla="*/ 1876568 w 3063923"/>
              <a:gd name="connsiteY29" fmla="*/ 573206 h 3179929"/>
              <a:gd name="connsiteX30" fmla="*/ 1944806 w 3063923"/>
              <a:gd name="connsiteY30" fmla="*/ 470848 h 3179929"/>
              <a:gd name="connsiteX31" fmla="*/ 2033517 w 3063923"/>
              <a:gd name="connsiteY31" fmla="*/ 443553 h 3179929"/>
              <a:gd name="connsiteX32" fmla="*/ 2040341 w 3063923"/>
              <a:gd name="connsiteY32" fmla="*/ 307075 h 3179929"/>
              <a:gd name="connsiteX33" fmla="*/ 2217762 w 3063923"/>
              <a:gd name="connsiteY33" fmla="*/ 286603 h 3179929"/>
              <a:gd name="connsiteX34" fmla="*/ 2217762 w 3063923"/>
              <a:gd name="connsiteY34" fmla="*/ 286603 h 3179929"/>
              <a:gd name="connsiteX35" fmla="*/ 2265529 w 3063923"/>
              <a:gd name="connsiteY35" fmla="*/ 218365 h 3179929"/>
              <a:gd name="connsiteX36" fmla="*/ 2422478 w 3063923"/>
              <a:gd name="connsiteY36" fmla="*/ 109183 h 3179929"/>
              <a:gd name="connsiteX37" fmla="*/ 2627194 w 3063923"/>
              <a:gd name="connsiteY37" fmla="*/ 88711 h 3179929"/>
              <a:gd name="connsiteX38" fmla="*/ 2770496 w 3063923"/>
              <a:gd name="connsiteY38" fmla="*/ 47768 h 3179929"/>
              <a:gd name="connsiteX39" fmla="*/ 2927445 w 3063923"/>
              <a:gd name="connsiteY39" fmla="*/ 13648 h 3179929"/>
              <a:gd name="connsiteX40" fmla="*/ 3063923 w 3063923"/>
              <a:gd name="connsiteY40" fmla="*/ 0 h 3179929"/>
              <a:gd name="connsiteX0" fmla="*/ 6824 w 3063923"/>
              <a:gd name="connsiteY0" fmla="*/ 3179929 h 3179929"/>
              <a:gd name="connsiteX1" fmla="*/ 95535 w 3063923"/>
              <a:gd name="connsiteY1" fmla="*/ 3111690 h 3179929"/>
              <a:gd name="connsiteX2" fmla="*/ 109182 w 3063923"/>
              <a:gd name="connsiteY2" fmla="*/ 2975212 h 3179929"/>
              <a:gd name="connsiteX3" fmla="*/ 88711 w 3063923"/>
              <a:gd name="connsiteY3" fmla="*/ 2900150 h 3179929"/>
              <a:gd name="connsiteX4" fmla="*/ 0 w 3063923"/>
              <a:gd name="connsiteY4" fmla="*/ 2784144 h 3179929"/>
              <a:gd name="connsiteX5" fmla="*/ 76948 w 3063923"/>
              <a:gd name="connsiteY5" fmla="*/ 2650851 h 3179929"/>
              <a:gd name="connsiteX6" fmla="*/ 156950 w 3063923"/>
              <a:gd name="connsiteY6" fmla="*/ 2599899 h 3179929"/>
              <a:gd name="connsiteX7" fmla="*/ 266132 w 3063923"/>
              <a:gd name="connsiteY7" fmla="*/ 2470245 h 3179929"/>
              <a:gd name="connsiteX8" fmla="*/ 313899 w 3063923"/>
              <a:gd name="connsiteY8" fmla="*/ 2388359 h 3179929"/>
              <a:gd name="connsiteX9" fmla="*/ 293427 w 3063923"/>
              <a:gd name="connsiteY9" fmla="*/ 2292824 h 3179929"/>
              <a:gd name="connsiteX10" fmla="*/ 375314 w 3063923"/>
              <a:gd name="connsiteY10" fmla="*/ 2183642 h 3179929"/>
              <a:gd name="connsiteX11" fmla="*/ 382138 w 3063923"/>
              <a:gd name="connsiteY11" fmla="*/ 2108580 h 3179929"/>
              <a:gd name="connsiteX12" fmla="*/ 484496 w 3063923"/>
              <a:gd name="connsiteY12" fmla="*/ 1978926 h 3179929"/>
              <a:gd name="connsiteX13" fmla="*/ 559559 w 3063923"/>
              <a:gd name="connsiteY13" fmla="*/ 1726442 h 3179929"/>
              <a:gd name="connsiteX14" fmla="*/ 638976 w 3063923"/>
              <a:gd name="connsiteY14" fmla="*/ 1663272 h 3179929"/>
              <a:gd name="connsiteX15" fmla="*/ 784747 w 3063923"/>
              <a:gd name="connsiteY15" fmla="*/ 1439839 h 3179929"/>
              <a:gd name="connsiteX16" fmla="*/ 832514 w 3063923"/>
              <a:gd name="connsiteY16" fmla="*/ 1276066 h 3179929"/>
              <a:gd name="connsiteX17" fmla="*/ 893929 w 3063923"/>
              <a:gd name="connsiteY17" fmla="*/ 1112293 h 3179929"/>
              <a:gd name="connsiteX18" fmla="*/ 1071350 w 3063923"/>
              <a:gd name="connsiteY18" fmla="*/ 1037230 h 3179929"/>
              <a:gd name="connsiteX19" fmla="*/ 1194179 w 3063923"/>
              <a:gd name="connsiteY19" fmla="*/ 934872 h 3179929"/>
              <a:gd name="connsiteX20" fmla="*/ 1276066 w 3063923"/>
              <a:gd name="connsiteY20" fmla="*/ 839338 h 3179929"/>
              <a:gd name="connsiteX21" fmla="*/ 1337481 w 3063923"/>
              <a:gd name="connsiteY21" fmla="*/ 818866 h 3179929"/>
              <a:gd name="connsiteX22" fmla="*/ 1405720 w 3063923"/>
              <a:gd name="connsiteY22" fmla="*/ 887105 h 3179929"/>
              <a:gd name="connsiteX23" fmla="*/ 1501254 w 3063923"/>
              <a:gd name="connsiteY23" fmla="*/ 887105 h 3179929"/>
              <a:gd name="connsiteX24" fmla="*/ 1514902 w 3063923"/>
              <a:gd name="connsiteY24" fmla="*/ 812042 h 3179929"/>
              <a:gd name="connsiteX25" fmla="*/ 1576317 w 3063923"/>
              <a:gd name="connsiteY25" fmla="*/ 805218 h 3179929"/>
              <a:gd name="connsiteX26" fmla="*/ 1685499 w 3063923"/>
              <a:gd name="connsiteY26" fmla="*/ 702860 h 3179929"/>
              <a:gd name="connsiteX27" fmla="*/ 1685499 w 3063923"/>
              <a:gd name="connsiteY27" fmla="*/ 634621 h 3179929"/>
              <a:gd name="connsiteX28" fmla="*/ 1787857 w 3063923"/>
              <a:gd name="connsiteY28" fmla="*/ 627798 h 3179929"/>
              <a:gd name="connsiteX29" fmla="*/ 1876568 w 3063923"/>
              <a:gd name="connsiteY29" fmla="*/ 573206 h 3179929"/>
              <a:gd name="connsiteX30" fmla="*/ 1944806 w 3063923"/>
              <a:gd name="connsiteY30" fmla="*/ 470848 h 3179929"/>
              <a:gd name="connsiteX31" fmla="*/ 2033517 w 3063923"/>
              <a:gd name="connsiteY31" fmla="*/ 443553 h 3179929"/>
              <a:gd name="connsiteX32" fmla="*/ 2040341 w 3063923"/>
              <a:gd name="connsiteY32" fmla="*/ 307075 h 3179929"/>
              <a:gd name="connsiteX33" fmla="*/ 2217762 w 3063923"/>
              <a:gd name="connsiteY33" fmla="*/ 286603 h 3179929"/>
              <a:gd name="connsiteX34" fmla="*/ 2217762 w 3063923"/>
              <a:gd name="connsiteY34" fmla="*/ 286603 h 3179929"/>
              <a:gd name="connsiteX35" fmla="*/ 2265529 w 3063923"/>
              <a:gd name="connsiteY35" fmla="*/ 218365 h 3179929"/>
              <a:gd name="connsiteX36" fmla="*/ 2422478 w 3063923"/>
              <a:gd name="connsiteY36" fmla="*/ 109183 h 3179929"/>
              <a:gd name="connsiteX37" fmla="*/ 2627194 w 3063923"/>
              <a:gd name="connsiteY37" fmla="*/ 88711 h 3179929"/>
              <a:gd name="connsiteX38" fmla="*/ 2770496 w 3063923"/>
              <a:gd name="connsiteY38" fmla="*/ 47768 h 3179929"/>
              <a:gd name="connsiteX39" fmla="*/ 2927445 w 3063923"/>
              <a:gd name="connsiteY39" fmla="*/ 13648 h 3179929"/>
              <a:gd name="connsiteX40" fmla="*/ 3063923 w 3063923"/>
              <a:gd name="connsiteY40" fmla="*/ 0 h 3179929"/>
              <a:gd name="connsiteX0" fmla="*/ 6824 w 3063923"/>
              <a:gd name="connsiteY0" fmla="*/ 3179929 h 3179929"/>
              <a:gd name="connsiteX1" fmla="*/ 95535 w 3063923"/>
              <a:gd name="connsiteY1" fmla="*/ 3111690 h 3179929"/>
              <a:gd name="connsiteX2" fmla="*/ 109182 w 3063923"/>
              <a:gd name="connsiteY2" fmla="*/ 2975212 h 3179929"/>
              <a:gd name="connsiteX3" fmla="*/ 88711 w 3063923"/>
              <a:gd name="connsiteY3" fmla="*/ 2900150 h 3179929"/>
              <a:gd name="connsiteX4" fmla="*/ 0 w 3063923"/>
              <a:gd name="connsiteY4" fmla="*/ 2784144 h 3179929"/>
              <a:gd name="connsiteX5" fmla="*/ 76948 w 3063923"/>
              <a:gd name="connsiteY5" fmla="*/ 2650851 h 3179929"/>
              <a:gd name="connsiteX6" fmla="*/ 156950 w 3063923"/>
              <a:gd name="connsiteY6" fmla="*/ 2599899 h 3179929"/>
              <a:gd name="connsiteX7" fmla="*/ 266132 w 3063923"/>
              <a:gd name="connsiteY7" fmla="*/ 2470245 h 3179929"/>
              <a:gd name="connsiteX8" fmla="*/ 313899 w 3063923"/>
              <a:gd name="connsiteY8" fmla="*/ 2388359 h 3179929"/>
              <a:gd name="connsiteX9" fmla="*/ 293427 w 3063923"/>
              <a:gd name="connsiteY9" fmla="*/ 2292824 h 3179929"/>
              <a:gd name="connsiteX10" fmla="*/ 375314 w 3063923"/>
              <a:gd name="connsiteY10" fmla="*/ 2183642 h 3179929"/>
              <a:gd name="connsiteX11" fmla="*/ 382138 w 3063923"/>
              <a:gd name="connsiteY11" fmla="*/ 2108580 h 3179929"/>
              <a:gd name="connsiteX12" fmla="*/ 484496 w 3063923"/>
              <a:gd name="connsiteY12" fmla="*/ 1978926 h 3179929"/>
              <a:gd name="connsiteX13" fmla="*/ 572622 w 3063923"/>
              <a:gd name="connsiteY13" fmla="*/ 1730796 h 3179929"/>
              <a:gd name="connsiteX14" fmla="*/ 638976 w 3063923"/>
              <a:gd name="connsiteY14" fmla="*/ 1663272 h 3179929"/>
              <a:gd name="connsiteX15" fmla="*/ 784747 w 3063923"/>
              <a:gd name="connsiteY15" fmla="*/ 1439839 h 3179929"/>
              <a:gd name="connsiteX16" fmla="*/ 832514 w 3063923"/>
              <a:gd name="connsiteY16" fmla="*/ 1276066 h 3179929"/>
              <a:gd name="connsiteX17" fmla="*/ 893929 w 3063923"/>
              <a:gd name="connsiteY17" fmla="*/ 1112293 h 3179929"/>
              <a:gd name="connsiteX18" fmla="*/ 1071350 w 3063923"/>
              <a:gd name="connsiteY18" fmla="*/ 1037230 h 3179929"/>
              <a:gd name="connsiteX19" fmla="*/ 1194179 w 3063923"/>
              <a:gd name="connsiteY19" fmla="*/ 934872 h 3179929"/>
              <a:gd name="connsiteX20" fmla="*/ 1276066 w 3063923"/>
              <a:gd name="connsiteY20" fmla="*/ 839338 h 3179929"/>
              <a:gd name="connsiteX21" fmla="*/ 1337481 w 3063923"/>
              <a:gd name="connsiteY21" fmla="*/ 818866 h 3179929"/>
              <a:gd name="connsiteX22" fmla="*/ 1405720 w 3063923"/>
              <a:gd name="connsiteY22" fmla="*/ 887105 h 3179929"/>
              <a:gd name="connsiteX23" fmla="*/ 1501254 w 3063923"/>
              <a:gd name="connsiteY23" fmla="*/ 887105 h 3179929"/>
              <a:gd name="connsiteX24" fmla="*/ 1514902 w 3063923"/>
              <a:gd name="connsiteY24" fmla="*/ 812042 h 3179929"/>
              <a:gd name="connsiteX25" fmla="*/ 1576317 w 3063923"/>
              <a:gd name="connsiteY25" fmla="*/ 805218 h 3179929"/>
              <a:gd name="connsiteX26" fmla="*/ 1685499 w 3063923"/>
              <a:gd name="connsiteY26" fmla="*/ 702860 h 3179929"/>
              <a:gd name="connsiteX27" fmla="*/ 1685499 w 3063923"/>
              <a:gd name="connsiteY27" fmla="*/ 634621 h 3179929"/>
              <a:gd name="connsiteX28" fmla="*/ 1787857 w 3063923"/>
              <a:gd name="connsiteY28" fmla="*/ 627798 h 3179929"/>
              <a:gd name="connsiteX29" fmla="*/ 1876568 w 3063923"/>
              <a:gd name="connsiteY29" fmla="*/ 573206 h 3179929"/>
              <a:gd name="connsiteX30" fmla="*/ 1944806 w 3063923"/>
              <a:gd name="connsiteY30" fmla="*/ 470848 h 3179929"/>
              <a:gd name="connsiteX31" fmla="*/ 2033517 w 3063923"/>
              <a:gd name="connsiteY31" fmla="*/ 443553 h 3179929"/>
              <a:gd name="connsiteX32" fmla="*/ 2040341 w 3063923"/>
              <a:gd name="connsiteY32" fmla="*/ 307075 h 3179929"/>
              <a:gd name="connsiteX33" fmla="*/ 2217762 w 3063923"/>
              <a:gd name="connsiteY33" fmla="*/ 286603 h 3179929"/>
              <a:gd name="connsiteX34" fmla="*/ 2217762 w 3063923"/>
              <a:gd name="connsiteY34" fmla="*/ 286603 h 3179929"/>
              <a:gd name="connsiteX35" fmla="*/ 2265529 w 3063923"/>
              <a:gd name="connsiteY35" fmla="*/ 218365 h 3179929"/>
              <a:gd name="connsiteX36" fmla="*/ 2422478 w 3063923"/>
              <a:gd name="connsiteY36" fmla="*/ 109183 h 3179929"/>
              <a:gd name="connsiteX37" fmla="*/ 2627194 w 3063923"/>
              <a:gd name="connsiteY37" fmla="*/ 88711 h 3179929"/>
              <a:gd name="connsiteX38" fmla="*/ 2770496 w 3063923"/>
              <a:gd name="connsiteY38" fmla="*/ 47768 h 3179929"/>
              <a:gd name="connsiteX39" fmla="*/ 2927445 w 3063923"/>
              <a:gd name="connsiteY39" fmla="*/ 13648 h 3179929"/>
              <a:gd name="connsiteX40" fmla="*/ 3063923 w 3063923"/>
              <a:gd name="connsiteY40" fmla="*/ 0 h 3179929"/>
              <a:gd name="connsiteX0" fmla="*/ 6824 w 3063923"/>
              <a:gd name="connsiteY0" fmla="*/ 3179929 h 3179929"/>
              <a:gd name="connsiteX1" fmla="*/ 95535 w 3063923"/>
              <a:gd name="connsiteY1" fmla="*/ 3111690 h 3179929"/>
              <a:gd name="connsiteX2" fmla="*/ 109182 w 3063923"/>
              <a:gd name="connsiteY2" fmla="*/ 2975212 h 3179929"/>
              <a:gd name="connsiteX3" fmla="*/ 88711 w 3063923"/>
              <a:gd name="connsiteY3" fmla="*/ 2900150 h 3179929"/>
              <a:gd name="connsiteX4" fmla="*/ 0 w 3063923"/>
              <a:gd name="connsiteY4" fmla="*/ 2784144 h 3179929"/>
              <a:gd name="connsiteX5" fmla="*/ 76948 w 3063923"/>
              <a:gd name="connsiteY5" fmla="*/ 2650851 h 3179929"/>
              <a:gd name="connsiteX6" fmla="*/ 156950 w 3063923"/>
              <a:gd name="connsiteY6" fmla="*/ 2599899 h 3179929"/>
              <a:gd name="connsiteX7" fmla="*/ 266132 w 3063923"/>
              <a:gd name="connsiteY7" fmla="*/ 2470245 h 3179929"/>
              <a:gd name="connsiteX8" fmla="*/ 313899 w 3063923"/>
              <a:gd name="connsiteY8" fmla="*/ 2388359 h 3179929"/>
              <a:gd name="connsiteX9" fmla="*/ 293427 w 3063923"/>
              <a:gd name="connsiteY9" fmla="*/ 2292824 h 3179929"/>
              <a:gd name="connsiteX10" fmla="*/ 375314 w 3063923"/>
              <a:gd name="connsiteY10" fmla="*/ 2183642 h 3179929"/>
              <a:gd name="connsiteX11" fmla="*/ 382138 w 3063923"/>
              <a:gd name="connsiteY11" fmla="*/ 2108580 h 3179929"/>
              <a:gd name="connsiteX12" fmla="*/ 484496 w 3063923"/>
              <a:gd name="connsiteY12" fmla="*/ 1978926 h 3179929"/>
              <a:gd name="connsiteX13" fmla="*/ 572622 w 3063923"/>
              <a:gd name="connsiteY13" fmla="*/ 1730796 h 3179929"/>
              <a:gd name="connsiteX14" fmla="*/ 638976 w 3063923"/>
              <a:gd name="connsiteY14" fmla="*/ 1663272 h 3179929"/>
              <a:gd name="connsiteX15" fmla="*/ 784747 w 3063923"/>
              <a:gd name="connsiteY15" fmla="*/ 1439839 h 3179929"/>
              <a:gd name="connsiteX16" fmla="*/ 832514 w 3063923"/>
              <a:gd name="connsiteY16" fmla="*/ 1276066 h 3179929"/>
              <a:gd name="connsiteX17" fmla="*/ 893929 w 3063923"/>
              <a:gd name="connsiteY17" fmla="*/ 1112293 h 3179929"/>
              <a:gd name="connsiteX18" fmla="*/ 1071350 w 3063923"/>
              <a:gd name="connsiteY18" fmla="*/ 1037230 h 3179929"/>
              <a:gd name="connsiteX19" fmla="*/ 1194179 w 3063923"/>
              <a:gd name="connsiteY19" fmla="*/ 934872 h 3179929"/>
              <a:gd name="connsiteX20" fmla="*/ 1276066 w 3063923"/>
              <a:gd name="connsiteY20" fmla="*/ 839338 h 3179929"/>
              <a:gd name="connsiteX21" fmla="*/ 1337481 w 3063923"/>
              <a:gd name="connsiteY21" fmla="*/ 818866 h 3179929"/>
              <a:gd name="connsiteX22" fmla="*/ 1405720 w 3063923"/>
              <a:gd name="connsiteY22" fmla="*/ 887105 h 3179929"/>
              <a:gd name="connsiteX23" fmla="*/ 1501254 w 3063923"/>
              <a:gd name="connsiteY23" fmla="*/ 887105 h 3179929"/>
              <a:gd name="connsiteX24" fmla="*/ 1514902 w 3063923"/>
              <a:gd name="connsiteY24" fmla="*/ 812042 h 3179929"/>
              <a:gd name="connsiteX25" fmla="*/ 1576317 w 3063923"/>
              <a:gd name="connsiteY25" fmla="*/ 805218 h 3179929"/>
              <a:gd name="connsiteX26" fmla="*/ 1685499 w 3063923"/>
              <a:gd name="connsiteY26" fmla="*/ 702860 h 3179929"/>
              <a:gd name="connsiteX27" fmla="*/ 1685499 w 3063923"/>
              <a:gd name="connsiteY27" fmla="*/ 634621 h 3179929"/>
              <a:gd name="connsiteX28" fmla="*/ 1787857 w 3063923"/>
              <a:gd name="connsiteY28" fmla="*/ 627798 h 3179929"/>
              <a:gd name="connsiteX29" fmla="*/ 1876568 w 3063923"/>
              <a:gd name="connsiteY29" fmla="*/ 573206 h 3179929"/>
              <a:gd name="connsiteX30" fmla="*/ 1944806 w 3063923"/>
              <a:gd name="connsiteY30" fmla="*/ 470848 h 3179929"/>
              <a:gd name="connsiteX31" fmla="*/ 2033517 w 3063923"/>
              <a:gd name="connsiteY31" fmla="*/ 443553 h 3179929"/>
              <a:gd name="connsiteX32" fmla="*/ 2040341 w 3063923"/>
              <a:gd name="connsiteY32" fmla="*/ 307075 h 3179929"/>
              <a:gd name="connsiteX33" fmla="*/ 2217762 w 3063923"/>
              <a:gd name="connsiteY33" fmla="*/ 286603 h 3179929"/>
              <a:gd name="connsiteX34" fmla="*/ 2217762 w 3063923"/>
              <a:gd name="connsiteY34" fmla="*/ 286603 h 3179929"/>
              <a:gd name="connsiteX35" fmla="*/ 2265529 w 3063923"/>
              <a:gd name="connsiteY35" fmla="*/ 218365 h 3179929"/>
              <a:gd name="connsiteX36" fmla="*/ 2439895 w 3063923"/>
              <a:gd name="connsiteY36" fmla="*/ 126600 h 3179929"/>
              <a:gd name="connsiteX37" fmla="*/ 2627194 w 3063923"/>
              <a:gd name="connsiteY37" fmla="*/ 88711 h 3179929"/>
              <a:gd name="connsiteX38" fmla="*/ 2770496 w 3063923"/>
              <a:gd name="connsiteY38" fmla="*/ 47768 h 3179929"/>
              <a:gd name="connsiteX39" fmla="*/ 2927445 w 3063923"/>
              <a:gd name="connsiteY39" fmla="*/ 13648 h 3179929"/>
              <a:gd name="connsiteX40" fmla="*/ 3063923 w 3063923"/>
              <a:gd name="connsiteY40" fmla="*/ 0 h 3179929"/>
              <a:gd name="connsiteX0" fmla="*/ 6824 w 3063923"/>
              <a:gd name="connsiteY0" fmla="*/ 3179929 h 3179929"/>
              <a:gd name="connsiteX1" fmla="*/ 95535 w 3063923"/>
              <a:gd name="connsiteY1" fmla="*/ 3111690 h 3179929"/>
              <a:gd name="connsiteX2" fmla="*/ 109182 w 3063923"/>
              <a:gd name="connsiteY2" fmla="*/ 2975212 h 3179929"/>
              <a:gd name="connsiteX3" fmla="*/ 88711 w 3063923"/>
              <a:gd name="connsiteY3" fmla="*/ 2900150 h 3179929"/>
              <a:gd name="connsiteX4" fmla="*/ 0 w 3063923"/>
              <a:gd name="connsiteY4" fmla="*/ 2784144 h 3179929"/>
              <a:gd name="connsiteX5" fmla="*/ 76948 w 3063923"/>
              <a:gd name="connsiteY5" fmla="*/ 2650851 h 3179929"/>
              <a:gd name="connsiteX6" fmla="*/ 156950 w 3063923"/>
              <a:gd name="connsiteY6" fmla="*/ 2599899 h 3179929"/>
              <a:gd name="connsiteX7" fmla="*/ 266132 w 3063923"/>
              <a:gd name="connsiteY7" fmla="*/ 2470245 h 3179929"/>
              <a:gd name="connsiteX8" fmla="*/ 313899 w 3063923"/>
              <a:gd name="connsiteY8" fmla="*/ 2388359 h 3179929"/>
              <a:gd name="connsiteX9" fmla="*/ 293427 w 3063923"/>
              <a:gd name="connsiteY9" fmla="*/ 2292824 h 3179929"/>
              <a:gd name="connsiteX10" fmla="*/ 375314 w 3063923"/>
              <a:gd name="connsiteY10" fmla="*/ 2183642 h 3179929"/>
              <a:gd name="connsiteX11" fmla="*/ 382138 w 3063923"/>
              <a:gd name="connsiteY11" fmla="*/ 2108580 h 3179929"/>
              <a:gd name="connsiteX12" fmla="*/ 484496 w 3063923"/>
              <a:gd name="connsiteY12" fmla="*/ 1978926 h 3179929"/>
              <a:gd name="connsiteX13" fmla="*/ 572622 w 3063923"/>
              <a:gd name="connsiteY13" fmla="*/ 1730796 h 3179929"/>
              <a:gd name="connsiteX14" fmla="*/ 638976 w 3063923"/>
              <a:gd name="connsiteY14" fmla="*/ 1663272 h 3179929"/>
              <a:gd name="connsiteX15" fmla="*/ 784747 w 3063923"/>
              <a:gd name="connsiteY15" fmla="*/ 1439839 h 3179929"/>
              <a:gd name="connsiteX16" fmla="*/ 832514 w 3063923"/>
              <a:gd name="connsiteY16" fmla="*/ 1276066 h 3179929"/>
              <a:gd name="connsiteX17" fmla="*/ 893929 w 3063923"/>
              <a:gd name="connsiteY17" fmla="*/ 1112293 h 3179929"/>
              <a:gd name="connsiteX18" fmla="*/ 1071350 w 3063923"/>
              <a:gd name="connsiteY18" fmla="*/ 1037230 h 3179929"/>
              <a:gd name="connsiteX19" fmla="*/ 1194179 w 3063923"/>
              <a:gd name="connsiteY19" fmla="*/ 934872 h 3179929"/>
              <a:gd name="connsiteX20" fmla="*/ 1276066 w 3063923"/>
              <a:gd name="connsiteY20" fmla="*/ 839338 h 3179929"/>
              <a:gd name="connsiteX21" fmla="*/ 1337481 w 3063923"/>
              <a:gd name="connsiteY21" fmla="*/ 818866 h 3179929"/>
              <a:gd name="connsiteX22" fmla="*/ 1405720 w 3063923"/>
              <a:gd name="connsiteY22" fmla="*/ 887105 h 3179929"/>
              <a:gd name="connsiteX23" fmla="*/ 1501254 w 3063923"/>
              <a:gd name="connsiteY23" fmla="*/ 887105 h 3179929"/>
              <a:gd name="connsiteX24" fmla="*/ 1514902 w 3063923"/>
              <a:gd name="connsiteY24" fmla="*/ 812042 h 3179929"/>
              <a:gd name="connsiteX25" fmla="*/ 1576317 w 3063923"/>
              <a:gd name="connsiteY25" fmla="*/ 805218 h 3179929"/>
              <a:gd name="connsiteX26" fmla="*/ 1685499 w 3063923"/>
              <a:gd name="connsiteY26" fmla="*/ 702860 h 3179929"/>
              <a:gd name="connsiteX27" fmla="*/ 1685499 w 3063923"/>
              <a:gd name="connsiteY27" fmla="*/ 634621 h 3179929"/>
              <a:gd name="connsiteX28" fmla="*/ 1787857 w 3063923"/>
              <a:gd name="connsiteY28" fmla="*/ 627798 h 3179929"/>
              <a:gd name="connsiteX29" fmla="*/ 1876568 w 3063923"/>
              <a:gd name="connsiteY29" fmla="*/ 573206 h 3179929"/>
              <a:gd name="connsiteX30" fmla="*/ 1944806 w 3063923"/>
              <a:gd name="connsiteY30" fmla="*/ 470848 h 3179929"/>
              <a:gd name="connsiteX31" fmla="*/ 2033517 w 3063923"/>
              <a:gd name="connsiteY31" fmla="*/ 443553 h 3179929"/>
              <a:gd name="connsiteX32" fmla="*/ 2040341 w 3063923"/>
              <a:gd name="connsiteY32" fmla="*/ 307075 h 3179929"/>
              <a:gd name="connsiteX33" fmla="*/ 2217762 w 3063923"/>
              <a:gd name="connsiteY33" fmla="*/ 286603 h 3179929"/>
              <a:gd name="connsiteX34" fmla="*/ 2217762 w 3063923"/>
              <a:gd name="connsiteY34" fmla="*/ 286603 h 3179929"/>
              <a:gd name="connsiteX35" fmla="*/ 2265529 w 3063923"/>
              <a:gd name="connsiteY35" fmla="*/ 218365 h 3179929"/>
              <a:gd name="connsiteX36" fmla="*/ 2439895 w 3063923"/>
              <a:gd name="connsiteY36" fmla="*/ 126600 h 3179929"/>
              <a:gd name="connsiteX37" fmla="*/ 2640257 w 3063923"/>
              <a:gd name="connsiteY37" fmla="*/ 75648 h 3179929"/>
              <a:gd name="connsiteX38" fmla="*/ 2770496 w 3063923"/>
              <a:gd name="connsiteY38" fmla="*/ 47768 h 3179929"/>
              <a:gd name="connsiteX39" fmla="*/ 2927445 w 3063923"/>
              <a:gd name="connsiteY39" fmla="*/ 13648 h 3179929"/>
              <a:gd name="connsiteX40" fmla="*/ 3063923 w 3063923"/>
              <a:gd name="connsiteY40" fmla="*/ 0 h 3179929"/>
              <a:gd name="connsiteX0" fmla="*/ 6824 w 3063923"/>
              <a:gd name="connsiteY0" fmla="*/ 3179929 h 3179929"/>
              <a:gd name="connsiteX1" fmla="*/ 95535 w 3063923"/>
              <a:gd name="connsiteY1" fmla="*/ 3111690 h 3179929"/>
              <a:gd name="connsiteX2" fmla="*/ 130953 w 3063923"/>
              <a:gd name="connsiteY2" fmla="*/ 3027463 h 3179929"/>
              <a:gd name="connsiteX3" fmla="*/ 88711 w 3063923"/>
              <a:gd name="connsiteY3" fmla="*/ 2900150 h 3179929"/>
              <a:gd name="connsiteX4" fmla="*/ 0 w 3063923"/>
              <a:gd name="connsiteY4" fmla="*/ 2784144 h 3179929"/>
              <a:gd name="connsiteX5" fmla="*/ 76948 w 3063923"/>
              <a:gd name="connsiteY5" fmla="*/ 2650851 h 3179929"/>
              <a:gd name="connsiteX6" fmla="*/ 156950 w 3063923"/>
              <a:gd name="connsiteY6" fmla="*/ 2599899 h 3179929"/>
              <a:gd name="connsiteX7" fmla="*/ 266132 w 3063923"/>
              <a:gd name="connsiteY7" fmla="*/ 2470245 h 3179929"/>
              <a:gd name="connsiteX8" fmla="*/ 313899 w 3063923"/>
              <a:gd name="connsiteY8" fmla="*/ 2388359 h 3179929"/>
              <a:gd name="connsiteX9" fmla="*/ 293427 w 3063923"/>
              <a:gd name="connsiteY9" fmla="*/ 2292824 h 3179929"/>
              <a:gd name="connsiteX10" fmla="*/ 375314 w 3063923"/>
              <a:gd name="connsiteY10" fmla="*/ 2183642 h 3179929"/>
              <a:gd name="connsiteX11" fmla="*/ 382138 w 3063923"/>
              <a:gd name="connsiteY11" fmla="*/ 2108580 h 3179929"/>
              <a:gd name="connsiteX12" fmla="*/ 484496 w 3063923"/>
              <a:gd name="connsiteY12" fmla="*/ 1978926 h 3179929"/>
              <a:gd name="connsiteX13" fmla="*/ 572622 w 3063923"/>
              <a:gd name="connsiteY13" fmla="*/ 1730796 h 3179929"/>
              <a:gd name="connsiteX14" fmla="*/ 638976 w 3063923"/>
              <a:gd name="connsiteY14" fmla="*/ 1663272 h 3179929"/>
              <a:gd name="connsiteX15" fmla="*/ 784747 w 3063923"/>
              <a:gd name="connsiteY15" fmla="*/ 1439839 h 3179929"/>
              <a:gd name="connsiteX16" fmla="*/ 832514 w 3063923"/>
              <a:gd name="connsiteY16" fmla="*/ 1276066 h 3179929"/>
              <a:gd name="connsiteX17" fmla="*/ 893929 w 3063923"/>
              <a:gd name="connsiteY17" fmla="*/ 1112293 h 3179929"/>
              <a:gd name="connsiteX18" fmla="*/ 1071350 w 3063923"/>
              <a:gd name="connsiteY18" fmla="*/ 1037230 h 3179929"/>
              <a:gd name="connsiteX19" fmla="*/ 1194179 w 3063923"/>
              <a:gd name="connsiteY19" fmla="*/ 934872 h 3179929"/>
              <a:gd name="connsiteX20" fmla="*/ 1276066 w 3063923"/>
              <a:gd name="connsiteY20" fmla="*/ 839338 h 3179929"/>
              <a:gd name="connsiteX21" fmla="*/ 1337481 w 3063923"/>
              <a:gd name="connsiteY21" fmla="*/ 818866 h 3179929"/>
              <a:gd name="connsiteX22" fmla="*/ 1405720 w 3063923"/>
              <a:gd name="connsiteY22" fmla="*/ 887105 h 3179929"/>
              <a:gd name="connsiteX23" fmla="*/ 1501254 w 3063923"/>
              <a:gd name="connsiteY23" fmla="*/ 887105 h 3179929"/>
              <a:gd name="connsiteX24" fmla="*/ 1514902 w 3063923"/>
              <a:gd name="connsiteY24" fmla="*/ 812042 h 3179929"/>
              <a:gd name="connsiteX25" fmla="*/ 1576317 w 3063923"/>
              <a:gd name="connsiteY25" fmla="*/ 805218 h 3179929"/>
              <a:gd name="connsiteX26" fmla="*/ 1685499 w 3063923"/>
              <a:gd name="connsiteY26" fmla="*/ 702860 h 3179929"/>
              <a:gd name="connsiteX27" fmla="*/ 1685499 w 3063923"/>
              <a:gd name="connsiteY27" fmla="*/ 634621 h 3179929"/>
              <a:gd name="connsiteX28" fmla="*/ 1787857 w 3063923"/>
              <a:gd name="connsiteY28" fmla="*/ 627798 h 3179929"/>
              <a:gd name="connsiteX29" fmla="*/ 1876568 w 3063923"/>
              <a:gd name="connsiteY29" fmla="*/ 573206 h 3179929"/>
              <a:gd name="connsiteX30" fmla="*/ 1944806 w 3063923"/>
              <a:gd name="connsiteY30" fmla="*/ 470848 h 3179929"/>
              <a:gd name="connsiteX31" fmla="*/ 2033517 w 3063923"/>
              <a:gd name="connsiteY31" fmla="*/ 443553 h 3179929"/>
              <a:gd name="connsiteX32" fmla="*/ 2040341 w 3063923"/>
              <a:gd name="connsiteY32" fmla="*/ 307075 h 3179929"/>
              <a:gd name="connsiteX33" fmla="*/ 2217762 w 3063923"/>
              <a:gd name="connsiteY33" fmla="*/ 286603 h 3179929"/>
              <a:gd name="connsiteX34" fmla="*/ 2217762 w 3063923"/>
              <a:gd name="connsiteY34" fmla="*/ 286603 h 3179929"/>
              <a:gd name="connsiteX35" fmla="*/ 2265529 w 3063923"/>
              <a:gd name="connsiteY35" fmla="*/ 218365 h 3179929"/>
              <a:gd name="connsiteX36" fmla="*/ 2439895 w 3063923"/>
              <a:gd name="connsiteY36" fmla="*/ 126600 h 3179929"/>
              <a:gd name="connsiteX37" fmla="*/ 2640257 w 3063923"/>
              <a:gd name="connsiteY37" fmla="*/ 75648 h 3179929"/>
              <a:gd name="connsiteX38" fmla="*/ 2770496 w 3063923"/>
              <a:gd name="connsiteY38" fmla="*/ 47768 h 3179929"/>
              <a:gd name="connsiteX39" fmla="*/ 2927445 w 3063923"/>
              <a:gd name="connsiteY39" fmla="*/ 13648 h 3179929"/>
              <a:gd name="connsiteX40" fmla="*/ 3063923 w 3063923"/>
              <a:gd name="connsiteY40" fmla="*/ 0 h 3179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063923" h="3179929">
                <a:moveTo>
                  <a:pt x="6824" y="3179929"/>
                </a:moveTo>
                <a:lnTo>
                  <a:pt x="95535" y="3111690"/>
                </a:lnTo>
                <a:lnTo>
                  <a:pt x="130953" y="3027463"/>
                </a:lnTo>
                <a:lnTo>
                  <a:pt x="88711" y="2900150"/>
                </a:lnTo>
                <a:lnTo>
                  <a:pt x="0" y="2784144"/>
                </a:lnTo>
                <a:lnTo>
                  <a:pt x="76948" y="2650851"/>
                </a:lnTo>
                <a:lnTo>
                  <a:pt x="156950" y="2599899"/>
                </a:lnTo>
                <a:lnTo>
                  <a:pt x="266132" y="2470245"/>
                </a:lnTo>
                <a:lnTo>
                  <a:pt x="313899" y="2388359"/>
                </a:lnTo>
                <a:lnTo>
                  <a:pt x="293427" y="2292824"/>
                </a:lnTo>
                <a:lnTo>
                  <a:pt x="375314" y="2183642"/>
                </a:lnTo>
                <a:lnTo>
                  <a:pt x="382138" y="2108580"/>
                </a:lnTo>
                <a:lnTo>
                  <a:pt x="484496" y="1978926"/>
                </a:lnTo>
                <a:lnTo>
                  <a:pt x="572622" y="1730796"/>
                </a:lnTo>
                <a:lnTo>
                  <a:pt x="638976" y="1663272"/>
                </a:lnTo>
                <a:lnTo>
                  <a:pt x="784747" y="1439839"/>
                </a:lnTo>
                <a:lnTo>
                  <a:pt x="832514" y="1276066"/>
                </a:lnTo>
                <a:lnTo>
                  <a:pt x="893929" y="1112293"/>
                </a:lnTo>
                <a:lnTo>
                  <a:pt x="1071350" y="1037230"/>
                </a:lnTo>
                <a:lnTo>
                  <a:pt x="1194179" y="934872"/>
                </a:lnTo>
                <a:lnTo>
                  <a:pt x="1276066" y="839338"/>
                </a:lnTo>
                <a:lnTo>
                  <a:pt x="1337481" y="818866"/>
                </a:lnTo>
                <a:lnTo>
                  <a:pt x="1405720" y="887105"/>
                </a:lnTo>
                <a:lnTo>
                  <a:pt x="1501254" y="887105"/>
                </a:lnTo>
                <a:lnTo>
                  <a:pt x="1514902" y="812042"/>
                </a:lnTo>
                <a:lnTo>
                  <a:pt x="1576317" y="805218"/>
                </a:lnTo>
                <a:lnTo>
                  <a:pt x="1685499" y="702860"/>
                </a:lnTo>
                <a:lnTo>
                  <a:pt x="1685499" y="634621"/>
                </a:lnTo>
                <a:lnTo>
                  <a:pt x="1787857" y="627798"/>
                </a:lnTo>
                <a:lnTo>
                  <a:pt x="1876568" y="573206"/>
                </a:lnTo>
                <a:lnTo>
                  <a:pt x="1944806" y="470848"/>
                </a:lnTo>
                <a:lnTo>
                  <a:pt x="2033517" y="443553"/>
                </a:lnTo>
                <a:lnTo>
                  <a:pt x="2040341" y="307075"/>
                </a:lnTo>
                <a:lnTo>
                  <a:pt x="2217762" y="286603"/>
                </a:lnTo>
                <a:lnTo>
                  <a:pt x="2217762" y="286603"/>
                </a:lnTo>
                <a:lnTo>
                  <a:pt x="2265529" y="218365"/>
                </a:lnTo>
                <a:lnTo>
                  <a:pt x="2439895" y="126600"/>
                </a:lnTo>
                <a:lnTo>
                  <a:pt x="2640257" y="75648"/>
                </a:lnTo>
                <a:lnTo>
                  <a:pt x="2770496" y="47768"/>
                </a:lnTo>
                <a:lnTo>
                  <a:pt x="2927445" y="13648"/>
                </a:lnTo>
                <a:lnTo>
                  <a:pt x="3063923" y="0"/>
                </a:lnTo>
              </a:path>
            </a:pathLst>
          </a:custGeom>
          <a:noFill/>
          <a:ln w="38100">
            <a:solidFill>
              <a:srgbClr val="7030A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F1D1DEF8-34A7-08AA-1E00-875B69BA053F}"/>
              </a:ext>
            </a:extLst>
          </p:cNvPr>
          <p:cNvSpPr/>
          <p:nvPr/>
        </p:nvSpPr>
        <p:spPr>
          <a:xfrm>
            <a:off x="1382382" y="3459707"/>
            <a:ext cx="2681785" cy="2163171"/>
          </a:xfrm>
          <a:custGeom>
            <a:avLst/>
            <a:gdLst>
              <a:gd name="connsiteX0" fmla="*/ 0 w 2681785"/>
              <a:gd name="connsiteY0" fmla="*/ 2163171 h 2163171"/>
              <a:gd name="connsiteX1" fmla="*/ 102358 w 2681785"/>
              <a:gd name="connsiteY1" fmla="*/ 2019869 h 2163171"/>
              <a:gd name="connsiteX2" fmla="*/ 184244 w 2681785"/>
              <a:gd name="connsiteY2" fmla="*/ 1883392 h 2163171"/>
              <a:gd name="connsiteX3" fmla="*/ 313898 w 2681785"/>
              <a:gd name="connsiteY3" fmla="*/ 1692323 h 2163171"/>
              <a:gd name="connsiteX4" fmla="*/ 423080 w 2681785"/>
              <a:gd name="connsiteY4" fmla="*/ 1576317 h 2163171"/>
              <a:gd name="connsiteX5" fmla="*/ 545910 w 2681785"/>
              <a:gd name="connsiteY5" fmla="*/ 1371600 h 2163171"/>
              <a:gd name="connsiteX6" fmla="*/ 648268 w 2681785"/>
              <a:gd name="connsiteY6" fmla="*/ 1235123 h 2163171"/>
              <a:gd name="connsiteX7" fmla="*/ 723331 w 2681785"/>
              <a:gd name="connsiteY7" fmla="*/ 1119117 h 2163171"/>
              <a:gd name="connsiteX8" fmla="*/ 791570 w 2681785"/>
              <a:gd name="connsiteY8" fmla="*/ 1057702 h 2163171"/>
              <a:gd name="connsiteX9" fmla="*/ 859809 w 2681785"/>
              <a:gd name="connsiteY9" fmla="*/ 975815 h 2163171"/>
              <a:gd name="connsiteX10" fmla="*/ 1003110 w 2681785"/>
              <a:gd name="connsiteY10" fmla="*/ 907577 h 2163171"/>
              <a:gd name="connsiteX11" fmla="*/ 1078173 w 2681785"/>
              <a:gd name="connsiteY11" fmla="*/ 880281 h 2163171"/>
              <a:gd name="connsiteX12" fmla="*/ 1235122 w 2681785"/>
              <a:gd name="connsiteY12" fmla="*/ 784747 h 2163171"/>
              <a:gd name="connsiteX13" fmla="*/ 1364776 w 2681785"/>
              <a:gd name="connsiteY13" fmla="*/ 696036 h 2163171"/>
              <a:gd name="connsiteX14" fmla="*/ 1569492 w 2681785"/>
              <a:gd name="connsiteY14" fmla="*/ 504968 h 2163171"/>
              <a:gd name="connsiteX15" fmla="*/ 1651379 w 2681785"/>
              <a:gd name="connsiteY15" fmla="*/ 423081 h 2163171"/>
              <a:gd name="connsiteX16" fmla="*/ 1787856 w 2681785"/>
              <a:gd name="connsiteY16" fmla="*/ 341194 h 2163171"/>
              <a:gd name="connsiteX17" fmla="*/ 1917510 w 2681785"/>
              <a:gd name="connsiteY17" fmla="*/ 245660 h 2163171"/>
              <a:gd name="connsiteX18" fmla="*/ 2053988 w 2681785"/>
              <a:gd name="connsiteY18" fmla="*/ 177421 h 2163171"/>
              <a:gd name="connsiteX19" fmla="*/ 2210937 w 2681785"/>
              <a:gd name="connsiteY19" fmla="*/ 88711 h 2163171"/>
              <a:gd name="connsiteX20" fmla="*/ 2408830 w 2681785"/>
              <a:gd name="connsiteY20" fmla="*/ 34120 h 2163171"/>
              <a:gd name="connsiteX21" fmla="*/ 2681785 w 2681785"/>
              <a:gd name="connsiteY21" fmla="*/ 0 h 2163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81785" h="2163171">
                <a:moveTo>
                  <a:pt x="0" y="2163171"/>
                </a:moveTo>
                <a:lnTo>
                  <a:pt x="102358" y="2019869"/>
                </a:lnTo>
                <a:lnTo>
                  <a:pt x="184244" y="1883392"/>
                </a:lnTo>
                <a:lnTo>
                  <a:pt x="313898" y="1692323"/>
                </a:lnTo>
                <a:lnTo>
                  <a:pt x="423080" y="1576317"/>
                </a:lnTo>
                <a:lnTo>
                  <a:pt x="545910" y="1371600"/>
                </a:lnTo>
                <a:lnTo>
                  <a:pt x="648268" y="1235123"/>
                </a:lnTo>
                <a:lnTo>
                  <a:pt x="723331" y="1119117"/>
                </a:lnTo>
                <a:lnTo>
                  <a:pt x="791570" y="1057702"/>
                </a:lnTo>
                <a:lnTo>
                  <a:pt x="859809" y="975815"/>
                </a:lnTo>
                <a:lnTo>
                  <a:pt x="1003110" y="907577"/>
                </a:lnTo>
                <a:lnTo>
                  <a:pt x="1078173" y="880281"/>
                </a:lnTo>
                <a:lnTo>
                  <a:pt x="1235122" y="784747"/>
                </a:lnTo>
                <a:lnTo>
                  <a:pt x="1364776" y="696036"/>
                </a:lnTo>
                <a:lnTo>
                  <a:pt x="1569492" y="504968"/>
                </a:lnTo>
                <a:lnTo>
                  <a:pt x="1651379" y="423081"/>
                </a:lnTo>
                <a:lnTo>
                  <a:pt x="1787856" y="341194"/>
                </a:lnTo>
                <a:lnTo>
                  <a:pt x="1917510" y="245660"/>
                </a:lnTo>
                <a:lnTo>
                  <a:pt x="2053988" y="177421"/>
                </a:lnTo>
                <a:lnTo>
                  <a:pt x="2210937" y="88711"/>
                </a:lnTo>
                <a:lnTo>
                  <a:pt x="2408830" y="34120"/>
                </a:lnTo>
                <a:lnTo>
                  <a:pt x="2681785" y="0"/>
                </a:lnTo>
              </a:path>
            </a:pathLst>
          </a:custGeom>
          <a:noFill/>
          <a:ln w="28575">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DC87C5D4-F0B3-6CDD-E5DD-C88D63708D31}"/>
              </a:ext>
            </a:extLst>
          </p:cNvPr>
          <p:cNvSpPr/>
          <p:nvPr/>
        </p:nvSpPr>
        <p:spPr>
          <a:xfrm>
            <a:off x="1328023" y="4105776"/>
            <a:ext cx="2580774" cy="2319087"/>
          </a:xfrm>
          <a:custGeom>
            <a:avLst/>
            <a:gdLst>
              <a:gd name="connsiteX0" fmla="*/ 0 w 3441032"/>
              <a:gd name="connsiteY0" fmla="*/ 3092116 h 3092116"/>
              <a:gd name="connsiteX1" fmla="*/ 288758 w 3441032"/>
              <a:gd name="connsiteY1" fmla="*/ 2634916 h 3092116"/>
              <a:gd name="connsiteX2" fmla="*/ 457200 w 3441032"/>
              <a:gd name="connsiteY2" fmla="*/ 2346158 h 3092116"/>
              <a:gd name="connsiteX3" fmla="*/ 637674 w 3441032"/>
              <a:gd name="connsiteY3" fmla="*/ 1937085 h 3092116"/>
              <a:gd name="connsiteX4" fmla="*/ 926432 w 3441032"/>
              <a:gd name="connsiteY4" fmla="*/ 1576137 h 3092116"/>
              <a:gd name="connsiteX5" fmla="*/ 1612232 w 3441032"/>
              <a:gd name="connsiteY5" fmla="*/ 998621 h 3092116"/>
              <a:gd name="connsiteX6" fmla="*/ 2322095 w 3441032"/>
              <a:gd name="connsiteY6" fmla="*/ 324853 h 3092116"/>
              <a:gd name="connsiteX7" fmla="*/ 2827421 w 3441032"/>
              <a:gd name="connsiteY7" fmla="*/ 132348 h 3092116"/>
              <a:gd name="connsiteX8" fmla="*/ 3441032 w 3441032"/>
              <a:gd name="connsiteY8" fmla="*/ 0 h 309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1032" h="3092116">
                <a:moveTo>
                  <a:pt x="0" y="3092116"/>
                </a:moveTo>
                <a:lnTo>
                  <a:pt x="288758" y="2634916"/>
                </a:lnTo>
                <a:lnTo>
                  <a:pt x="457200" y="2346158"/>
                </a:lnTo>
                <a:lnTo>
                  <a:pt x="637674" y="1937085"/>
                </a:lnTo>
                <a:lnTo>
                  <a:pt x="926432" y="1576137"/>
                </a:lnTo>
                <a:lnTo>
                  <a:pt x="1612232" y="998621"/>
                </a:lnTo>
                <a:lnTo>
                  <a:pt x="2322095" y="324853"/>
                </a:lnTo>
                <a:lnTo>
                  <a:pt x="2827421" y="132348"/>
                </a:lnTo>
                <a:lnTo>
                  <a:pt x="3441032" y="0"/>
                </a:lnTo>
              </a:path>
            </a:pathLst>
          </a:custGeom>
          <a:noFill/>
          <a:ln w="28575">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6" name="TextBox 85">
            <a:extLst>
              <a:ext uri="{FF2B5EF4-FFF2-40B4-BE49-F238E27FC236}">
                <a16:creationId xmlns:a16="http://schemas.microsoft.com/office/drawing/2014/main" id="{2B30348E-5E7C-8C61-4E64-53237081413D}"/>
              </a:ext>
            </a:extLst>
          </p:cNvPr>
          <p:cNvSpPr txBox="1"/>
          <p:nvPr/>
        </p:nvSpPr>
        <p:spPr>
          <a:xfrm rot="20743515">
            <a:off x="1311726" y="1078354"/>
            <a:ext cx="1097416" cy="369332"/>
          </a:xfrm>
          <a:prstGeom prst="rect">
            <a:avLst/>
          </a:prstGeom>
          <a:solidFill>
            <a:schemeClr val="bg1"/>
          </a:solidFill>
          <a:ln>
            <a:solidFill>
              <a:srgbClr val="00B0F0"/>
            </a:solidFill>
            <a:prstDash val="solid"/>
          </a:ln>
        </p:spPr>
        <p:txBody>
          <a:bodyPr wrap="none" rtlCol="0">
            <a:spAutoFit/>
          </a:bodyPr>
          <a:lstStyle/>
          <a:p>
            <a:r>
              <a:rPr lang="en-US" dirty="0"/>
              <a:t>Cemetery</a:t>
            </a:r>
          </a:p>
        </p:txBody>
      </p:sp>
    </p:spTree>
    <p:extLst>
      <p:ext uri="{BB962C8B-B14F-4D97-AF65-F5344CB8AC3E}">
        <p14:creationId xmlns:p14="http://schemas.microsoft.com/office/powerpoint/2010/main" val="18876961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map&#10;&#10;Description automatically generated with low confidence">
            <a:extLst>
              <a:ext uri="{FF2B5EF4-FFF2-40B4-BE49-F238E27FC236}">
                <a16:creationId xmlns:a16="http://schemas.microsoft.com/office/drawing/2014/main" id="{4B862CC8-D43D-90C3-24C8-1464553335B3}"/>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rot="5400000">
            <a:off x="-1304265" y="1311344"/>
            <a:ext cx="6858000" cy="4235312"/>
          </a:xfrm>
          <a:prstGeom prst="rect">
            <a:avLst/>
          </a:prstGeom>
        </p:spPr>
      </p:pic>
      <p:sp>
        <p:nvSpPr>
          <p:cNvPr id="15" name="TextBox 14">
            <a:extLst>
              <a:ext uri="{FF2B5EF4-FFF2-40B4-BE49-F238E27FC236}">
                <a16:creationId xmlns:a16="http://schemas.microsoft.com/office/drawing/2014/main" id="{A4A0E475-5376-B5BB-F465-D659B5E80354}"/>
              </a:ext>
            </a:extLst>
          </p:cNvPr>
          <p:cNvSpPr txBox="1"/>
          <p:nvPr/>
        </p:nvSpPr>
        <p:spPr>
          <a:xfrm>
            <a:off x="4524926" y="2905991"/>
            <a:ext cx="4731369" cy="523220"/>
          </a:xfrm>
          <a:prstGeom prst="rect">
            <a:avLst/>
          </a:prstGeom>
          <a:solidFill>
            <a:schemeClr val="bg1"/>
          </a:solidFill>
          <a:ln w="28575">
            <a:solidFill>
              <a:srgbClr val="7030A0"/>
            </a:solidFill>
            <a:prstDash val="sysDot"/>
          </a:ln>
        </p:spPr>
        <p:txBody>
          <a:bodyPr wrap="square" rtlCol="0">
            <a:spAutoFit/>
          </a:bodyPr>
          <a:lstStyle/>
          <a:p>
            <a:r>
              <a:rPr lang="en-US" sz="2800" dirty="0"/>
              <a:t>Cliff edge in Sept and Oct 2023.</a:t>
            </a:r>
          </a:p>
        </p:txBody>
      </p:sp>
      <p:cxnSp>
        <p:nvCxnSpPr>
          <p:cNvPr id="17" name="Straight Arrow Connector 16">
            <a:extLst>
              <a:ext uri="{FF2B5EF4-FFF2-40B4-BE49-F238E27FC236}">
                <a16:creationId xmlns:a16="http://schemas.microsoft.com/office/drawing/2014/main" id="{F50909F9-F0BD-4D42-1373-D5ED8CB50148}"/>
              </a:ext>
            </a:extLst>
          </p:cNvPr>
          <p:cNvCxnSpPr>
            <a:cxnSpLocks/>
            <a:stCxn id="15" idx="1"/>
            <a:endCxn id="33" idx="41"/>
          </p:cNvCxnSpPr>
          <p:nvPr/>
        </p:nvCxnSpPr>
        <p:spPr>
          <a:xfrm flipH="1">
            <a:off x="4064167" y="3167601"/>
            <a:ext cx="460759" cy="17610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7B0130B-CA4D-245D-C53E-B803CFE6B0D1}"/>
              </a:ext>
            </a:extLst>
          </p:cNvPr>
          <p:cNvSpPr txBox="1"/>
          <p:nvPr/>
        </p:nvSpPr>
        <p:spPr>
          <a:xfrm>
            <a:off x="4525865" y="4301290"/>
            <a:ext cx="6161927" cy="523220"/>
          </a:xfrm>
          <a:prstGeom prst="rect">
            <a:avLst/>
          </a:prstGeom>
          <a:solidFill>
            <a:schemeClr val="bg1"/>
          </a:solidFill>
          <a:ln w="28575">
            <a:solidFill>
              <a:srgbClr val="00B050"/>
            </a:solidFill>
            <a:prstDash val="dash"/>
          </a:ln>
        </p:spPr>
        <p:txBody>
          <a:bodyPr wrap="square" rtlCol="0">
            <a:spAutoFit/>
          </a:bodyPr>
          <a:lstStyle/>
          <a:p>
            <a:r>
              <a:rPr lang="en-US" sz="2800" dirty="0"/>
              <a:t>Cliff edge right after </a:t>
            </a:r>
            <a:r>
              <a:rPr lang="en-US" sz="2800" dirty="0" err="1"/>
              <a:t>Merbok</a:t>
            </a:r>
            <a:r>
              <a:rPr lang="en-US" sz="2800" dirty="0"/>
              <a:t> in Oct 2022.</a:t>
            </a:r>
          </a:p>
        </p:txBody>
      </p:sp>
      <p:cxnSp>
        <p:nvCxnSpPr>
          <p:cNvPr id="26" name="Straight Arrow Connector 25">
            <a:extLst>
              <a:ext uri="{FF2B5EF4-FFF2-40B4-BE49-F238E27FC236}">
                <a16:creationId xmlns:a16="http://schemas.microsoft.com/office/drawing/2014/main" id="{A0C54225-ABD1-D7AA-ED7C-7902F4D73C81}"/>
              </a:ext>
            </a:extLst>
          </p:cNvPr>
          <p:cNvCxnSpPr>
            <a:cxnSpLocks/>
            <a:stCxn id="25" idx="1"/>
            <a:endCxn id="34" idx="20"/>
          </p:cNvCxnSpPr>
          <p:nvPr/>
        </p:nvCxnSpPr>
        <p:spPr>
          <a:xfrm flipH="1" flipV="1">
            <a:off x="3791212" y="3493827"/>
            <a:ext cx="734653" cy="1069073"/>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AB91660-0A04-18CF-7EDA-7485727B8943}"/>
              </a:ext>
            </a:extLst>
          </p:cNvPr>
          <p:cNvSpPr txBox="1"/>
          <p:nvPr/>
        </p:nvSpPr>
        <p:spPr>
          <a:xfrm>
            <a:off x="4524925" y="5686015"/>
            <a:ext cx="7364453" cy="954107"/>
          </a:xfrm>
          <a:prstGeom prst="rect">
            <a:avLst/>
          </a:prstGeom>
          <a:solidFill>
            <a:schemeClr val="bg1"/>
          </a:solidFill>
          <a:ln w="28575">
            <a:solidFill>
              <a:srgbClr val="FF0000"/>
            </a:solidFill>
            <a:prstDash val="lgDash"/>
          </a:ln>
        </p:spPr>
        <p:txBody>
          <a:bodyPr wrap="square" rtlCol="0">
            <a:spAutoFit/>
          </a:bodyPr>
          <a:lstStyle/>
          <a:p>
            <a:r>
              <a:rPr lang="en-US" sz="2800" dirty="0"/>
              <a:t>Based on 2004 Community Map and others, this is the cliff edge prior to the </a:t>
            </a:r>
            <a:r>
              <a:rPr lang="en-US" sz="2800" dirty="0" err="1"/>
              <a:t>Merbok</a:t>
            </a:r>
            <a:r>
              <a:rPr lang="en-US" sz="2800" dirty="0"/>
              <a:t> typhoon.</a:t>
            </a:r>
          </a:p>
        </p:txBody>
      </p:sp>
      <p:sp>
        <p:nvSpPr>
          <p:cNvPr id="44" name="TextBox 43">
            <a:extLst>
              <a:ext uri="{FF2B5EF4-FFF2-40B4-BE49-F238E27FC236}">
                <a16:creationId xmlns:a16="http://schemas.microsoft.com/office/drawing/2014/main" id="{BBD09C87-F643-8546-65D3-4D0157E946B9}"/>
              </a:ext>
            </a:extLst>
          </p:cNvPr>
          <p:cNvSpPr txBox="1"/>
          <p:nvPr/>
        </p:nvSpPr>
        <p:spPr>
          <a:xfrm>
            <a:off x="4526407" y="282106"/>
            <a:ext cx="7362972" cy="1384995"/>
          </a:xfrm>
          <a:prstGeom prst="rect">
            <a:avLst/>
          </a:prstGeom>
          <a:solidFill>
            <a:schemeClr val="bg1"/>
          </a:solidFill>
          <a:ln w="28575">
            <a:solidFill>
              <a:srgbClr val="FF0000"/>
            </a:solidFill>
            <a:prstDash val="dash"/>
          </a:ln>
        </p:spPr>
        <p:txBody>
          <a:bodyPr wrap="square" rtlCol="0">
            <a:spAutoFit/>
          </a:bodyPr>
          <a:lstStyle/>
          <a:p>
            <a:r>
              <a:rPr lang="en-US" sz="2800" dirty="0"/>
              <a:t>We removed graves from a 20 foot wide Erosion Danger Zone at cliff edge in anticipation of continued erosion for some unknown time.</a:t>
            </a:r>
          </a:p>
        </p:txBody>
      </p:sp>
      <p:cxnSp>
        <p:nvCxnSpPr>
          <p:cNvPr id="16" name="Straight Arrow Connector 15">
            <a:extLst>
              <a:ext uri="{FF2B5EF4-FFF2-40B4-BE49-F238E27FC236}">
                <a16:creationId xmlns:a16="http://schemas.microsoft.com/office/drawing/2014/main" id="{37EA19FA-A077-A01D-3378-103595437E30}"/>
              </a:ext>
            </a:extLst>
          </p:cNvPr>
          <p:cNvCxnSpPr>
            <a:cxnSpLocks/>
            <a:stCxn id="31" idx="1"/>
            <a:endCxn id="30" idx="6"/>
          </p:cNvCxnSpPr>
          <p:nvPr/>
        </p:nvCxnSpPr>
        <p:spPr>
          <a:xfrm flipH="1" flipV="1">
            <a:off x="3069594" y="4349416"/>
            <a:ext cx="1455331" cy="181365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D9D2869E-ED48-7D1E-7EA1-469D49F07ACE}"/>
              </a:ext>
            </a:extLst>
          </p:cNvPr>
          <p:cNvSpPr txBox="1"/>
          <p:nvPr/>
        </p:nvSpPr>
        <p:spPr>
          <a:xfrm>
            <a:off x="5477027" y="4887249"/>
            <a:ext cx="6412351" cy="461665"/>
          </a:xfrm>
          <a:prstGeom prst="rect">
            <a:avLst/>
          </a:prstGeom>
          <a:solidFill>
            <a:schemeClr val="bg1"/>
          </a:solidFill>
          <a:ln>
            <a:solidFill>
              <a:srgbClr val="00B050"/>
            </a:solidFill>
          </a:ln>
        </p:spPr>
        <p:txBody>
          <a:bodyPr wrap="square" rtlCol="0">
            <a:spAutoFit/>
          </a:bodyPr>
          <a:lstStyle/>
          <a:p>
            <a:r>
              <a:rPr lang="en-US" sz="2400" dirty="0"/>
              <a:t>The </a:t>
            </a:r>
            <a:r>
              <a:rPr lang="en-US" sz="2400" dirty="0" err="1"/>
              <a:t>Merbok</a:t>
            </a:r>
            <a:r>
              <a:rPr lang="en-US" sz="2400" dirty="0"/>
              <a:t> storm took 15 to 30 feet of cliff edge.</a:t>
            </a:r>
          </a:p>
        </p:txBody>
      </p:sp>
      <p:sp>
        <p:nvSpPr>
          <p:cNvPr id="42" name="TextBox 41">
            <a:extLst>
              <a:ext uri="{FF2B5EF4-FFF2-40B4-BE49-F238E27FC236}">
                <a16:creationId xmlns:a16="http://schemas.microsoft.com/office/drawing/2014/main" id="{B32A61C6-ADD9-C184-6458-351FD3F1D223}"/>
              </a:ext>
            </a:extLst>
          </p:cNvPr>
          <p:cNvSpPr txBox="1"/>
          <p:nvPr/>
        </p:nvSpPr>
        <p:spPr>
          <a:xfrm>
            <a:off x="5477027" y="3511190"/>
            <a:ext cx="6412351" cy="461665"/>
          </a:xfrm>
          <a:prstGeom prst="rect">
            <a:avLst/>
          </a:prstGeom>
          <a:solidFill>
            <a:schemeClr val="bg1"/>
          </a:solidFill>
          <a:ln>
            <a:solidFill>
              <a:srgbClr val="7030A0"/>
            </a:solidFill>
          </a:ln>
        </p:spPr>
        <p:txBody>
          <a:bodyPr wrap="square" rtlCol="0">
            <a:spAutoFit/>
          </a:bodyPr>
          <a:lstStyle/>
          <a:p>
            <a:r>
              <a:rPr lang="en-US" sz="2400" dirty="0"/>
              <a:t>One year of erosion took 8 to 10 feet of cliff edge.</a:t>
            </a:r>
          </a:p>
        </p:txBody>
      </p:sp>
      <p:sp>
        <p:nvSpPr>
          <p:cNvPr id="47" name="TextBox 46">
            <a:extLst>
              <a:ext uri="{FF2B5EF4-FFF2-40B4-BE49-F238E27FC236}">
                <a16:creationId xmlns:a16="http://schemas.microsoft.com/office/drawing/2014/main" id="{CA7F3B40-21C7-49AF-D4E4-6E4BADA8B6AF}"/>
              </a:ext>
            </a:extLst>
          </p:cNvPr>
          <p:cNvSpPr txBox="1"/>
          <p:nvPr/>
        </p:nvSpPr>
        <p:spPr>
          <a:xfrm>
            <a:off x="4727641" y="1738623"/>
            <a:ext cx="7161738" cy="830997"/>
          </a:xfrm>
          <a:prstGeom prst="rect">
            <a:avLst/>
          </a:prstGeom>
          <a:solidFill>
            <a:schemeClr val="bg1"/>
          </a:solidFill>
          <a:ln>
            <a:solidFill>
              <a:srgbClr val="FF0000"/>
            </a:solidFill>
          </a:ln>
        </p:spPr>
        <p:txBody>
          <a:bodyPr wrap="square" rtlCol="0">
            <a:spAutoFit/>
          </a:bodyPr>
          <a:lstStyle/>
          <a:p>
            <a:r>
              <a:rPr lang="en-US" sz="2400" dirty="0"/>
              <a:t>Erosion continues to take cliff edge to stabilize slope for some unknown amount of more time.  Two more years?</a:t>
            </a:r>
          </a:p>
        </p:txBody>
      </p:sp>
      <p:cxnSp>
        <p:nvCxnSpPr>
          <p:cNvPr id="66" name="Straight Arrow Connector 65">
            <a:extLst>
              <a:ext uri="{FF2B5EF4-FFF2-40B4-BE49-F238E27FC236}">
                <a16:creationId xmlns:a16="http://schemas.microsoft.com/office/drawing/2014/main" id="{3DC0FB0F-7E2E-1FD1-3EEE-EB0561A26C0F}"/>
              </a:ext>
            </a:extLst>
          </p:cNvPr>
          <p:cNvCxnSpPr>
            <a:cxnSpLocks/>
            <a:stCxn id="44" idx="1"/>
            <a:endCxn id="43" idx="5"/>
          </p:cNvCxnSpPr>
          <p:nvPr/>
        </p:nvCxnSpPr>
        <p:spPr>
          <a:xfrm flipH="1">
            <a:off x="3132760" y="974604"/>
            <a:ext cx="1393647" cy="24273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4E7E85D8-9963-D039-343B-9AAF55DD7767}"/>
              </a:ext>
            </a:extLst>
          </p:cNvPr>
          <p:cNvSpPr txBox="1"/>
          <p:nvPr/>
        </p:nvSpPr>
        <p:spPr>
          <a:xfrm>
            <a:off x="2033954" y="5563746"/>
            <a:ext cx="1199175" cy="400110"/>
          </a:xfrm>
          <a:prstGeom prst="rect">
            <a:avLst/>
          </a:prstGeom>
          <a:noFill/>
        </p:spPr>
        <p:txBody>
          <a:bodyPr wrap="none" rtlCol="0">
            <a:spAutoFit/>
          </a:bodyPr>
          <a:lstStyle/>
          <a:p>
            <a:pPr algn="ctr"/>
            <a:r>
              <a:rPr lang="en-US" sz="2000" b="1" dirty="0"/>
              <a:t> 0  </a:t>
            </a:r>
            <a:r>
              <a:rPr lang="en-US" sz="1600" b="1" dirty="0"/>
              <a:t>feet</a:t>
            </a:r>
            <a:r>
              <a:rPr lang="en-US" sz="2000" b="1" dirty="0"/>
              <a:t> 40 </a:t>
            </a:r>
          </a:p>
        </p:txBody>
      </p:sp>
      <p:cxnSp>
        <p:nvCxnSpPr>
          <p:cNvPr id="75" name="Straight Connector 74">
            <a:extLst>
              <a:ext uri="{FF2B5EF4-FFF2-40B4-BE49-F238E27FC236}">
                <a16:creationId xmlns:a16="http://schemas.microsoft.com/office/drawing/2014/main" id="{C1ABFDBC-C85E-6E0D-53F5-A43D8FFA5DCE}"/>
              </a:ext>
            </a:extLst>
          </p:cNvPr>
          <p:cNvCxnSpPr>
            <a:cxnSpLocks/>
          </p:cNvCxnSpPr>
          <p:nvPr/>
        </p:nvCxnSpPr>
        <p:spPr>
          <a:xfrm>
            <a:off x="2229945" y="5589763"/>
            <a:ext cx="69494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Freeform: Shape 76">
            <a:extLst>
              <a:ext uri="{FF2B5EF4-FFF2-40B4-BE49-F238E27FC236}">
                <a16:creationId xmlns:a16="http://schemas.microsoft.com/office/drawing/2014/main" id="{EA2CAC1F-D63C-906C-5611-97F7A2C1DDAC}"/>
              </a:ext>
            </a:extLst>
          </p:cNvPr>
          <p:cNvSpPr/>
          <p:nvPr/>
        </p:nvSpPr>
        <p:spPr>
          <a:xfrm>
            <a:off x="1127051" y="1318437"/>
            <a:ext cx="2147777" cy="3579628"/>
          </a:xfrm>
          <a:custGeom>
            <a:avLst/>
            <a:gdLst>
              <a:gd name="connsiteX0" fmla="*/ 85061 w 2147777"/>
              <a:gd name="connsiteY0" fmla="*/ 368596 h 3579628"/>
              <a:gd name="connsiteX1" fmla="*/ 1481470 w 2147777"/>
              <a:gd name="connsiteY1" fmla="*/ 0 h 3579628"/>
              <a:gd name="connsiteX2" fmla="*/ 2147777 w 2147777"/>
              <a:gd name="connsiteY2" fmla="*/ 3026735 h 3579628"/>
              <a:gd name="connsiteX3" fmla="*/ 836428 w 2147777"/>
              <a:gd name="connsiteY3" fmla="*/ 3579628 h 3579628"/>
              <a:gd name="connsiteX4" fmla="*/ 0 w 2147777"/>
              <a:gd name="connsiteY4" fmla="*/ 1148316 h 3579628"/>
              <a:gd name="connsiteX5" fmla="*/ 85061 w 2147777"/>
              <a:gd name="connsiteY5" fmla="*/ 368596 h 3579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777" h="3579628">
                <a:moveTo>
                  <a:pt x="85061" y="368596"/>
                </a:moveTo>
                <a:lnTo>
                  <a:pt x="1481470" y="0"/>
                </a:lnTo>
                <a:lnTo>
                  <a:pt x="2147777" y="3026735"/>
                </a:lnTo>
                <a:lnTo>
                  <a:pt x="836428" y="3579628"/>
                </a:lnTo>
                <a:lnTo>
                  <a:pt x="0" y="1148316"/>
                </a:lnTo>
                <a:lnTo>
                  <a:pt x="85061" y="368596"/>
                </a:lnTo>
                <a:close/>
              </a:path>
            </a:pathLst>
          </a:custGeom>
          <a:noFill/>
          <a:ln w="38100">
            <a:solidFill>
              <a:srgbClr val="00B0F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Freeform: Shape 42">
            <a:extLst>
              <a:ext uri="{FF2B5EF4-FFF2-40B4-BE49-F238E27FC236}">
                <a16:creationId xmlns:a16="http://schemas.microsoft.com/office/drawing/2014/main" id="{BF516B16-C6E5-102A-5800-176D4C7D904E}"/>
              </a:ext>
            </a:extLst>
          </p:cNvPr>
          <p:cNvSpPr/>
          <p:nvPr/>
        </p:nvSpPr>
        <p:spPr>
          <a:xfrm>
            <a:off x="1679947" y="3401929"/>
            <a:ext cx="1534026" cy="1182103"/>
          </a:xfrm>
          <a:custGeom>
            <a:avLst/>
            <a:gdLst>
              <a:gd name="connsiteX0" fmla="*/ 180473 w 2045368"/>
              <a:gd name="connsiteY0" fmla="*/ 1576137 h 1576137"/>
              <a:gd name="connsiteX1" fmla="*/ 842210 w 2045368"/>
              <a:gd name="connsiteY1" fmla="*/ 1094874 h 1576137"/>
              <a:gd name="connsiteX2" fmla="*/ 1167063 w 2045368"/>
              <a:gd name="connsiteY2" fmla="*/ 914400 h 1576137"/>
              <a:gd name="connsiteX3" fmla="*/ 1636294 w 2045368"/>
              <a:gd name="connsiteY3" fmla="*/ 685800 h 1576137"/>
              <a:gd name="connsiteX4" fmla="*/ 2045368 w 2045368"/>
              <a:gd name="connsiteY4" fmla="*/ 385011 h 1576137"/>
              <a:gd name="connsiteX5" fmla="*/ 1937084 w 2045368"/>
              <a:gd name="connsiteY5" fmla="*/ 0 h 1576137"/>
              <a:gd name="connsiteX6" fmla="*/ 1383631 w 2045368"/>
              <a:gd name="connsiteY6" fmla="*/ 324853 h 1576137"/>
              <a:gd name="connsiteX7" fmla="*/ 830179 w 2045368"/>
              <a:gd name="connsiteY7" fmla="*/ 613611 h 1576137"/>
              <a:gd name="connsiteX8" fmla="*/ 372979 w 2045368"/>
              <a:gd name="connsiteY8" fmla="*/ 878306 h 1576137"/>
              <a:gd name="connsiteX9" fmla="*/ 0 w 2045368"/>
              <a:gd name="connsiteY9" fmla="*/ 1203158 h 1576137"/>
              <a:gd name="connsiteX10" fmla="*/ 180473 w 2045368"/>
              <a:gd name="connsiteY10" fmla="*/ 1576137 h 1576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5368" h="1576137">
                <a:moveTo>
                  <a:pt x="180473" y="1576137"/>
                </a:moveTo>
                <a:lnTo>
                  <a:pt x="842210" y="1094874"/>
                </a:lnTo>
                <a:lnTo>
                  <a:pt x="1167063" y="914400"/>
                </a:lnTo>
                <a:lnTo>
                  <a:pt x="1636294" y="685800"/>
                </a:lnTo>
                <a:lnTo>
                  <a:pt x="2045368" y="385011"/>
                </a:lnTo>
                <a:lnTo>
                  <a:pt x="1937084" y="0"/>
                </a:lnTo>
                <a:lnTo>
                  <a:pt x="1383631" y="324853"/>
                </a:lnTo>
                <a:lnTo>
                  <a:pt x="830179" y="613611"/>
                </a:lnTo>
                <a:lnTo>
                  <a:pt x="372979" y="878306"/>
                </a:lnTo>
                <a:lnTo>
                  <a:pt x="0" y="1203158"/>
                </a:lnTo>
                <a:lnTo>
                  <a:pt x="180473" y="1576137"/>
                </a:lnTo>
                <a:close/>
              </a:path>
            </a:pathLst>
          </a:cu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Freeform: Shape 32">
            <a:extLst>
              <a:ext uri="{FF2B5EF4-FFF2-40B4-BE49-F238E27FC236}">
                <a16:creationId xmlns:a16="http://schemas.microsoft.com/office/drawing/2014/main" id="{D10D7720-CBC6-F7ED-DD87-AD1A1A135E91}"/>
              </a:ext>
            </a:extLst>
          </p:cNvPr>
          <p:cNvSpPr/>
          <p:nvPr/>
        </p:nvSpPr>
        <p:spPr>
          <a:xfrm>
            <a:off x="1027403" y="3343701"/>
            <a:ext cx="3063923" cy="3179929"/>
          </a:xfrm>
          <a:custGeom>
            <a:avLst/>
            <a:gdLst>
              <a:gd name="connsiteX0" fmla="*/ 6824 w 3063923"/>
              <a:gd name="connsiteY0" fmla="*/ 3179929 h 3179929"/>
              <a:gd name="connsiteX1" fmla="*/ 95535 w 3063923"/>
              <a:gd name="connsiteY1" fmla="*/ 3111690 h 3179929"/>
              <a:gd name="connsiteX2" fmla="*/ 109182 w 3063923"/>
              <a:gd name="connsiteY2" fmla="*/ 2975212 h 3179929"/>
              <a:gd name="connsiteX3" fmla="*/ 88711 w 3063923"/>
              <a:gd name="connsiteY3" fmla="*/ 2900150 h 3179929"/>
              <a:gd name="connsiteX4" fmla="*/ 0 w 3063923"/>
              <a:gd name="connsiteY4" fmla="*/ 2784144 h 3179929"/>
              <a:gd name="connsiteX5" fmla="*/ 68239 w 3063923"/>
              <a:gd name="connsiteY5" fmla="*/ 2620371 h 3179929"/>
              <a:gd name="connsiteX6" fmla="*/ 68239 w 3063923"/>
              <a:gd name="connsiteY6" fmla="*/ 2620371 h 3179929"/>
              <a:gd name="connsiteX7" fmla="*/ 156950 w 3063923"/>
              <a:gd name="connsiteY7" fmla="*/ 2599899 h 3179929"/>
              <a:gd name="connsiteX8" fmla="*/ 266132 w 3063923"/>
              <a:gd name="connsiteY8" fmla="*/ 2470245 h 3179929"/>
              <a:gd name="connsiteX9" fmla="*/ 313899 w 3063923"/>
              <a:gd name="connsiteY9" fmla="*/ 2388359 h 3179929"/>
              <a:gd name="connsiteX10" fmla="*/ 293427 w 3063923"/>
              <a:gd name="connsiteY10" fmla="*/ 2292824 h 3179929"/>
              <a:gd name="connsiteX11" fmla="*/ 375314 w 3063923"/>
              <a:gd name="connsiteY11" fmla="*/ 2183642 h 3179929"/>
              <a:gd name="connsiteX12" fmla="*/ 382138 w 3063923"/>
              <a:gd name="connsiteY12" fmla="*/ 2108580 h 3179929"/>
              <a:gd name="connsiteX13" fmla="*/ 484496 w 3063923"/>
              <a:gd name="connsiteY13" fmla="*/ 1978926 h 3179929"/>
              <a:gd name="connsiteX14" fmla="*/ 559559 w 3063923"/>
              <a:gd name="connsiteY14" fmla="*/ 1726442 h 3179929"/>
              <a:gd name="connsiteX15" fmla="*/ 634621 w 3063923"/>
              <a:gd name="connsiteY15" fmla="*/ 1624084 h 3179929"/>
              <a:gd name="connsiteX16" fmla="*/ 784747 w 3063923"/>
              <a:gd name="connsiteY16" fmla="*/ 1439839 h 3179929"/>
              <a:gd name="connsiteX17" fmla="*/ 832514 w 3063923"/>
              <a:gd name="connsiteY17" fmla="*/ 1276066 h 3179929"/>
              <a:gd name="connsiteX18" fmla="*/ 893929 w 3063923"/>
              <a:gd name="connsiteY18" fmla="*/ 1112293 h 3179929"/>
              <a:gd name="connsiteX19" fmla="*/ 1071350 w 3063923"/>
              <a:gd name="connsiteY19" fmla="*/ 1037230 h 3179929"/>
              <a:gd name="connsiteX20" fmla="*/ 1194179 w 3063923"/>
              <a:gd name="connsiteY20" fmla="*/ 934872 h 3179929"/>
              <a:gd name="connsiteX21" fmla="*/ 1276066 w 3063923"/>
              <a:gd name="connsiteY21" fmla="*/ 839338 h 3179929"/>
              <a:gd name="connsiteX22" fmla="*/ 1337481 w 3063923"/>
              <a:gd name="connsiteY22" fmla="*/ 818866 h 3179929"/>
              <a:gd name="connsiteX23" fmla="*/ 1405720 w 3063923"/>
              <a:gd name="connsiteY23" fmla="*/ 887105 h 3179929"/>
              <a:gd name="connsiteX24" fmla="*/ 1501254 w 3063923"/>
              <a:gd name="connsiteY24" fmla="*/ 887105 h 3179929"/>
              <a:gd name="connsiteX25" fmla="*/ 1514902 w 3063923"/>
              <a:gd name="connsiteY25" fmla="*/ 812042 h 3179929"/>
              <a:gd name="connsiteX26" fmla="*/ 1576317 w 3063923"/>
              <a:gd name="connsiteY26" fmla="*/ 805218 h 3179929"/>
              <a:gd name="connsiteX27" fmla="*/ 1685499 w 3063923"/>
              <a:gd name="connsiteY27" fmla="*/ 702860 h 3179929"/>
              <a:gd name="connsiteX28" fmla="*/ 1685499 w 3063923"/>
              <a:gd name="connsiteY28" fmla="*/ 634621 h 3179929"/>
              <a:gd name="connsiteX29" fmla="*/ 1787857 w 3063923"/>
              <a:gd name="connsiteY29" fmla="*/ 627798 h 3179929"/>
              <a:gd name="connsiteX30" fmla="*/ 1876568 w 3063923"/>
              <a:gd name="connsiteY30" fmla="*/ 573206 h 3179929"/>
              <a:gd name="connsiteX31" fmla="*/ 1944806 w 3063923"/>
              <a:gd name="connsiteY31" fmla="*/ 470848 h 3179929"/>
              <a:gd name="connsiteX32" fmla="*/ 2033517 w 3063923"/>
              <a:gd name="connsiteY32" fmla="*/ 443553 h 3179929"/>
              <a:gd name="connsiteX33" fmla="*/ 2040341 w 3063923"/>
              <a:gd name="connsiteY33" fmla="*/ 307075 h 3179929"/>
              <a:gd name="connsiteX34" fmla="*/ 2217762 w 3063923"/>
              <a:gd name="connsiteY34" fmla="*/ 286603 h 3179929"/>
              <a:gd name="connsiteX35" fmla="*/ 2217762 w 3063923"/>
              <a:gd name="connsiteY35" fmla="*/ 286603 h 3179929"/>
              <a:gd name="connsiteX36" fmla="*/ 2265529 w 3063923"/>
              <a:gd name="connsiteY36" fmla="*/ 218365 h 3179929"/>
              <a:gd name="connsiteX37" fmla="*/ 2422478 w 3063923"/>
              <a:gd name="connsiteY37" fmla="*/ 109183 h 3179929"/>
              <a:gd name="connsiteX38" fmla="*/ 2627194 w 3063923"/>
              <a:gd name="connsiteY38" fmla="*/ 88711 h 3179929"/>
              <a:gd name="connsiteX39" fmla="*/ 2770496 w 3063923"/>
              <a:gd name="connsiteY39" fmla="*/ 47768 h 3179929"/>
              <a:gd name="connsiteX40" fmla="*/ 2927445 w 3063923"/>
              <a:gd name="connsiteY40" fmla="*/ 13648 h 3179929"/>
              <a:gd name="connsiteX41" fmla="*/ 3063923 w 3063923"/>
              <a:gd name="connsiteY41" fmla="*/ 0 h 3179929"/>
              <a:gd name="connsiteX0" fmla="*/ 6824 w 3063923"/>
              <a:gd name="connsiteY0" fmla="*/ 3179929 h 3179929"/>
              <a:gd name="connsiteX1" fmla="*/ 95535 w 3063923"/>
              <a:gd name="connsiteY1" fmla="*/ 3111690 h 3179929"/>
              <a:gd name="connsiteX2" fmla="*/ 109182 w 3063923"/>
              <a:gd name="connsiteY2" fmla="*/ 2975212 h 3179929"/>
              <a:gd name="connsiteX3" fmla="*/ 88711 w 3063923"/>
              <a:gd name="connsiteY3" fmla="*/ 2900150 h 3179929"/>
              <a:gd name="connsiteX4" fmla="*/ 0 w 3063923"/>
              <a:gd name="connsiteY4" fmla="*/ 2784144 h 3179929"/>
              <a:gd name="connsiteX5" fmla="*/ 68239 w 3063923"/>
              <a:gd name="connsiteY5" fmla="*/ 2620371 h 3179929"/>
              <a:gd name="connsiteX6" fmla="*/ 81302 w 3063923"/>
              <a:gd name="connsiteY6" fmla="*/ 2637788 h 3179929"/>
              <a:gd name="connsiteX7" fmla="*/ 156950 w 3063923"/>
              <a:gd name="connsiteY7" fmla="*/ 2599899 h 3179929"/>
              <a:gd name="connsiteX8" fmla="*/ 266132 w 3063923"/>
              <a:gd name="connsiteY8" fmla="*/ 2470245 h 3179929"/>
              <a:gd name="connsiteX9" fmla="*/ 313899 w 3063923"/>
              <a:gd name="connsiteY9" fmla="*/ 2388359 h 3179929"/>
              <a:gd name="connsiteX10" fmla="*/ 293427 w 3063923"/>
              <a:gd name="connsiteY10" fmla="*/ 2292824 h 3179929"/>
              <a:gd name="connsiteX11" fmla="*/ 375314 w 3063923"/>
              <a:gd name="connsiteY11" fmla="*/ 2183642 h 3179929"/>
              <a:gd name="connsiteX12" fmla="*/ 382138 w 3063923"/>
              <a:gd name="connsiteY12" fmla="*/ 2108580 h 3179929"/>
              <a:gd name="connsiteX13" fmla="*/ 484496 w 3063923"/>
              <a:gd name="connsiteY13" fmla="*/ 1978926 h 3179929"/>
              <a:gd name="connsiteX14" fmla="*/ 559559 w 3063923"/>
              <a:gd name="connsiteY14" fmla="*/ 1726442 h 3179929"/>
              <a:gd name="connsiteX15" fmla="*/ 634621 w 3063923"/>
              <a:gd name="connsiteY15" fmla="*/ 1624084 h 3179929"/>
              <a:gd name="connsiteX16" fmla="*/ 784747 w 3063923"/>
              <a:gd name="connsiteY16" fmla="*/ 1439839 h 3179929"/>
              <a:gd name="connsiteX17" fmla="*/ 832514 w 3063923"/>
              <a:gd name="connsiteY17" fmla="*/ 1276066 h 3179929"/>
              <a:gd name="connsiteX18" fmla="*/ 893929 w 3063923"/>
              <a:gd name="connsiteY18" fmla="*/ 1112293 h 3179929"/>
              <a:gd name="connsiteX19" fmla="*/ 1071350 w 3063923"/>
              <a:gd name="connsiteY19" fmla="*/ 1037230 h 3179929"/>
              <a:gd name="connsiteX20" fmla="*/ 1194179 w 3063923"/>
              <a:gd name="connsiteY20" fmla="*/ 934872 h 3179929"/>
              <a:gd name="connsiteX21" fmla="*/ 1276066 w 3063923"/>
              <a:gd name="connsiteY21" fmla="*/ 839338 h 3179929"/>
              <a:gd name="connsiteX22" fmla="*/ 1337481 w 3063923"/>
              <a:gd name="connsiteY22" fmla="*/ 818866 h 3179929"/>
              <a:gd name="connsiteX23" fmla="*/ 1405720 w 3063923"/>
              <a:gd name="connsiteY23" fmla="*/ 887105 h 3179929"/>
              <a:gd name="connsiteX24" fmla="*/ 1501254 w 3063923"/>
              <a:gd name="connsiteY24" fmla="*/ 887105 h 3179929"/>
              <a:gd name="connsiteX25" fmla="*/ 1514902 w 3063923"/>
              <a:gd name="connsiteY25" fmla="*/ 812042 h 3179929"/>
              <a:gd name="connsiteX26" fmla="*/ 1576317 w 3063923"/>
              <a:gd name="connsiteY26" fmla="*/ 805218 h 3179929"/>
              <a:gd name="connsiteX27" fmla="*/ 1685499 w 3063923"/>
              <a:gd name="connsiteY27" fmla="*/ 702860 h 3179929"/>
              <a:gd name="connsiteX28" fmla="*/ 1685499 w 3063923"/>
              <a:gd name="connsiteY28" fmla="*/ 634621 h 3179929"/>
              <a:gd name="connsiteX29" fmla="*/ 1787857 w 3063923"/>
              <a:gd name="connsiteY29" fmla="*/ 627798 h 3179929"/>
              <a:gd name="connsiteX30" fmla="*/ 1876568 w 3063923"/>
              <a:gd name="connsiteY30" fmla="*/ 573206 h 3179929"/>
              <a:gd name="connsiteX31" fmla="*/ 1944806 w 3063923"/>
              <a:gd name="connsiteY31" fmla="*/ 470848 h 3179929"/>
              <a:gd name="connsiteX32" fmla="*/ 2033517 w 3063923"/>
              <a:gd name="connsiteY32" fmla="*/ 443553 h 3179929"/>
              <a:gd name="connsiteX33" fmla="*/ 2040341 w 3063923"/>
              <a:gd name="connsiteY33" fmla="*/ 307075 h 3179929"/>
              <a:gd name="connsiteX34" fmla="*/ 2217762 w 3063923"/>
              <a:gd name="connsiteY34" fmla="*/ 286603 h 3179929"/>
              <a:gd name="connsiteX35" fmla="*/ 2217762 w 3063923"/>
              <a:gd name="connsiteY35" fmla="*/ 286603 h 3179929"/>
              <a:gd name="connsiteX36" fmla="*/ 2265529 w 3063923"/>
              <a:gd name="connsiteY36" fmla="*/ 218365 h 3179929"/>
              <a:gd name="connsiteX37" fmla="*/ 2422478 w 3063923"/>
              <a:gd name="connsiteY37" fmla="*/ 109183 h 3179929"/>
              <a:gd name="connsiteX38" fmla="*/ 2627194 w 3063923"/>
              <a:gd name="connsiteY38" fmla="*/ 88711 h 3179929"/>
              <a:gd name="connsiteX39" fmla="*/ 2770496 w 3063923"/>
              <a:gd name="connsiteY39" fmla="*/ 47768 h 3179929"/>
              <a:gd name="connsiteX40" fmla="*/ 2927445 w 3063923"/>
              <a:gd name="connsiteY40" fmla="*/ 13648 h 3179929"/>
              <a:gd name="connsiteX41" fmla="*/ 3063923 w 3063923"/>
              <a:gd name="connsiteY41" fmla="*/ 0 h 3179929"/>
              <a:gd name="connsiteX0" fmla="*/ 6824 w 3063923"/>
              <a:gd name="connsiteY0" fmla="*/ 3179929 h 3179929"/>
              <a:gd name="connsiteX1" fmla="*/ 95535 w 3063923"/>
              <a:gd name="connsiteY1" fmla="*/ 3111690 h 3179929"/>
              <a:gd name="connsiteX2" fmla="*/ 109182 w 3063923"/>
              <a:gd name="connsiteY2" fmla="*/ 2975212 h 3179929"/>
              <a:gd name="connsiteX3" fmla="*/ 88711 w 3063923"/>
              <a:gd name="connsiteY3" fmla="*/ 2900150 h 3179929"/>
              <a:gd name="connsiteX4" fmla="*/ 0 w 3063923"/>
              <a:gd name="connsiteY4" fmla="*/ 2784144 h 3179929"/>
              <a:gd name="connsiteX5" fmla="*/ 68239 w 3063923"/>
              <a:gd name="connsiteY5" fmla="*/ 2620371 h 3179929"/>
              <a:gd name="connsiteX6" fmla="*/ 156950 w 3063923"/>
              <a:gd name="connsiteY6" fmla="*/ 2599899 h 3179929"/>
              <a:gd name="connsiteX7" fmla="*/ 266132 w 3063923"/>
              <a:gd name="connsiteY7" fmla="*/ 2470245 h 3179929"/>
              <a:gd name="connsiteX8" fmla="*/ 313899 w 3063923"/>
              <a:gd name="connsiteY8" fmla="*/ 2388359 h 3179929"/>
              <a:gd name="connsiteX9" fmla="*/ 293427 w 3063923"/>
              <a:gd name="connsiteY9" fmla="*/ 2292824 h 3179929"/>
              <a:gd name="connsiteX10" fmla="*/ 375314 w 3063923"/>
              <a:gd name="connsiteY10" fmla="*/ 2183642 h 3179929"/>
              <a:gd name="connsiteX11" fmla="*/ 382138 w 3063923"/>
              <a:gd name="connsiteY11" fmla="*/ 2108580 h 3179929"/>
              <a:gd name="connsiteX12" fmla="*/ 484496 w 3063923"/>
              <a:gd name="connsiteY12" fmla="*/ 1978926 h 3179929"/>
              <a:gd name="connsiteX13" fmla="*/ 559559 w 3063923"/>
              <a:gd name="connsiteY13" fmla="*/ 1726442 h 3179929"/>
              <a:gd name="connsiteX14" fmla="*/ 634621 w 3063923"/>
              <a:gd name="connsiteY14" fmla="*/ 1624084 h 3179929"/>
              <a:gd name="connsiteX15" fmla="*/ 784747 w 3063923"/>
              <a:gd name="connsiteY15" fmla="*/ 1439839 h 3179929"/>
              <a:gd name="connsiteX16" fmla="*/ 832514 w 3063923"/>
              <a:gd name="connsiteY16" fmla="*/ 1276066 h 3179929"/>
              <a:gd name="connsiteX17" fmla="*/ 893929 w 3063923"/>
              <a:gd name="connsiteY17" fmla="*/ 1112293 h 3179929"/>
              <a:gd name="connsiteX18" fmla="*/ 1071350 w 3063923"/>
              <a:gd name="connsiteY18" fmla="*/ 1037230 h 3179929"/>
              <a:gd name="connsiteX19" fmla="*/ 1194179 w 3063923"/>
              <a:gd name="connsiteY19" fmla="*/ 934872 h 3179929"/>
              <a:gd name="connsiteX20" fmla="*/ 1276066 w 3063923"/>
              <a:gd name="connsiteY20" fmla="*/ 839338 h 3179929"/>
              <a:gd name="connsiteX21" fmla="*/ 1337481 w 3063923"/>
              <a:gd name="connsiteY21" fmla="*/ 818866 h 3179929"/>
              <a:gd name="connsiteX22" fmla="*/ 1405720 w 3063923"/>
              <a:gd name="connsiteY22" fmla="*/ 887105 h 3179929"/>
              <a:gd name="connsiteX23" fmla="*/ 1501254 w 3063923"/>
              <a:gd name="connsiteY23" fmla="*/ 887105 h 3179929"/>
              <a:gd name="connsiteX24" fmla="*/ 1514902 w 3063923"/>
              <a:gd name="connsiteY24" fmla="*/ 812042 h 3179929"/>
              <a:gd name="connsiteX25" fmla="*/ 1576317 w 3063923"/>
              <a:gd name="connsiteY25" fmla="*/ 805218 h 3179929"/>
              <a:gd name="connsiteX26" fmla="*/ 1685499 w 3063923"/>
              <a:gd name="connsiteY26" fmla="*/ 702860 h 3179929"/>
              <a:gd name="connsiteX27" fmla="*/ 1685499 w 3063923"/>
              <a:gd name="connsiteY27" fmla="*/ 634621 h 3179929"/>
              <a:gd name="connsiteX28" fmla="*/ 1787857 w 3063923"/>
              <a:gd name="connsiteY28" fmla="*/ 627798 h 3179929"/>
              <a:gd name="connsiteX29" fmla="*/ 1876568 w 3063923"/>
              <a:gd name="connsiteY29" fmla="*/ 573206 h 3179929"/>
              <a:gd name="connsiteX30" fmla="*/ 1944806 w 3063923"/>
              <a:gd name="connsiteY30" fmla="*/ 470848 h 3179929"/>
              <a:gd name="connsiteX31" fmla="*/ 2033517 w 3063923"/>
              <a:gd name="connsiteY31" fmla="*/ 443553 h 3179929"/>
              <a:gd name="connsiteX32" fmla="*/ 2040341 w 3063923"/>
              <a:gd name="connsiteY32" fmla="*/ 307075 h 3179929"/>
              <a:gd name="connsiteX33" fmla="*/ 2217762 w 3063923"/>
              <a:gd name="connsiteY33" fmla="*/ 286603 h 3179929"/>
              <a:gd name="connsiteX34" fmla="*/ 2217762 w 3063923"/>
              <a:gd name="connsiteY34" fmla="*/ 286603 h 3179929"/>
              <a:gd name="connsiteX35" fmla="*/ 2265529 w 3063923"/>
              <a:gd name="connsiteY35" fmla="*/ 218365 h 3179929"/>
              <a:gd name="connsiteX36" fmla="*/ 2422478 w 3063923"/>
              <a:gd name="connsiteY36" fmla="*/ 109183 h 3179929"/>
              <a:gd name="connsiteX37" fmla="*/ 2627194 w 3063923"/>
              <a:gd name="connsiteY37" fmla="*/ 88711 h 3179929"/>
              <a:gd name="connsiteX38" fmla="*/ 2770496 w 3063923"/>
              <a:gd name="connsiteY38" fmla="*/ 47768 h 3179929"/>
              <a:gd name="connsiteX39" fmla="*/ 2927445 w 3063923"/>
              <a:gd name="connsiteY39" fmla="*/ 13648 h 3179929"/>
              <a:gd name="connsiteX40" fmla="*/ 3063923 w 3063923"/>
              <a:gd name="connsiteY40" fmla="*/ 0 h 3179929"/>
              <a:gd name="connsiteX0" fmla="*/ 6824 w 3063923"/>
              <a:gd name="connsiteY0" fmla="*/ 3179929 h 3179929"/>
              <a:gd name="connsiteX1" fmla="*/ 95535 w 3063923"/>
              <a:gd name="connsiteY1" fmla="*/ 3111690 h 3179929"/>
              <a:gd name="connsiteX2" fmla="*/ 109182 w 3063923"/>
              <a:gd name="connsiteY2" fmla="*/ 2975212 h 3179929"/>
              <a:gd name="connsiteX3" fmla="*/ 88711 w 3063923"/>
              <a:gd name="connsiteY3" fmla="*/ 2900150 h 3179929"/>
              <a:gd name="connsiteX4" fmla="*/ 0 w 3063923"/>
              <a:gd name="connsiteY4" fmla="*/ 2784144 h 3179929"/>
              <a:gd name="connsiteX5" fmla="*/ 76948 w 3063923"/>
              <a:gd name="connsiteY5" fmla="*/ 2650851 h 3179929"/>
              <a:gd name="connsiteX6" fmla="*/ 156950 w 3063923"/>
              <a:gd name="connsiteY6" fmla="*/ 2599899 h 3179929"/>
              <a:gd name="connsiteX7" fmla="*/ 266132 w 3063923"/>
              <a:gd name="connsiteY7" fmla="*/ 2470245 h 3179929"/>
              <a:gd name="connsiteX8" fmla="*/ 313899 w 3063923"/>
              <a:gd name="connsiteY8" fmla="*/ 2388359 h 3179929"/>
              <a:gd name="connsiteX9" fmla="*/ 293427 w 3063923"/>
              <a:gd name="connsiteY9" fmla="*/ 2292824 h 3179929"/>
              <a:gd name="connsiteX10" fmla="*/ 375314 w 3063923"/>
              <a:gd name="connsiteY10" fmla="*/ 2183642 h 3179929"/>
              <a:gd name="connsiteX11" fmla="*/ 382138 w 3063923"/>
              <a:gd name="connsiteY11" fmla="*/ 2108580 h 3179929"/>
              <a:gd name="connsiteX12" fmla="*/ 484496 w 3063923"/>
              <a:gd name="connsiteY12" fmla="*/ 1978926 h 3179929"/>
              <a:gd name="connsiteX13" fmla="*/ 559559 w 3063923"/>
              <a:gd name="connsiteY13" fmla="*/ 1726442 h 3179929"/>
              <a:gd name="connsiteX14" fmla="*/ 634621 w 3063923"/>
              <a:gd name="connsiteY14" fmla="*/ 1624084 h 3179929"/>
              <a:gd name="connsiteX15" fmla="*/ 784747 w 3063923"/>
              <a:gd name="connsiteY15" fmla="*/ 1439839 h 3179929"/>
              <a:gd name="connsiteX16" fmla="*/ 832514 w 3063923"/>
              <a:gd name="connsiteY16" fmla="*/ 1276066 h 3179929"/>
              <a:gd name="connsiteX17" fmla="*/ 893929 w 3063923"/>
              <a:gd name="connsiteY17" fmla="*/ 1112293 h 3179929"/>
              <a:gd name="connsiteX18" fmla="*/ 1071350 w 3063923"/>
              <a:gd name="connsiteY18" fmla="*/ 1037230 h 3179929"/>
              <a:gd name="connsiteX19" fmla="*/ 1194179 w 3063923"/>
              <a:gd name="connsiteY19" fmla="*/ 934872 h 3179929"/>
              <a:gd name="connsiteX20" fmla="*/ 1276066 w 3063923"/>
              <a:gd name="connsiteY20" fmla="*/ 839338 h 3179929"/>
              <a:gd name="connsiteX21" fmla="*/ 1337481 w 3063923"/>
              <a:gd name="connsiteY21" fmla="*/ 818866 h 3179929"/>
              <a:gd name="connsiteX22" fmla="*/ 1405720 w 3063923"/>
              <a:gd name="connsiteY22" fmla="*/ 887105 h 3179929"/>
              <a:gd name="connsiteX23" fmla="*/ 1501254 w 3063923"/>
              <a:gd name="connsiteY23" fmla="*/ 887105 h 3179929"/>
              <a:gd name="connsiteX24" fmla="*/ 1514902 w 3063923"/>
              <a:gd name="connsiteY24" fmla="*/ 812042 h 3179929"/>
              <a:gd name="connsiteX25" fmla="*/ 1576317 w 3063923"/>
              <a:gd name="connsiteY25" fmla="*/ 805218 h 3179929"/>
              <a:gd name="connsiteX26" fmla="*/ 1685499 w 3063923"/>
              <a:gd name="connsiteY26" fmla="*/ 702860 h 3179929"/>
              <a:gd name="connsiteX27" fmla="*/ 1685499 w 3063923"/>
              <a:gd name="connsiteY27" fmla="*/ 634621 h 3179929"/>
              <a:gd name="connsiteX28" fmla="*/ 1787857 w 3063923"/>
              <a:gd name="connsiteY28" fmla="*/ 627798 h 3179929"/>
              <a:gd name="connsiteX29" fmla="*/ 1876568 w 3063923"/>
              <a:gd name="connsiteY29" fmla="*/ 573206 h 3179929"/>
              <a:gd name="connsiteX30" fmla="*/ 1944806 w 3063923"/>
              <a:gd name="connsiteY30" fmla="*/ 470848 h 3179929"/>
              <a:gd name="connsiteX31" fmla="*/ 2033517 w 3063923"/>
              <a:gd name="connsiteY31" fmla="*/ 443553 h 3179929"/>
              <a:gd name="connsiteX32" fmla="*/ 2040341 w 3063923"/>
              <a:gd name="connsiteY32" fmla="*/ 307075 h 3179929"/>
              <a:gd name="connsiteX33" fmla="*/ 2217762 w 3063923"/>
              <a:gd name="connsiteY33" fmla="*/ 286603 h 3179929"/>
              <a:gd name="connsiteX34" fmla="*/ 2217762 w 3063923"/>
              <a:gd name="connsiteY34" fmla="*/ 286603 h 3179929"/>
              <a:gd name="connsiteX35" fmla="*/ 2265529 w 3063923"/>
              <a:gd name="connsiteY35" fmla="*/ 218365 h 3179929"/>
              <a:gd name="connsiteX36" fmla="*/ 2422478 w 3063923"/>
              <a:gd name="connsiteY36" fmla="*/ 109183 h 3179929"/>
              <a:gd name="connsiteX37" fmla="*/ 2627194 w 3063923"/>
              <a:gd name="connsiteY37" fmla="*/ 88711 h 3179929"/>
              <a:gd name="connsiteX38" fmla="*/ 2770496 w 3063923"/>
              <a:gd name="connsiteY38" fmla="*/ 47768 h 3179929"/>
              <a:gd name="connsiteX39" fmla="*/ 2927445 w 3063923"/>
              <a:gd name="connsiteY39" fmla="*/ 13648 h 3179929"/>
              <a:gd name="connsiteX40" fmla="*/ 3063923 w 3063923"/>
              <a:gd name="connsiteY40" fmla="*/ 0 h 3179929"/>
              <a:gd name="connsiteX0" fmla="*/ 6824 w 3063923"/>
              <a:gd name="connsiteY0" fmla="*/ 3179929 h 3179929"/>
              <a:gd name="connsiteX1" fmla="*/ 95535 w 3063923"/>
              <a:gd name="connsiteY1" fmla="*/ 3111690 h 3179929"/>
              <a:gd name="connsiteX2" fmla="*/ 109182 w 3063923"/>
              <a:gd name="connsiteY2" fmla="*/ 2975212 h 3179929"/>
              <a:gd name="connsiteX3" fmla="*/ 88711 w 3063923"/>
              <a:gd name="connsiteY3" fmla="*/ 2900150 h 3179929"/>
              <a:gd name="connsiteX4" fmla="*/ 0 w 3063923"/>
              <a:gd name="connsiteY4" fmla="*/ 2784144 h 3179929"/>
              <a:gd name="connsiteX5" fmla="*/ 76948 w 3063923"/>
              <a:gd name="connsiteY5" fmla="*/ 2650851 h 3179929"/>
              <a:gd name="connsiteX6" fmla="*/ 156950 w 3063923"/>
              <a:gd name="connsiteY6" fmla="*/ 2599899 h 3179929"/>
              <a:gd name="connsiteX7" fmla="*/ 266132 w 3063923"/>
              <a:gd name="connsiteY7" fmla="*/ 2470245 h 3179929"/>
              <a:gd name="connsiteX8" fmla="*/ 313899 w 3063923"/>
              <a:gd name="connsiteY8" fmla="*/ 2388359 h 3179929"/>
              <a:gd name="connsiteX9" fmla="*/ 293427 w 3063923"/>
              <a:gd name="connsiteY9" fmla="*/ 2292824 h 3179929"/>
              <a:gd name="connsiteX10" fmla="*/ 375314 w 3063923"/>
              <a:gd name="connsiteY10" fmla="*/ 2183642 h 3179929"/>
              <a:gd name="connsiteX11" fmla="*/ 382138 w 3063923"/>
              <a:gd name="connsiteY11" fmla="*/ 2108580 h 3179929"/>
              <a:gd name="connsiteX12" fmla="*/ 484496 w 3063923"/>
              <a:gd name="connsiteY12" fmla="*/ 1978926 h 3179929"/>
              <a:gd name="connsiteX13" fmla="*/ 559559 w 3063923"/>
              <a:gd name="connsiteY13" fmla="*/ 1726442 h 3179929"/>
              <a:gd name="connsiteX14" fmla="*/ 638976 w 3063923"/>
              <a:gd name="connsiteY14" fmla="*/ 1663272 h 3179929"/>
              <a:gd name="connsiteX15" fmla="*/ 784747 w 3063923"/>
              <a:gd name="connsiteY15" fmla="*/ 1439839 h 3179929"/>
              <a:gd name="connsiteX16" fmla="*/ 832514 w 3063923"/>
              <a:gd name="connsiteY16" fmla="*/ 1276066 h 3179929"/>
              <a:gd name="connsiteX17" fmla="*/ 893929 w 3063923"/>
              <a:gd name="connsiteY17" fmla="*/ 1112293 h 3179929"/>
              <a:gd name="connsiteX18" fmla="*/ 1071350 w 3063923"/>
              <a:gd name="connsiteY18" fmla="*/ 1037230 h 3179929"/>
              <a:gd name="connsiteX19" fmla="*/ 1194179 w 3063923"/>
              <a:gd name="connsiteY19" fmla="*/ 934872 h 3179929"/>
              <a:gd name="connsiteX20" fmla="*/ 1276066 w 3063923"/>
              <a:gd name="connsiteY20" fmla="*/ 839338 h 3179929"/>
              <a:gd name="connsiteX21" fmla="*/ 1337481 w 3063923"/>
              <a:gd name="connsiteY21" fmla="*/ 818866 h 3179929"/>
              <a:gd name="connsiteX22" fmla="*/ 1405720 w 3063923"/>
              <a:gd name="connsiteY22" fmla="*/ 887105 h 3179929"/>
              <a:gd name="connsiteX23" fmla="*/ 1501254 w 3063923"/>
              <a:gd name="connsiteY23" fmla="*/ 887105 h 3179929"/>
              <a:gd name="connsiteX24" fmla="*/ 1514902 w 3063923"/>
              <a:gd name="connsiteY24" fmla="*/ 812042 h 3179929"/>
              <a:gd name="connsiteX25" fmla="*/ 1576317 w 3063923"/>
              <a:gd name="connsiteY25" fmla="*/ 805218 h 3179929"/>
              <a:gd name="connsiteX26" fmla="*/ 1685499 w 3063923"/>
              <a:gd name="connsiteY26" fmla="*/ 702860 h 3179929"/>
              <a:gd name="connsiteX27" fmla="*/ 1685499 w 3063923"/>
              <a:gd name="connsiteY27" fmla="*/ 634621 h 3179929"/>
              <a:gd name="connsiteX28" fmla="*/ 1787857 w 3063923"/>
              <a:gd name="connsiteY28" fmla="*/ 627798 h 3179929"/>
              <a:gd name="connsiteX29" fmla="*/ 1876568 w 3063923"/>
              <a:gd name="connsiteY29" fmla="*/ 573206 h 3179929"/>
              <a:gd name="connsiteX30" fmla="*/ 1944806 w 3063923"/>
              <a:gd name="connsiteY30" fmla="*/ 470848 h 3179929"/>
              <a:gd name="connsiteX31" fmla="*/ 2033517 w 3063923"/>
              <a:gd name="connsiteY31" fmla="*/ 443553 h 3179929"/>
              <a:gd name="connsiteX32" fmla="*/ 2040341 w 3063923"/>
              <a:gd name="connsiteY32" fmla="*/ 307075 h 3179929"/>
              <a:gd name="connsiteX33" fmla="*/ 2217762 w 3063923"/>
              <a:gd name="connsiteY33" fmla="*/ 286603 h 3179929"/>
              <a:gd name="connsiteX34" fmla="*/ 2217762 w 3063923"/>
              <a:gd name="connsiteY34" fmla="*/ 286603 h 3179929"/>
              <a:gd name="connsiteX35" fmla="*/ 2265529 w 3063923"/>
              <a:gd name="connsiteY35" fmla="*/ 218365 h 3179929"/>
              <a:gd name="connsiteX36" fmla="*/ 2422478 w 3063923"/>
              <a:gd name="connsiteY36" fmla="*/ 109183 h 3179929"/>
              <a:gd name="connsiteX37" fmla="*/ 2627194 w 3063923"/>
              <a:gd name="connsiteY37" fmla="*/ 88711 h 3179929"/>
              <a:gd name="connsiteX38" fmla="*/ 2770496 w 3063923"/>
              <a:gd name="connsiteY38" fmla="*/ 47768 h 3179929"/>
              <a:gd name="connsiteX39" fmla="*/ 2927445 w 3063923"/>
              <a:gd name="connsiteY39" fmla="*/ 13648 h 3179929"/>
              <a:gd name="connsiteX40" fmla="*/ 3063923 w 3063923"/>
              <a:gd name="connsiteY40" fmla="*/ 0 h 3179929"/>
              <a:gd name="connsiteX0" fmla="*/ 6824 w 3063923"/>
              <a:gd name="connsiteY0" fmla="*/ 3179929 h 3179929"/>
              <a:gd name="connsiteX1" fmla="*/ 95535 w 3063923"/>
              <a:gd name="connsiteY1" fmla="*/ 3111690 h 3179929"/>
              <a:gd name="connsiteX2" fmla="*/ 109182 w 3063923"/>
              <a:gd name="connsiteY2" fmla="*/ 2975212 h 3179929"/>
              <a:gd name="connsiteX3" fmla="*/ 88711 w 3063923"/>
              <a:gd name="connsiteY3" fmla="*/ 2900150 h 3179929"/>
              <a:gd name="connsiteX4" fmla="*/ 0 w 3063923"/>
              <a:gd name="connsiteY4" fmla="*/ 2784144 h 3179929"/>
              <a:gd name="connsiteX5" fmla="*/ 76948 w 3063923"/>
              <a:gd name="connsiteY5" fmla="*/ 2650851 h 3179929"/>
              <a:gd name="connsiteX6" fmla="*/ 156950 w 3063923"/>
              <a:gd name="connsiteY6" fmla="*/ 2599899 h 3179929"/>
              <a:gd name="connsiteX7" fmla="*/ 266132 w 3063923"/>
              <a:gd name="connsiteY7" fmla="*/ 2470245 h 3179929"/>
              <a:gd name="connsiteX8" fmla="*/ 313899 w 3063923"/>
              <a:gd name="connsiteY8" fmla="*/ 2388359 h 3179929"/>
              <a:gd name="connsiteX9" fmla="*/ 293427 w 3063923"/>
              <a:gd name="connsiteY9" fmla="*/ 2292824 h 3179929"/>
              <a:gd name="connsiteX10" fmla="*/ 375314 w 3063923"/>
              <a:gd name="connsiteY10" fmla="*/ 2183642 h 3179929"/>
              <a:gd name="connsiteX11" fmla="*/ 382138 w 3063923"/>
              <a:gd name="connsiteY11" fmla="*/ 2108580 h 3179929"/>
              <a:gd name="connsiteX12" fmla="*/ 484496 w 3063923"/>
              <a:gd name="connsiteY12" fmla="*/ 1978926 h 3179929"/>
              <a:gd name="connsiteX13" fmla="*/ 572622 w 3063923"/>
              <a:gd name="connsiteY13" fmla="*/ 1730796 h 3179929"/>
              <a:gd name="connsiteX14" fmla="*/ 638976 w 3063923"/>
              <a:gd name="connsiteY14" fmla="*/ 1663272 h 3179929"/>
              <a:gd name="connsiteX15" fmla="*/ 784747 w 3063923"/>
              <a:gd name="connsiteY15" fmla="*/ 1439839 h 3179929"/>
              <a:gd name="connsiteX16" fmla="*/ 832514 w 3063923"/>
              <a:gd name="connsiteY16" fmla="*/ 1276066 h 3179929"/>
              <a:gd name="connsiteX17" fmla="*/ 893929 w 3063923"/>
              <a:gd name="connsiteY17" fmla="*/ 1112293 h 3179929"/>
              <a:gd name="connsiteX18" fmla="*/ 1071350 w 3063923"/>
              <a:gd name="connsiteY18" fmla="*/ 1037230 h 3179929"/>
              <a:gd name="connsiteX19" fmla="*/ 1194179 w 3063923"/>
              <a:gd name="connsiteY19" fmla="*/ 934872 h 3179929"/>
              <a:gd name="connsiteX20" fmla="*/ 1276066 w 3063923"/>
              <a:gd name="connsiteY20" fmla="*/ 839338 h 3179929"/>
              <a:gd name="connsiteX21" fmla="*/ 1337481 w 3063923"/>
              <a:gd name="connsiteY21" fmla="*/ 818866 h 3179929"/>
              <a:gd name="connsiteX22" fmla="*/ 1405720 w 3063923"/>
              <a:gd name="connsiteY22" fmla="*/ 887105 h 3179929"/>
              <a:gd name="connsiteX23" fmla="*/ 1501254 w 3063923"/>
              <a:gd name="connsiteY23" fmla="*/ 887105 h 3179929"/>
              <a:gd name="connsiteX24" fmla="*/ 1514902 w 3063923"/>
              <a:gd name="connsiteY24" fmla="*/ 812042 h 3179929"/>
              <a:gd name="connsiteX25" fmla="*/ 1576317 w 3063923"/>
              <a:gd name="connsiteY25" fmla="*/ 805218 h 3179929"/>
              <a:gd name="connsiteX26" fmla="*/ 1685499 w 3063923"/>
              <a:gd name="connsiteY26" fmla="*/ 702860 h 3179929"/>
              <a:gd name="connsiteX27" fmla="*/ 1685499 w 3063923"/>
              <a:gd name="connsiteY27" fmla="*/ 634621 h 3179929"/>
              <a:gd name="connsiteX28" fmla="*/ 1787857 w 3063923"/>
              <a:gd name="connsiteY28" fmla="*/ 627798 h 3179929"/>
              <a:gd name="connsiteX29" fmla="*/ 1876568 w 3063923"/>
              <a:gd name="connsiteY29" fmla="*/ 573206 h 3179929"/>
              <a:gd name="connsiteX30" fmla="*/ 1944806 w 3063923"/>
              <a:gd name="connsiteY30" fmla="*/ 470848 h 3179929"/>
              <a:gd name="connsiteX31" fmla="*/ 2033517 w 3063923"/>
              <a:gd name="connsiteY31" fmla="*/ 443553 h 3179929"/>
              <a:gd name="connsiteX32" fmla="*/ 2040341 w 3063923"/>
              <a:gd name="connsiteY32" fmla="*/ 307075 h 3179929"/>
              <a:gd name="connsiteX33" fmla="*/ 2217762 w 3063923"/>
              <a:gd name="connsiteY33" fmla="*/ 286603 h 3179929"/>
              <a:gd name="connsiteX34" fmla="*/ 2217762 w 3063923"/>
              <a:gd name="connsiteY34" fmla="*/ 286603 h 3179929"/>
              <a:gd name="connsiteX35" fmla="*/ 2265529 w 3063923"/>
              <a:gd name="connsiteY35" fmla="*/ 218365 h 3179929"/>
              <a:gd name="connsiteX36" fmla="*/ 2422478 w 3063923"/>
              <a:gd name="connsiteY36" fmla="*/ 109183 h 3179929"/>
              <a:gd name="connsiteX37" fmla="*/ 2627194 w 3063923"/>
              <a:gd name="connsiteY37" fmla="*/ 88711 h 3179929"/>
              <a:gd name="connsiteX38" fmla="*/ 2770496 w 3063923"/>
              <a:gd name="connsiteY38" fmla="*/ 47768 h 3179929"/>
              <a:gd name="connsiteX39" fmla="*/ 2927445 w 3063923"/>
              <a:gd name="connsiteY39" fmla="*/ 13648 h 3179929"/>
              <a:gd name="connsiteX40" fmla="*/ 3063923 w 3063923"/>
              <a:gd name="connsiteY40" fmla="*/ 0 h 3179929"/>
              <a:gd name="connsiteX0" fmla="*/ 6824 w 3063923"/>
              <a:gd name="connsiteY0" fmla="*/ 3179929 h 3179929"/>
              <a:gd name="connsiteX1" fmla="*/ 95535 w 3063923"/>
              <a:gd name="connsiteY1" fmla="*/ 3111690 h 3179929"/>
              <a:gd name="connsiteX2" fmla="*/ 109182 w 3063923"/>
              <a:gd name="connsiteY2" fmla="*/ 2975212 h 3179929"/>
              <a:gd name="connsiteX3" fmla="*/ 88711 w 3063923"/>
              <a:gd name="connsiteY3" fmla="*/ 2900150 h 3179929"/>
              <a:gd name="connsiteX4" fmla="*/ 0 w 3063923"/>
              <a:gd name="connsiteY4" fmla="*/ 2784144 h 3179929"/>
              <a:gd name="connsiteX5" fmla="*/ 76948 w 3063923"/>
              <a:gd name="connsiteY5" fmla="*/ 2650851 h 3179929"/>
              <a:gd name="connsiteX6" fmla="*/ 156950 w 3063923"/>
              <a:gd name="connsiteY6" fmla="*/ 2599899 h 3179929"/>
              <a:gd name="connsiteX7" fmla="*/ 266132 w 3063923"/>
              <a:gd name="connsiteY7" fmla="*/ 2470245 h 3179929"/>
              <a:gd name="connsiteX8" fmla="*/ 313899 w 3063923"/>
              <a:gd name="connsiteY8" fmla="*/ 2388359 h 3179929"/>
              <a:gd name="connsiteX9" fmla="*/ 293427 w 3063923"/>
              <a:gd name="connsiteY9" fmla="*/ 2292824 h 3179929"/>
              <a:gd name="connsiteX10" fmla="*/ 375314 w 3063923"/>
              <a:gd name="connsiteY10" fmla="*/ 2183642 h 3179929"/>
              <a:gd name="connsiteX11" fmla="*/ 382138 w 3063923"/>
              <a:gd name="connsiteY11" fmla="*/ 2108580 h 3179929"/>
              <a:gd name="connsiteX12" fmla="*/ 484496 w 3063923"/>
              <a:gd name="connsiteY12" fmla="*/ 1978926 h 3179929"/>
              <a:gd name="connsiteX13" fmla="*/ 572622 w 3063923"/>
              <a:gd name="connsiteY13" fmla="*/ 1730796 h 3179929"/>
              <a:gd name="connsiteX14" fmla="*/ 638976 w 3063923"/>
              <a:gd name="connsiteY14" fmla="*/ 1663272 h 3179929"/>
              <a:gd name="connsiteX15" fmla="*/ 784747 w 3063923"/>
              <a:gd name="connsiteY15" fmla="*/ 1439839 h 3179929"/>
              <a:gd name="connsiteX16" fmla="*/ 832514 w 3063923"/>
              <a:gd name="connsiteY16" fmla="*/ 1276066 h 3179929"/>
              <a:gd name="connsiteX17" fmla="*/ 893929 w 3063923"/>
              <a:gd name="connsiteY17" fmla="*/ 1112293 h 3179929"/>
              <a:gd name="connsiteX18" fmla="*/ 1071350 w 3063923"/>
              <a:gd name="connsiteY18" fmla="*/ 1037230 h 3179929"/>
              <a:gd name="connsiteX19" fmla="*/ 1194179 w 3063923"/>
              <a:gd name="connsiteY19" fmla="*/ 934872 h 3179929"/>
              <a:gd name="connsiteX20" fmla="*/ 1276066 w 3063923"/>
              <a:gd name="connsiteY20" fmla="*/ 839338 h 3179929"/>
              <a:gd name="connsiteX21" fmla="*/ 1337481 w 3063923"/>
              <a:gd name="connsiteY21" fmla="*/ 818866 h 3179929"/>
              <a:gd name="connsiteX22" fmla="*/ 1405720 w 3063923"/>
              <a:gd name="connsiteY22" fmla="*/ 887105 h 3179929"/>
              <a:gd name="connsiteX23" fmla="*/ 1501254 w 3063923"/>
              <a:gd name="connsiteY23" fmla="*/ 887105 h 3179929"/>
              <a:gd name="connsiteX24" fmla="*/ 1514902 w 3063923"/>
              <a:gd name="connsiteY24" fmla="*/ 812042 h 3179929"/>
              <a:gd name="connsiteX25" fmla="*/ 1576317 w 3063923"/>
              <a:gd name="connsiteY25" fmla="*/ 805218 h 3179929"/>
              <a:gd name="connsiteX26" fmla="*/ 1685499 w 3063923"/>
              <a:gd name="connsiteY26" fmla="*/ 702860 h 3179929"/>
              <a:gd name="connsiteX27" fmla="*/ 1685499 w 3063923"/>
              <a:gd name="connsiteY27" fmla="*/ 634621 h 3179929"/>
              <a:gd name="connsiteX28" fmla="*/ 1787857 w 3063923"/>
              <a:gd name="connsiteY28" fmla="*/ 627798 h 3179929"/>
              <a:gd name="connsiteX29" fmla="*/ 1876568 w 3063923"/>
              <a:gd name="connsiteY29" fmla="*/ 573206 h 3179929"/>
              <a:gd name="connsiteX30" fmla="*/ 1944806 w 3063923"/>
              <a:gd name="connsiteY30" fmla="*/ 470848 h 3179929"/>
              <a:gd name="connsiteX31" fmla="*/ 2033517 w 3063923"/>
              <a:gd name="connsiteY31" fmla="*/ 443553 h 3179929"/>
              <a:gd name="connsiteX32" fmla="*/ 2040341 w 3063923"/>
              <a:gd name="connsiteY32" fmla="*/ 307075 h 3179929"/>
              <a:gd name="connsiteX33" fmla="*/ 2217762 w 3063923"/>
              <a:gd name="connsiteY33" fmla="*/ 286603 h 3179929"/>
              <a:gd name="connsiteX34" fmla="*/ 2217762 w 3063923"/>
              <a:gd name="connsiteY34" fmla="*/ 286603 h 3179929"/>
              <a:gd name="connsiteX35" fmla="*/ 2265529 w 3063923"/>
              <a:gd name="connsiteY35" fmla="*/ 218365 h 3179929"/>
              <a:gd name="connsiteX36" fmla="*/ 2439895 w 3063923"/>
              <a:gd name="connsiteY36" fmla="*/ 126600 h 3179929"/>
              <a:gd name="connsiteX37" fmla="*/ 2627194 w 3063923"/>
              <a:gd name="connsiteY37" fmla="*/ 88711 h 3179929"/>
              <a:gd name="connsiteX38" fmla="*/ 2770496 w 3063923"/>
              <a:gd name="connsiteY38" fmla="*/ 47768 h 3179929"/>
              <a:gd name="connsiteX39" fmla="*/ 2927445 w 3063923"/>
              <a:gd name="connsiteY39" fmla="*/ 13648 h 3179929"/>
              <a:gd name="connsiteX40" fmla="*/ 3063923 w 3063923"/>
              <a:gd name="connsiteY40" fmla="*/ 0 h 3179929"/>
              <a:gd name="connsiteX0" fmla="*/ 6824 w 3063923"/>
              <a:gd name="connsiteY0" fmla="*/ 3179929 h 3179929"/>
              <a:gd name="connsiteX1" fmla="*/ 95535 w 3063923"/>
              <a:gd name="connsiteY1" fmla="*/ 3111690 h 3179929"/>
              <a:gd name="connsiteX2" fmla="*/ 109182 w 3063923"/>
              <a:gd name="connsiteY2" fmla="*/ 2975212 h 3179929"/>
              <a:gd name="connsiteX3" fmla="*/ 88711 w 3063923"/>
              <a:gd name="connsiteY3" fmla="*/ 2900150 h 3179929"/>
              <a:gd name="connsiteX4" fmla="*/ 0 w 3063923"/>
              <a:gd name="connsiteY4" fmla="*/ 2784144 h 3179929"/>
              <a:gd name="connsiteX5" fmla="*/ 76948 w 3063923"/>
              <a:gd name="connsiteY5" fmla="*/ 2650851 h 3179929"/>
              <a:gd name="connsiteX6" fmla="*/ 156950 w 3063923"/>
              <a:gd name="connsiteY6" fmla="*/ 2599899 h 3179929"/>
              <a:gd name="connsiteX7" fmla="*/ 266132 w 3063923"/>
              <a:gd name="connsiteY7" fmla="*/ 2470245 h 3179929"/>
              <a:gd name="connsiteX8" fmla="*/ 313899 w 3063923"/>
              <a:gd name="connsiteY8" fmla="*/ 2388359 h 3179929"/>
              <a:gd name="connsiteX9" fmla="*/ 293427 w 3063923"/>
              <a:gd name="connsiteY9" fmla="*/ 2292824 h 3179929"/>
              <a:gd name="connsiteX10" fmla="*/ 375314 w 3063923"/>
              <a:gd name="connsiteY10" fmla="*/ 2183642 h 3179929"/>
              <a:gd name="connsiteX11" fmla="*/ 382138 w 3063923"/>
              <a:gd name="connsiteY11" fmla="*/ 2108580 h 3179929"/>
              <a:gd name="connsiteX12" fmla="*/ 484496 w 3063923"/>
              <a:gd name="connsiteY12" fmla="*/ 1978926 h 3179929"/>
              <a:gd name="connsiteX13" fmla="*/ 572622 w 3063923"/>
              <a:gd name="connsiteY13" fmla="*/ 1730796 h 3179929"/>
              <a:gd name="connsiteX14" fmla="*/ 638976 w 3063923"/>
              <a:gd name="connsiteY14" fmla="*/ 1663272 h 3179929"/>
              <a:gd name="connsiteX15" fmla="*/ 784747 w 3063923"/>
              <a:gd name="connsiteY15" fmla="*/ 1439839 h 3179929"/>
              <a:gd name="connsiteX16" fmla="*/ 832514 w 3063923"/>
              <a:gd name="connsiteY16" fmla="*/ 1276066 h 3179929"/>
              <a:gd name="connsiteX17" fmla="*/ 893929 w 3063923"/>
              <a:gd name="connsiteY17" fmla="*/ 1112293 h 3179929"/>
              <a:gd name="connsiteX18" fmla="*/ 1071350 w 3063923"/>
              <a:gd name="connsiteY18" fmla="*/ 1037230 h 3179929"/>
              <a:gd name="connsiteX19" fmla="*/ 1194179 w 3063923"/>
              <a:gd name="connsiteY19" fmla="*/ 934872 h 3179929"/>
              <a:gd name="connsiteX20" fmla="*/ 1276066 w 3063923"/>
              <a:gd name="connsiteY20" fmla="*/ 839338 h 3179929"/>
              <a:gd name="connsiteX21" fmla="*/ 1337481 w 3063923"/>
              <a:gd name="connsiteY21" fmla="*/ 818866 h 3179929"/>
              <a:gd name="connsiteX22" fmla="*/ 1405720 w 3063923"/>
              <a:gd name="connsiteY22" fmla="*/ 887105 h 3179929"/>
              <a:gd name="connsiteX23" fmla="*/ 1501254 w 3063923"/>
              <a:gd name="connsiteY23" fmla="*/ 887105 h 3179929"/>
              <a:gd name="connsiteX24" fmla="*/ 1514902 w 3063923"/>
              <a:gd name="connsiteY24" fmla="*/ 812042 h 3179929"/>
              <a:gd name="connsiteX25" fmla="*/ 1576317 w 3063923"/>
              <a:gd name="connsiteY25" fmla="*/ 805218 h 3179929"/>
              <a:gd name="connsiteX26" fmla="*/ 1685499 w 3063923"/>
              <a:gd name="connsiteY26" fmla="*/ 702860 h 3179929"/>
              <a:gd name="connsiteX27" fmla="*/ 1685499 w 3063923"/>
              <a:gd name="connsiteY27" fmla="*/ 634621 h 3179929"/>
              <a:gd name="connsiteX28" fmla="*/ 1787857 w 3063923"/>
              <a:gd name="connsiteY28" fmla="*/ 627798 h 3179929"/>
              <a:gd name="connsiteX29" fmla="*/ 1876568 w 3063923"/>
              <a:gd name="connsiteY29" fmla="*/ 573206 h 3179929"/>
              <a:gd name="connsiteX30" fmla="*/ 1944806 w 3063923"/>
              <a:gd name="connsiteY30" fmla="*/ 470848 h 3179929"/>
              <a:gd name="connsiteX31" fmla="*/ 2033517 w 3063923"/>
              <a:gd name="connsiteY31" fmla="*/ 443553 h 3179929"/>
              <a:gd name="connsiteX32" fmla="*/ 2040341 w 3063923"/>
              <a:gd name="connsiteY32" fmla="*/ 307075 h 3179929"/>
              <a:gd name="connsiteX33" fmla="*/ 2217762 w 3063923"/>
              <a:gd name="connsiteY33" fmla="*/ 286603 h 3179929"/>
              <a:gd name="connsiteX34" fmla="*/ 2217762 w 3063923"/>
              <a:gd name="connsiteY34" fmla="*/ 286603 h 3179929"/>
              <a:gd name="connsiteX35" fmla="*/ 2265529 w 3063923"/>
              <a:gd name="connsiteY35" fmla="*/ 218365 h 3179929"/>
              <a:gd name="connsiteX36" fmla="*/ 2439895 w 3063923"/>
              <a:gd name="connsiteY36" fmla="*/ 126600 h 3179929"/>
              <a:gd name="connsiteX37" fmla="*/ 2640257 w 3063923"/>
              <a:gd name="connsiteY37" fmla="*/ 75648 h 3179929"/>
              <a:gd name="connsiteX38" fmla="*/ 2770496 w 3063923"/>
              <a:gd name="connsiteY38" fmla="*/ 47768 h 3179929"/>
              <a:gd name="connsiteX39" fmla="*/ 2927445 w 3063923"/>
              <a:gd name="connsiteY39" fmla="*/ 13648 h 3179929"/>
              <a:gd name="connsiteX40" fmla="*/ 3063923 w 3063923"/>
              <a:gd name="connsiteY40" fmla="*/ 0 h 3179929"/>
              <a:gd name="connsiteX0" fmla="*/ 6824 w 3063923"/>
              <a:gd name="connsiteY0" fmla="*/ 3179929 h 3179929"/>
              <a:gd name="connsiteX1" fmla="*/ 95535 w 3063923"/>
              <a:gd name="connsiteY1" fmla="*/ 3111690 h 3179929"/>
              <a:gd name="connsiteX2" fmla="*/ 130953 w 3063923"/>
              <a:gd name="connsiteY2" fmla="*/ 3027463 h 3179929"/>
              <a:gd name="connsiteX3" fmla="*/ 88711 w 3063923"/>
              <a:gd name="connsiteY3" fmla="*/ 2900150 h 3179929"/>
              <a:gd name="connsiteX4" fmla="*/ 0 w 3063923"/>
              <a:gd name="connsiteY4" fmla="*/ 2784144 h 3179929"/>
              <a:gd name="connsiteX5" fmla="*/ 76948 w 3063923"/>
              <a:gd name="connsiteY5" fmla="*/ 2650851 h 3179929"/>
              <a:gd name="connsiteX6" fmla="*/ 156950 w 3063923"/>
              <a:gd name="connsiteY6" fmla="*/ 2599899 h 3179929"/>
              <a:gd name="connsiteX7" fmla="*/ 266132 w 3063923"/>
              <a:gd name="connsiteY7" fmla="*/ 2470245 h 3179929"/>
              <a:gd name="connsiteX8" fmla="*/ 313899 w 3063923"/>
              <a:gd name="connsiteY8" fmla="*/ 2388359 h 3179929"/>
              <a:gd name="connsiteX9" fmla="*/ 293427 w 3063923"/>
              <a:gd name="connsiteY9" fmla="*/ 2292824 h 3179929"/>
              <a:gd name="connsiteX10" fmla="*/ 375314 w 3063923"/>
              <a:gd name="connsiteY10" fmla="*/ 2183642 h 3179929"/>
              <a:gd name="connsiteX11" fmla="*/ 382138 w 3063923"/>
              <a:gd name="connsiteY11" fmla="*/ 2108580 h 3179929"/>
              <a:gd name="connsiteX12" fmla="*/ 484496 w 3063923"/>
              <a:gd name="connsiteY12" fmla="*/ 1978926 h 3179929"/>
              <a:gd name="connsiteX13" fmla="*/ 572622 w 3063923"/>
              <a:gd name="connsiteY13" fmla="*/ 1730796 h 3179929"/>
              <a:gd name="connsiteX14" fmla="*/ 638976 w 3063923"/>
              <a:gd name="connsiteY14" fmla="*/ 1663272 h 3179929"/>
              <a:gd name="connsiteX15" fmla="*/ 784747 w 3063923"/>
              <a:gd name="connsiteY15" fmla="*/ 1439839 h 3179929"/>
              <a:gd name="connsiteX16" fmla="*/ 832514 w 3063923"/>
              <a:gd name="connsiteY16" fmla="*/ 1276066 h 3179929"/>
              <a:gd name="connsiteX17" fmla="*/ 893929 w 3063923"/>
              <a:gd name="connsiteY17" fmla="*/ 1112293 h 3179929"/>
              <a:gd name="connsiteX18" fmla="*/ 1071350 w 3063923"/>
              <a:gd name="connsiteY18" fmla="*/ 1037230 h 3179929"/>
              <a:gd name="connsiteX19" fmla="*/ 1194179 w 3063923"/>
              <a:gd name="connsiteY19" fmla="*/ 934872 h 3179929"/>
              <a:gd name="connsiteX20" fmla="*/ 1276066 w 3063923"/>
              <a:gd name="connsiteY20" fmla="*/ 839338 h 3179929"/>
              <a:gd name="connsiteX21" fmla="*/ 1337481 w 3063923"/>
              <a:gd name="connsiteY21" fmla="*/ 818866 h 3179929"/>
              <a:gd name="connsiteX22" fmla="*/ 1405720 w 3063923"/>
              <a:gd name="connsiteY22" fmla="*/ 887105 h 3179929"/>
              <a:gd name="connsiteX23" fmla="*/ 1501254 w 3063923"/>
              <a:gd name="connsiteY23" fmla="*/ 887105 h 3179929"/>
              <a:gd name="connsiteX24" fmla="*/ 1514902 w 3063923"/>
              <a:gd name="connsiteY24" fmla="*/ 812042 h 3179929"/>
              <a:gd name="connsiteX25" fmla="*/ 1576317 w 3063923"/>
              <a:gd name="connsiteY25" fmla="*/ 805218 h 3179929"/>
              <a:gd name="connsiteX26" fmla="*/ 1685499 w 3063923"/>
              <a:gd name="connsiteY26" fmla="*/ 702860 h 3179929"/>
              <a:gd name="connsiteX27" fmla="*/ 1685499 w 3063923"/>
              <a:gd name="connsiteY27" fmla="*/ 634621 h 3179929"/>
              <a:gd name="connsiteX28" fmla="*/ 1787857 w 3063923"/>
              <a:gd name="connsiteY28" fmla="*/ 627798 h 3179929"/>
              <a:gd name="connsiteX29" fmla="*/ 1876568 w 3063923"/>
              <a:gd name="connsiteY29" fmla="*/ 573206 h 3179929"/>
              <a:gd name="connsiteX30" fmla="*/ 1944806 w 3063923"/>
              <a:gd name="connsiteY30" fmla="*/ 470848 h 3179929"/>
              <a:gd name="connsiteX31" fmla="*/ 2033517 w 3063923"/>
              <a:gd name="connsiteY31" fmla="*/ 443553 h 3179929"/>
              <a:gd name="connsiteX32" fmla="*/ 2040341 w 3063923"/>
              <a:gd name="connsiteY32" fmla="*/ 307075 h 3179929"/>
              <a:gd name="connsiteX33" fmla="*/ 2217762 w 3063923"/>
              <a:gd name="connsiteY33" fmla="*/ 286603 h 3179929"/>
              <a:gd name="connsiteX34" fmla="*/ 2217762 w 3063923"/>
              <a:gd name="connsiteY34" fmla="*/ 286603 h 3179929"/>
              <a:gd name="connsiteX35" fmla="*/ 2265529 w 3063923"/>
              <a:gd name="connsiteY35" fmla="*/ 218365 h 3179929"/>
              <a:gd name="connsiteX36" fmla="*/ 2439895 w 3063923"/>
              <a:gd name="connsiteY36" fmla="*/ 126600 h 3179929"/>
              <a:gd name="connsiteX37" fmla="*/ 2640257 w 3063923"/>
              <a:gd name="connsiteY37" fmla="*/ 75648 h 3179929"/>
              <a:gd name="connsiteX38" fmla="*/ 2770496 w 3063923"/>
              <a:gd name="connsiteY38" fmla="*/ 47768 h 3179929"/>
              <a:gd name="connsiteX39" fmla="*/ 2927445 w 3063923"/>
              <a:gd name="connsiteY39" fmla="*/ 13648 h 3179929"/>
              <a:gd name="connsiteX40" fmla="*/ 3063923 w 3063923"/>
              <a:gd name="connsiteY40" fmla="*/ 0 h 3179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063923" h="3179929">
                <a:moveTo>
                  <a:pt x="6824" y="3179929"/>
                </a:moveTo>
                <a:lnTo>
                  <a:pt x="95535" y="3111690"/>
                </a:lnTo>
                <a:lnTo>
                  <a:pt x="130953" y="3027463"/>
                </a:lnTo>
                <a:lnTo>
                  <a:pt x="88711" y="2900150"/>
                </a:lnTo>
                <a:lnTo>
                  <a:pt x="0" y="2784144"/>
                </a:lnTo>
                <a:lnTo>
                  <a:pt x="76948" y="2650851"/>
                </a:lnTo>
                <a:lnTo>
                  <a:pt x="156950" y="2599899"/>
                </a:lnTo>
                <a:lnTo>
                  <a:pt x="266132" y="2470245"/>
                </a:lnTo>
                <a:lnTo>
                  <a:pt x="313899" y="2388359"/>
                </a:lnTo>
                <a:lnTo>
                  <a:pt x="293427" y="2292824"/>
                </a:lnTo>
                <a:lnTo>
                  <a:pt x="375314" y="2183642"/>
                </a:lnTo>
                <a:lnTo>
                  <a:pt x="382138" y="2108580"/>
                </a:lnTo>
                <a:lnTo>
                  <a:pt x="484496" y="1978926"/>
                </a:lnTo>
                <a:lnTo>
                  <a:pt x="572622" y="1730796"/>
                </a:lnTo>
                <a:lnTo>
                  <a:pt x="638976" y="1663272"/>
                </a:lnTo>
                <a:lnTo>
                  <a:pt x="784747" y="1439839"/>
                </a:lnTo>
                <a:lnTo>
                  <a:pt x="832514" y="1276066"/>
                </a:lnTo>
                <a:lnTo>
                  <a:pt x="893929" y="1112293"/>
                </a:lnTo>
                <a:lnTo>
                  <a:pt x="1071350" y="1037230"/>
                </a:lnTo>
                <a:lnTo>
                  <a:pt x="1194179" y="934872"/>
                </a:lnTo>
                <a:lnTo>
                  <a:pt x="1276066" y="839338"/>
                </a:lnTo>
                <a:lnTo>
                  <a:pt x="1337481" y="818866"/>
                </a:lnTo>
                <a:lnTo>
                  <a:pt x="1405720" y="887105"/>
                </a:lnTo>
                <a:lnTo>
                  <a:pt x="1501254" y="887105"/>
                </a:lnTo>
                <a:lnTo>
                  <a:pt x="1514902" y="812042"/>
                </a:lnTo>
                <a:lnTo>
                  <a:pt x="1576317" y="805218"/>
                </a:lnTo>
                <a:lnTo>
                  <a:pt x="1685499" y="702860"/>
                </a:lnTo>
                <a:lnTo>
                  <a:pt x="1685499" y="634621"/>
                </a:lnTo>
                <a:lnTo>
                  <a:pt x="1787857" y="627798"/>
                </a:lnTo>
                <a:lnTo>
                  <a:pt x="1876568" y="573206"/>
                </a:lnTo>
                <a:lnTo>
                  <a:pt x="1944806" y="470848"/>
                </a:lnTo>
                <a:lnTo>
                  <a:pt x="2033517" y="443553"/>
                </a:lnTo>
                <a:lnTo>
                  <a:pt x="2040341" y="307075"/>
                </a:lnTo>
                <a:lnTo>
                  <a:pt x="2217762" y="286603"/>
                </a:lnTo>
                <a:lnTo>
                  <a:pt x="2217762" y="286603"/>
                </a:lnTo>
                <a:lnTo>
                  <a:pt x="2265529" y="218365"/>
                </a:lnTo>
                <a:lnTo>
                  <a:pt x="2439895" y="126600"/>
                </a:lnTo>
                <a:lnTo>
                  <a:pt x="2640257" y="75648"/>
                </a:lnTo>
                <a:lnTo>
                  <a:pt x="2770496" y="47768"/>
                </a:lnTo>
                <a:lnTo>
                  <a:pt x="2927445" y="13648"/>
                </a:lnTo>
                <a:lnTo>
                  <a:pt x="3063923" y="0"/>
                </a:lnTo>
              </a:path>
            </a:pathLst>
          </a:custGeom>
          <a:noFill/>
          <a:ln w="38100">
            <a:solidFill>
              <a:srgbClr val="7030A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F1D1DEF8-34A7-08AA-1E00-875B69BA053F}"/>
              </a:ext>
            </a:extLst>
          </p:cNvPr>
          <p:cNvSpPr/>
          <p:nvPr/>
        </p:nvSpPr>
        <p:spPr>
          <a:xfrm>
            <a:off x="1382382" y="3459707"/>
            <a:ext cx="2681785" cy="2163171"/>
          </a:xfrm>
          <a:custGeom>
            <a:avLst/>
            <a:gdLst>
              <a:gd name="connsiteX0" fmla="*/ 0 w 2681785"/>
              <a:gd name="connsiteY0" fmla="*/ 2163171 h 2163171"/>
              <a:gd name="connsiteX1" fmla="*/ 102358 w 2681785"/>
              <a:gd name="connsiteY1" fmla="*/ 2019869 h 2163171"/>
              <a:gd name="connsiteX2" fmla="*/ 184244 w 2681785"/>
              <a:gd name="connsiteY2" fmla="*/ 1883392 h 2163171"/>
              <a:gd name="connsiteX3" fmla="*/ 313898 w 2681785"/>
              <a:gd name="connsiteY3" fmla="*/ 1692323 h 2163171"/>
              <a:gd name="connsiteX4" fmla="*/ 423080 w 2681785"/>
              <a:gd name="connsiteY4" fmla="*/ 1576317 h 2163171"/>
              <a:gd name="connsiteX5" fmla="*/ 545910 w 2681785"/>
              <a:gd name="connsiteY5" fmla="*/ 1371600 h 2163171"/>
              <a:gd name="connsiteX6" fmla="*/ 648268 w 2681785"/>
              <a:gd name="connsiteY6" fmla="*/ 1235123 h 2163171"/>
              <a:gd name="connsiteX7" fmla="*/ 723331 w 2681785"/>
              <a:gd name="connsiteY7" fmla="*/ 1119117 h 2163171"/>
              <a:gd name="connsiteX8" fmla="*/ 791570 w 2681785"/>
              <a:gd name="connsiteY8" fmla="*/ 1057702 h 2163171"/>
              <a:gd name="connsiteX9" fmla="*/ 859809 w 2681785"/>
              <a:gd name="connsiteY9" fmla="*/ 975815 h 2163171"/>
              <a:gd name="connsiteX10" fmla="*/ 1003110 w 2681785"/>
              <a:gd name="connsiteY10" fmla="*/ 907577 h 2163171"/>
              <a:gd name="connsiteX11" fmla="*/ 1078173 w 2681785"/>
              <a:gd name="connsiteY11" fmla="*/ 880281 h 2163171"/>
              <a:gd name="connsiteX12" fmla="*/ 1235122 w 2681785"/>
              <a:gd name="connsiteY12" fmla="*/ 784747 h 2163171"/>
              <a:gd name="connsiteX13" fmla="*/ 1364776 w 2681785"/>
              <a:gd name="connsiteY13" fmla="*/ 696036 h 2163171"/>
              <a:gd name="connsiteX14" fmla="*/ 1569492 w 2681785"/>
              <a:gd name="connsiteY14" fmla="*/ 504968 h 2163171"/>
              <a:gd name="connsiteX15" fmla="*/ 1651379 w 2681785"/>
              <a:gd name="connsiteY15" fmla="*/ 423081 h 2163171"/>
              <a:gd name="connsiteX16" fmla="*/ 1787856 w 2681785"/>
              <a:gd name="connsiteY16" fmla="*/ 341194 h 2163171"/>
              <a:gd name="connsiteX17" fmla="*/ 1917510 w 2681785"/>
              <a:gd name="connsiteY17" fmla="*/ 245660 h 2163171"/>
              <a:gd name="connsiteX18" fmla="*/ 2053988 w 2681785"/>
              <a:gd name="connsiteY18" fmla="*/ 177421 h 2163171"/>
              <a:gd name="connsiteX19" fmla="*/ 2210937 w 2681785"/>
              <a:gd name="connsiteY19" fmla="*/ 88711 h 2163171"/>
              <a:gd name="connsiteX20" fmla="*/ 2408830 w 2681785"/>
              <a:gd name="connsiteY20" fmla="*/ 34120 h 2163171"/>
              <a:gd name="connsiteX21" fmla="*/ 2681785 w 2681785"/>
              <a:gd name="connsiteY21" fmla="*/ 0 h 2163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81785" h="2163171">
                <a:moveTo>
                  <a:pt x="0" y="2163171"/>
                </a:moveTo>
                <a:lnTo>
                  <a:pt x="102358" y="2019869"/>
                </a:lnTo>
                <a:lnTo>
                  <a:pt x="184244" y="1883392"/>
                </a:lnTo>
                <a:lnTo>
                  <a:pt x="313898" y="1692323"/>
                </a:lnTo>
                <a:lnTo>
                  <a:pt x="423080" y="1576317"/>
                </a:lnTo>
                <a:lnTo>
                  <a:pt x="545910" y="1371600"/>
                </a:lnTo>
                <a:lnTo>
                  <a:pt x="648268" y="1235123"/>
                </a:lnTo>
                <a:lnTo>
                  <a:pt x="723331" y="1119117"/>
                </a:lnTo>
                <a:lnTo>
                  <a:pt x="791570" y="1057702"/>
                </a:lnTo>
                <a:lnTo>
                  <a:pt x="859809" y="975815"/>
                </a:lnTo>
                <a:lnTo>
                  <a:pt x="1003110" y="907577"/>
                </a:lnTo>
                <a:lnTo>
                  <a:pt x="1078173" y="880281"/>
                </a:lnTo>
                <a:lnTo>
                  <a:pt x="1235122" y="784747"/>
                </a:lnTo>
                <a:lnTo>
                  <a:pt x="1364776" y="696036"/>
                </a:lnTo>
                <a:lnTo>
                  <a:pt x="1569492" y="504968"/>
                </a:lnTo>
                <a:lnTo>
                  <a:pt x="1651379" y="423081"/>
                </a:lnTo>
                <a:lnTo>
                  <a:pt x="1787856" y="341194"/>
                </a:lnTo>
                <a:lnTo>
                  <a:pt x="1917510" y="245660"/>
                </a:lnTo>
                <a:lnTo>
                  <a:pt x="2053988" y="177421"/>
                </a:lnTo>
                <a:lnTo>
                  <a:pt x="2210937" y="88711"/>
                </a:lnTo>
                <a:lnTo>
                  <a:pt x="2408830" y="34120"/>
                </a:lnTo>
                <a:lnTo>
                  <a:pt x="2681785" y="0"/>
                </a:lnTo>
              </a:path>
            </a:pathLst>
          </a:custGeom>
          <a:noFill/>
          <a:ln w="28575">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DC87C5D4-F0B3-6CDD-E5DD-C88D63708D31}"/>
              </a:ext>
            </a:extLst>
          </p:cNvPr>
          <p:cNvSpPr/>
          <p:nvPr/>
        </p:nvSpPr>
        <p:spPr>
          <a:xfrm>
            <a:off x="1328023" y="4105776"/>
            <a:ext cx="2580774" cy="2319087"/>
          </a:xfrm>
          <a:custGeom>
            <a:avLst/>
            <a:gdLst>
              <a:gd name="connsiteX0" fmla="*/ 0 w 3441032"/>
              <a:gd name="connsiteY0" fmla="*/ 3092116 h 3092116"/>
              <a:gd name="connsiteX1" fmla="*/ 288758 w 3441032"/>
              <a:gd name="connsiteY1" fmla="*/ 2634916 h 3092116"/>
              <a:gd name="connsiteX2" fmla="*/ 457200 w 3441032"/>
              <a:gd name="connsiteY2" fmla="*/ 2346158 h 3092116"/>
              <a:gd name="connsiteX3" fmla="*/ 637674 w 3441032"/>
              <a:gd name="connsiteY3" fmla="*/ 1937085 h 3092116"/>
              <a:gd name="connsiteX4" fmla="*/ 926432 w 3441032"/>
              <a:gd name="connsiteY4" fmla="*/ 1576137 h 3092116"/>
              <a:gd name="connsiteX5" fmla="*/ 1612232 w 3441032"/>
              <a:gd name="connsiteY5" fmla="*/ 998621 h 3092116"/>
              <a:gd name="connsiteX6" fmla="*/ 2322095 w 3441032"/>
              <a:gd name="connsiteY6" fmla="*/ 324853 h 3092116"/>
              <a:gd name="connsiteX7" fmla="*/ 2827421 w 3441032"/>
              <a:gd name="connsiteY7" fmla="*/ 132348 h 3092116"/>
              <a:gd name="connsiteX8" fmla="*/ 3441032 w 3441032"/>
              <a:gd name="connsiteY8" fmla="*/ 0 h 309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1032" h="3092116">
                <a:moveTo>
                  <a:pt x="0" y="3092116"/>
                </a:moveTo>
                <a:lnTo>
                  <a:pt x="288758" y="2634916"/>
                </a:lnTo>
                <a:lnTo>
                  <a:pt x="457200" y="2346158"/>
                </a:lnTo>
                <a:lnTo>
                  <a:pt x="637674" y="1937085"/>
                </a:lnTo>
                <a:lnTo>
                  <a:pt x="926432" y="1576137"/>
                </a:lnTo>
                <a:lnTo>
                  <a:pt x="1612232" y="998621"/>
                </a:lnTo>
                <a:lnTo>
                  <a:pt x="2322095" y="324853"/>
                </a:lnTo>
                <a:lnTo>
                  <a:pt x="2827421" y="132348"/>
                </a:lnTo>
                <a:lnTo>
                  <a:pt x="3441032" y="0"/>
                </a:lnTo>
              </a:path>
            </a:pathLst>
          </a:custGeom>
          <a:noFill/>
          <a:ln w="28575">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6" name="TextBox 85">
            <a:extLst>
              <a:ext uri="{FF2B5EF4-FFF2-40B4-BE49-F238E27FC236}">
                <a16:creationId xmlns:a16="http://schemas.microsoft.com/office/drawing/2014/main" id="{2B30348E-5E7C-8C61-4E64-53237081413D}"/>
              </a:ext>
            </a:extLst>
          </p:cNvPr>
          <p:cNvSpPr txBox="1"/>
          <p:nvPr/>
        </p:nvSpPr>
        <p:spPr>
          <a:xfrm rot="20743515">
            <a:off x="1311726" y="1078354"/>
            <a:ext cx="1097416" cy="369332"/>
          </a:xfrm>
          <a:prstGeom prst="rect">
            <a:avLst/>
          </a:prstGeom>
          <a:solidFill>
            <a:schemeClr val="bg1"/>
          </a:solidFill>
          <a:ln>
            <a:solidFill>
              <a:srgbClr val="00B0F0"/>
            </a:solidFill>
            <a:prstDash val="solid"/>
          </a:ln>
        </p:spPr>
        <p:txBody>
          <a:bodyPr wrap="none" rtlCol="0">
            <a:spAutoFit/>
          </a:bodyPr>
          <a:lstStyle/>
          <a:p>
            <a:r>
              <a:rPr lang="en-US" dirty="0"/>
              <a:t>Cemetery</a:t>
            </a:r>
          </a:p>
        </p:txBody>
      </p:sp>
      <p:pic>
        <p:nvPicPr>
          <p:cNvPr id="4" name="Picture 3">
            <a:extLst>
              <a:ext uri="{FF2B5EF4-FFF2-40B4-BE49-F238E27FC236}">
                <a16:creationId xmlns:a16="http://schemas.microsoft.com/office/drawing/2014/main" id="{9A750B95-8190-1E80-6B20-DBE9668E0262}"/>
              </a:ext>
            </a:extLst>
          </p:cNvPr>
          <p:cNvPicPr>
            <a:picLocks noChangeAspect="1"/>
          </p:cNvPicPr>
          <p:nvPr/>
        </p:nvPicPr>
        <p:blipFill>
          <a:blip r:embed="rId4"/>
          <a:stretch>
            <a:fillRect/>
          </a:stretch>
        </p:blipFill>
        <p:spPr>
          <a:xfrm>
            <a:off x="2639574" y="317639"/>
            <a:ext cx="9231629" cy="6222722"/>
          </a:xfrm>
          <a:prstGeom prst="rect">
            <a:avLst/>
          </a:prstGeom>
          <a:ln w="228600" cap="sq" cmpd="thickThin">
            <a:solidFill>
              <a:srgbClr val="000000"/>
            </a:solidFill>
            <a:prstDash val="solid"/>
            <a:miter lim="800000"/>
          </a:ln>
          <a:effectLst>
            <a:innerShdw blurRad="76200">
              <a:srgbClr val="000000"/>
            </a:innerShdw>
          </a:effectLst>
        </p:spPr>
      </p:pic>
      <p:sp>
        <p:nvSpPr>
          <p:cNvPr id="5" name="TextBox 4">
            <a:extLst>
              <a:ext uri="{FF2B5EF4-FFF2-40B4-BE49-F238E27FC236}">
                <a16:creationId xmlns:a16="http://schemas.microsoft.com/office/drawing/2014/main" id="{0AE1F87F-ED71-4CDF-BA45-E2D3B85C83A9}"/>
              </a:ext>
            </a:extLst>
          </p:cNvPr>
          <p:cNvSpPr txBox="1"/>
          <p:nvPr/>
        </p:nvSpPr>
        <p:spPr>
          <a:xfrm>
            <a:off x="254524" y="2424389"/>
            <a:ext cx="4645786" cy="4031873"/>
          </a:xfrm>
          <a:prstGeom prst="rect">
            <a:avLst/>
          </a:prstGeom>
          <a:solidFill>
            <a:schemeClr val="bg1"/>
          </a:solidFill>
          <a:ln>
            <a:solidFill>
              <a:schemeClr val="tx1"/>
            </a:solidFill>
          </a:ln>
        </p:spPr>
        <p:txBody>
          <a:bodyPr wrap="square" rtlCol="0">
            <a:spAutoFit/>
          </a:bodyPr>
          <a:lstStyle/>
          <a:p>
            <a:r>
              <a:rPr lang="en-US" sz="3200" dirty="0">
                <a:solidFill>
                  <a:srgbClr val="FF0000"/>
                </a:solidFill>
              </a:rPr>
              <a:t>10% dug away in Erosion Danger Zone Autumn 2023</a:t>
            </a:r>
          </a:p>
          <a:p>
            <a:endParaRPr lang="en-US" sz="3200" dirty="0"/>
          </a:p>
          <a:p>
            <a:r>
              <a:rPr lang="en-US" sz="3200" dirty="0">
                <a:solidFill>
                  <a:srgbClr val="7030A0"/>
                </a:solidFill>
              </a:rPr>
              <a:t>5% eroded away Spring/Summer 2023</a:t>
            </a:r>
          </a:p>
          <a:p>
            <a:endParaRPr lang="en-US" sz="3200" dirty="0"/>
          </a:p>
          <a:p>
            <a:r>
              <a:rPr lang="en-US" sz="3200" dirty="0">
                <a:solidFill>
                  <a:srgbClr val="00B050"/>
                </a:solidFill>
              </a:rPr>
              <a:t>10% taken away </a:t>
            </a:r>
            <a:r>
              <a:rPr lang="en-US" sz="3200" dirty="0" err="1">
                <a:solidFill>
                  <a:srgbClr val="00B050"/>
                </a:solidFill>
              </a:rPr>
              <a:t>Merbok</a:t>
            </a:r>
            <a:r>
              <a:rPr lang="en-US" sz="3200" dirty="0">
                <a:solidFill>
                  <a:srgbClr val="00B050"/>
                </a:solidFill>
              </a:rPr>
              <a:t> Typhoon 2022</a:t>
            </a:r>
          </a:p>
        </p:txBody>
      </p:sp>
      <p:cxnSp>
        <p:nvCxnSpPr>
          <p:cNvPr id="6" name="Straight Arrow Connector 5">
            <a:extLst>
              <a:ext uri="{FF2B5EF4-FFF2-40B4-BE49-F238E27FC236}">
                <a16:creationId xmlns:a16="http://schemas.microsoft.com/office/drawing/2014/main" id="{0A2AE1FD-60D4-94E3-66EB-9F566612622B}"/>
              </a:ext>
            </a:extLst>
          </p:cNvPr>
          <p:cNvCxnSpPr>
            <a:cxnSpLocks/>
          </p:cNvCxnSpPr>
          <p:nvPr/>
        </p:nvCxnSpPr>
        <p:spPr>
          <a:xfrm>
            <a:off x="4900310" y="3167601"/>
            <a:ext cx="1612785" cy="32622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A91E748-311F-5211-4110-BD0D24BA6483}"/>
              </a:ext>
            </a:extLst>
          </p:cNvPr>
          <p:cNvCxnSpPr>
            <a:cxnSpLocks/>
          </p:cNvCxnSpPr>
          <p:nvPr/>
        </p:nvCxnSpPr>
        <p:spPr>
          <a:xfrm>
            <a:off x="4900310" y="4446051"/>
            <a:ext cx="1311551" cy="257396"/>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66DB116-5898-ACC9-B713-1853A7405789}"/>
              </a:ext>
            </a:extLst>
          </p:cNvPr>
          <p:cNvCxnSpPr>
            <a:cxnSpLocks/>
          </p:cNvCxnSpPr>
          <p:nvPr/>
        </p:nvCxnSpPr>
        <p:spPr>
          <a:xfrm>
            <a:off x="4893963" y="5705167"/>
            <a:ext cx="1311551" cy="257396"/>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7DB3C5A-1CCB-B187-74BB-667BA4AAD313}"/>
              </a:ext>
            </a:extLst>
          </p:cNvPr>
          <p:cNvCxnSpPr>
            <a:cxnSpLocks/>
          </p:cNvCxnSpPr>
          <p:nvPr/>
        </p:nvCxnSpPr>
        <p:spPr>
          <a:xfrm flipH="1" flipV="1">
            <a:off x="9256295" y="3983429"/>
            <a:ext cx="1431497" cy="184313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EF7A76F-CF8A-220E-AC5A-F29BB76A2869}"/>
              </a:ext>
            </a:extLst>
          </p:cNvPr>
          <p:cNvSpPr txBox="1"/>
          <p:nvPr/>
        </p:nvSpPr>
        <p:spPr>
          <a:xfrm>
            <a:off x="8619034" y="5696589"/>
            <a:ext cx="3077061" cy="584775"/>
          </a:xfrm>
          <a:prstGeom prst="rect">
            <a:avLst/>
          </a:prstGeom>
          <a:solidFill>
            <a:schemeClr val="bg1"/>
          </a:solidFill>
          <a:ln>
            <a:solidFill>
              <a:srgbClr val="FF0000"/>
            </a:solidFill>
          </a:ln>
        </p:spPr>
        <p:txBody>
          <a:bodyPr wrap="none" rtlCol="0">
            <a:spAutoFit/>
          </a:bodyPr>
          <a:lstStyle/>
          <a:p>
            <a:r>
              <a:rPr lang="en-US" sz="3200" dirty="0"/>
              <a:t>Cliff edge in 2004</a:t>
            </a:r>
          </a:p>
        </p:txBody>
      </p:sp>
    </p:spTree>
    <p:extLst>
      <p:ext uri="{BB962C8B-B14F-4D97-AF65-F5344CB8AC3E}">
        <p14:creationId xmlns:p14="http://schemas.microsoft.com/office/powerpoint/2010/main" val="11550635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1D16E0-E276-C812-5CA1-166068EC976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08313" y="0"/>
            <a:ext cx="5127625" cy="6858000"/>
          </a:xfrm>
          <a:prstGeom prst="rect">
            <a:avLst/>
          </a:prstGeom>
        </p:spPr>
      </p:pic>
      <p:pic>
        <p:nvPicPr>
          <p:cNvPr id="4" name="Picture 3">
            <a:extLst>
              <a:ext uri="{FF2B5EF4-FFF2-40B4-BE49-F238E27FC236}">
                <a16:creationId xmlns:a16="http://schemas.microsoft.com/office/drawing/2014/main" id="{2ECC69A0-C0F9-D61C-D99A-A2E756773EB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801582" y="0"/>
            <a:ext cx="4390418" cy="6858000"/>
          </a:xfrm>
          <a:prstGeom prst="rect">
            <a:avLst/>
          </a:prstGeom>
        </p:spPr>
      </p:pic>
      <p:sp>
        <p:nvSpPr>
          <p:cNvPr id="6" name="TextBox 5">
            <a:extLst>
              <a:ext uri="{FF2B5EF4-FFF2-40B4-BE49-F238E27FC236}">
                <a16:creationId xmlns:a16="http://schemas.microsoft.com/office/drawing/2014/main" id="{75B2457D-578B-911B-7B05-F3C03DE34099}"/>
              </a:ext>
            </a:extLst>
          </p:cNvPr>
          <p:cNvSpPr txBox="1"/>
          <p:nvPr/>
        </p:nvSpPr>
        <p:spPr>
          <a:xfrm>
            <a:off x="67816" y="226814"/>
            <a:ext cx="2540497" cy="954107"/>
          </a:xfrm>
          <a:prstGeom prst="rect">
            <a:avLst/>
          </a:prstGeom>
          <a:solidFill>
            <a:schemeClr val="bg1"/>
          </a:solidFill>
        </p:spPr>
        <p:txBody>
          <a:bodyPr wrap="square">
            <a:spAutoFit/>
          </a:bodyPr>
          <a:lstStyle/>
          <a:p>
            <a:r>
              <a:rPr lang="en-US" sz="2800" dirty="0">
                <a:solidFill>
                  <a:srgbClr val="C00000"/>
                </a:solidFill>
              </a:rPr>
              <a:t>Old cemeteries have old coffins.</a:t>
            </a:r>
          </a:p>
        </p:txBody>
      </p:sp>
      <p:sp>
        <p:nvSpPr>
          <p:cNvPr id="5" name="TextBox 4">
            <a:extLst>
              <a:ext uri="{FF2B5EF4-FFF2-40B4-BE49-F238E27FC236}">
                <a16:creationId xmlns:a16="http://schemas.microsoft.com/office/drawing/2014/main" id="{1F3CCE4A-5130-9521-961E-33B47F8DC3B6}"/>
              </a:ext>
            </a:extLst>
          </p:cNvPr>
          <p:cNvSpPr txBox="1"/>
          <p:nvPr/>
        </p:nvSpPr>
        <p:spPr>
          <a:xfrm>
            <a:off x="222422" y="1293473"/>
            <a:ext cx="2150075" cy="4154984"/>
          </a:xfrm>
          <a:prstGeom prst="rect">
            <a:avLst/>
          </a:prstGeom>
          <a:noFill/>
          <a:ln>
            <a:solidFill>
              <a:schemeClr val="tx1"/>
            </a:solidFill>
          </a:ln>
        </p:spPr>
        <p:txBody>
          <a:bodyPr wrap="square" rtlCol="0">
            <a:spAutoFit/>
          </a:bodyPr>
          <a:lstStyle/>
          <a:p>
            <a:r>
              <a:rPr lang="en-US" sz="1200" dirty="0"/>
              <a:t>I had thought that I would be digging up entire coffins.  The idea being that the coffins would be intact and could then be put back in the ground intact.</a:t>
            </a:r>
          </a:p>
          <a:p>
            <a:endParaRPr lang="en-US" sz="1200" dirty="0"/>
          </a:p>
          <a:p>
            <a:r>
              <a:rPr lang="en-US" sz="1200" dirty="0"/>
              <a:t>We quickly learned that intact coffins are a rarity.  There was only four intact coffins.</a:t>
            </a:r>
          </a:p>
          <a:p>
            <a:r>
              <a:rPr lang="en-US" sz="1200" dirty="0"/>
              <a:t>Many had their lids collapsed down upon the bodies.</a:t>
            </a:r>
          </a:p>
          <a:p>
            <a:endParaRPr lang="en-US" sz="1200" dirty="0"/>
          </a:p>
          <a:p>
            <a:r>
              <a:rPr lang="en-US" sz="1200" dirty="0"/>
              <a:t>The wood was often rotten and it was rare for a coffin sides and bottoms to be holding together.</a:t>
            </a:r>
          </a:p>
          <a:p>
            <a:endParaRPr lang="en-US" sz="1200" dirty="0"/>
          </a:p>
          <a:p>
            <a:r>
              <a:rPr lang="en-US" sz="1200" dirty="0"/>
              <a:t>As a result, we had to remove the remains from within each coffin.  Those were taken to the cold morgue where I wrapped them for reburial later.  </a:t>
            </a:r>
          </a:p>
        </p:txBody>
      </p:sp>
      <p:sp>
        <p:nvSpPr>
          <p:cNvPr id="7" name="TextBox 6">
            <a:extLst>
              <a:ext uri="{FF2B5EF4-FFF2-40B4-BE49-F238E27FC236}">
                <a16:creationId xmlns:a16="http://schemas.microsoft.com/office/drawing/2014/main" id="{97BF63DA-8C48-2C1F-1875-0DAA05D7EAED}"/>
              </a:ext>
            </a:extLst>
          </p:cNvPr>
          <p:cNvSpPr txBox="1"/>
          <p:nvPr/>
        </p:nvSpPr>
        <p:spPr>
          <a:xfrm>
            <a:off x="10772503" y="156754"/>
            <a:ext cx="1260923" cy="276999"/>
          </a:xfrm>
          <a:prstGeom prst="rect">
            <a:avLst/>
          </a:prstGeom>
          <a:solidFill>
            <a:schemeClr val="bg1"/>
          </a:solidFill>
        </p:spPr>
        <p:txBody>
          <a:bodyPr wrap="none" rtlCol="0">
            <a:spAutoFit/>
          </a:bodyPr>
          <a:lstStyle/>
          <a:p>
            <a:r>
              <a:rPr lang="en-US" sz="1200" dirty="0">
                <a:solidFill>
                  <a:srgbClr val="C00000"/>
                </a:solidFill>
              </a:rPr>
              <a:t>Wooden “pillow”</a:t>
            </a:r>
          </a:p>
        </p:txBody>
      </p:sp>
      <p:cxnSp>
        <p:nvCxnSpPr>
          <p:cNvPr id="9" name="Straight Arrow Connector 8">
            <a:extLst>
              <a:ext uri="{FF2B5EF4-FFF2-40B4-BE49-F238E27FC236}">
                <a16:creationId xmlns:a16="http://schemas.microsoft.com/office/drawing/2014/main" id="{8E0D7A66-C249-0FB5-D422-28C40C1E5BB1}"/>
              </a:ext>
            </a:extLst>
          </p:cNvPr>
          <p:cNvCxnSpPr>
            <a:cxnSpLocks/>
          </p:cNvCxnSpPr>
          <p:nvPr/>
        </p:nvCxnSpPr>
        <p:spPr>
          <a:xfrm flipH="1">
            <a:off x="9583687" y="226814"/>
            <a:ext cx="1171399" cy="106665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44703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E2C8CA-5E41-5766-208A-24F028D61C6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04763" y="1002614"/>
            <a:ext cx="7402890" cy="4849829"/>
          </a:xfrm>
          <a:prstGeom prst="rect">
            <a:avLst/>
          </a:prstGeom>
        </p:spPr>
      </p:pic>
      <p:pic>
        <p:nvPicPr>
          <p:cNvPr id="7" name="Picture 6">
            <a:extLst>
              <a:ext uri="{FF2B5EF4-FFF2-40B4-BE49-F238E27FC236}">
                <a16:creationId xmlns:a16="http://schemas.microsoft.com/office/drawing/2014/main" id="{C84B1FBC-1257-F303-1A99-947E331E155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987372" y="1289307"/>
            <a:ext cx="6619883" cy="4276444"/>
          </a:xfrm>
          <a:prstGeom prst="rect">
            <a:avLst/>
          </a:prstGeom>
        </p:spPr>
      </p:pic>
      <p:sp>
        <p:nvSpPr>
          <p:cNvPr id="2" name="TextBox 1">
            <a:extLst>
              <a:ext uri="{FF2B5EF4-FFF2-40B4-BE49-F238E27FC236}">
                <a16:creationId xmlns:a16="http://schemas.microsoft.com/office/drawing/2014/main" id="{2DCDE580-C0F9-67B7-9352-E8E0098DEFA6}"/>
              </a:ext>
            </a:extLst>
          </p:cNvPr>
          <p:cNvSpPr txBox="1"/>
          <p:nvPr/>
        </p:nvSpPr>
        <p:spPr>
          <a:xfrm>
            <a:off x="5325762" y="321276"/>
            <a:ext cx="4371325" cy="369332"/>
          </a:xfrm>
          <a:prstGeom prst="rect">
            <a:avLst/>
          </a:prstGeom>
          <a:noFill/>
        </p:spPr>
        <p:txBody>
          <a:bodyPr wrap="none" rtlCol="0">
            <a:spAutoFit/>
          </a:bodyPr>
          <a:lstStyle/>
          <a:p>
            <a:r>
              <a:rPr lang="en-US" dirty="0">
                <a:solidFill>
                  <a:srgbClr val="C00000"/>
                </a:solidFill>
              </a:rPr>
              <a:t>Lid collapsed and pressing down on remains.</a:t>
            </a:r>
          </a:p>
        </p:txBody>
      </p:sp>
      <p:cxnSp>
        <p:nvCxnSpPr>
          <p:cNvPr id="8" name="Straight Arrow Connector 7">
            <a:extLst>
              <a:ext uri="{FF2B5EF4-FFF2-40B4-BE49-F238E27FC236}">
                <a16:creationId xmlns:a16="http://schemas.microsoft.com/office/drawing/2014/main" id="{A94444F3-A0BC-53FE-55D4-B0E87F99C2CD}"/>
              </a:ext>
            </a:extLst>
          </p:cNvPr>
          <p:cNvCxnSpPr>
            <a:cxnSpLocks/>
            <a:stCxn id="2" idx="2"/>
          </p:cNvCxnSpPr>
          <p:nvPr/>
        </p:nvCxnSpPr>
        <p:spPr>
          <a:xfrm>
            <a:off x="7511425" y="690608"/>
            <a:ext cx="483397" cy="259628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A42A0F9-EE7A-15AD-278A-0FB26439CECB}"/>
              </a:ext>
            </a:extLst>
          </p:cNvPr>
          <p:cNvSpPr txBox="1"/>
          <p:nvPr/>
        </p:nvSpPr>
        <p:spPr>
          <a:xfrm>
            <a:off x="4930345" y="6167392"/>
            <a:ext cx="6355907" cy="369332"/>
          </a:xfrm>
          <a:prstGeom prst="rect">
            <a:avLst/>
          </a:prstGeom>
          <a:noFill/>
        </p:spPr>
        <p:txBody>
          <a:bodyPr wrap="none" rtlCol="0">
            <a:spAutoFit/>
          </a:bodyPr>
          <a:lstStyle/>
          <a:p>
            <a:r>
              <a:rPr lang="en-US" dirty="0">
                <a:solidFill>
                  <a:srgbClr val="C00000"/>
                </a:solidFill>
              </a:rPr>
              <a:t>Base of coffin only 20 inches below surface, resting on permafrost.</a:t>
            </a:r>
          </a:p>
        </p:txBody>
      </p:sp>
      <p:cxnSp>
        <p:nvCxnSpPr>
          <p:cNvPr id="11" name="Straight Arrow Connector 10">
            <a:extLst>
              <a:ext uri="{FF2B5EF4-FFF2-40B4-BE49-F238E27FC236}">
                <a16:creationId xmlns:a16="http://schemas.microsoft.com/office/drawing/2014/main" id="{92B1DE40-4A07-B8AE-5934-AC6E047F6A54}"/>
              </a:ext>
            </a:extLst>
          </p:cNvPr>
          <p:cNvCxnSpPr>
            <a:cxnSpLocks/>
          </p:cNvCxnSpPr>
          <p:nvPr/>
        </p:nvCxnSpPr>
        <p:spPr>
          <a:xfrm flipV="1">
            <a:off x="5239265" y="3509554"/>
            <a:ext cx="203592" cy="265489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84999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E83C4F4-5DBA-0529-16AB-DAB8389F464D}"/>
              </a:ext>
            </a:extLst>
          </p:cNvPr>
          <p:cNvSpPr txBox="1"/>
          <p:nvPr/>
        </p:nvSpPr>
        <p:spPr>
          <a:xfrm>
            <a:off x="338235" y="1300710"/>
            <a:ext cx="2913872" cy="3416320"/>
          </a:xfrm>
          <a:prstGeom prst="rect">
            <a:avLst/>
          </a:prstGeom>
          <a:noFill/>
          <a:ln>
            <a:solidFill>
              <a:schemeClr val="tx1"/>
            </a:solidFill>
          </a:ln>
        </p:spPr>
        <p:txBody>
          <a:bodyPr wrap="square" rtlCol="0">
            <a:spAutoFit/>
          </a:bodyPr>
          <a:lstStyle/>
          <a:p>
            <a:r>
              <a:rPr lang="en-US" sz="1200" dirty="0"/>
              <a:t>Once you start moving remains you will experience things that you are not used to seeing.</a:t>
            </a:r>
          </a:p>
          <a:p>
            <a:endParaRPr lang="en-US" sz="1200" dirty="0"/>
          </a:p>
          <a:p>
            <a:r>
              <a:rPr lang="en-US" sz="1200" dirty="0"/>
              <a:t>When coffins are resting on permafrost the bodies are well-preserved.</a:t>
            </a:r>
          </a:p>
          <a:p>
            <a:endParaRPr lang="en-US" sz="1200" dirty="0"/>
          </a:p>
          <a:p>
            <a:r>
              <a:rPr lang="en-US" sz="1200" dirty="0"/>
              <a:t>Bodies often retain hair, skin, fingernails, eyelashes, even soft internal tissue.</a:t>
            </a:r>
          </a:p>
          <a:p>
            <a:endParaRPr lang="en-US" sz="1200" dirty="0"/>
          </a:p>
          <a:p>
            <a:r>
              <a:rPr lang="en-US" sz="1200" dirty="0"/>
              <a:t>Unusual things like calcifications of tumors or gall stones.</a:t>
            </a:r>
          </a:p>
          <a:p>
            <a:endParaRPr lang="en-US" sz="1200" dirty="0"/>
          </a:p>
          <a:p>
            <a:r>
              <a:rPr lang="en-US" sz="1200" dirty="0"/>
              <a:t>Archaeologists are not usually trained in observing and handling bodies with tissue.  </a:t>
            </a:r>
          </a:p>
          <a:p>
            <a:endParaRPr lang="en-US" sz="1200" dirty="0"/>
          </a:p>
          <a:p>
            <a:r>
              <a:rPr lang="en-US" sz="1200" dirty="0"/>
              <a:t>Other materials are also preserved longer on ice.</a:t>
            </a:r>
          </a:p>
        </p:txBody>
      </p:sp>
      <p:sp>
        <p:nvSpPr>
          <p:cNvPr id="6" name="TextBox 5">
            <a:extLst>
              <a:ext uri="{FF2B5EF4-FFF2-40B4-BE49-F238E27FC236}">
                <a16:creationId xmlns:a16="http://schemas.microsoft.com/office/drawing/2014/main" id="{ED2D04C1-550C-3A1E-3895-9690B134E055}"/>
              </a:ext>
            </a:extLst>
          </p:cNvPr>
          <p:cNvSpPr txBox="1"/>
          <p:nvPr/>
        </p:nvSpPr>
        <p:spPr>
          <a:xfrm>
            <a:off x="3840481" y="2645620"/>
            <a:ext cx="7132320" cy="523220"/>
          </a:xfrm>
          <a:prstGeom prst="rect">
            <a:avLst/>
          </a:prstGeom>
          <a:noFill/>
        </p:spPr>
        <p:txBody>
          <a:bodyPr wrap="square">
            <a:spAutoFit/>
          </a:bodyPr>
          <a:lstStyle/>
          <a:p>
            <a:r>
              <a:rPr lang="en-US" sz="2800" dirty="0">
                <a:solidFill>
                  <a:srgbClr val="C00000"/>
                </a:solidFill>
              </a:rPr>
              <a:t>Bodies on ice may retain skin and hair.</a:t>
            </a:r>
          </a:p>
        </p:txBody>
      </p:sp>
    </p:spTree>
    <p:extLst>
      <p:ext uri="{BB962C8B-B14F-4D97-AF65-F5344CB8AC3E}">
        <p14:creationId xmlns:p14="http://schemas.microsoft.com/office/powerpoint/2010/main" val="23592905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04461F5-6E31-EA2F-A89D-F7807C669B0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809186" y="340091"/>
            <a:ext cx="4831330" cy="2900414"/>
          </a:xfrm>
          <a:prstGeom prst="rect">
            <a:avLst/>
          </a:prstGeom>
        </p:spPr>
      </p:pic>
      <p:pic>
        <p:nvPicPr>
          <p:cNvPr id="4" name="Picture 3">
            <a:extLst>
              <a:ext uri="{FF2B5EF4-FFF2-40B4-BE49-F238E27FC236}">
                <a16:creationId xmlns:a16="http://schemas.microsoft.com/office/drawing/2014/main" id="{94129B90-A3BD-B0DE-B837-FB1CAF63C49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267200" y="340091"/>
            <a:ext cx="1981761" cy="2767031"/>
          </a:xfrm>
          <a:prstGeom prst="rect">
            <a:avLst/>
          </a:prstGeom>
        </p:spPr>
      </p:pic>
      <p:pic>
        <p:nvPicPr>
          <p:cNvPr id="6" name="Picture 5">
            <a:extLst>
              <a:ext uri="{FF2B5EF4-FFF2-40B4-BE49-F238E27FC236}">
                <a16:creationId xmlns:a16="http://schemas.microsoft.com/office/drawing/2014/main" id="{C66841E6-6F28-A15C-C689-8ACC7954DD9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713580" y="3389610"/>
            <a:ext cx="2168434" cy="3048000"/>
          </a:xfrm>
          <a:prstGeom prst="rect">
            <a:avLst/>
          </a:prstGeom>
        </p:spPr>
      </p:pic>
      <p:pic>
        <p:nvPicPr>
          <p:cNvPr id="2" name="Picture 1">
            <a:extLst>
              <a:ext uri="{FF2B5EF4-FFF2-40B4-BE49-F238E27FC236}">
                <a16:creationId xmlns:a16="http://schemas.microsoft.com/office/drawing/2014/main" id="{D5C1352F-48D4-4735-978F-48D686C71B7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51484" y="525378"/>
            <a:ext cx="2518611" cy="5807243"/>
          </a:xfrm>
          <a:prstGeom prst="rect">
            <a:avLst/>
          </a:prstGeom>
        </p:spPr>
      </p:pic>
      <p:pic>
        <p:nvPicPr>
          <p:cNvPr id="5" name="Picture 4">
            <a:extLst>
              <a:ext uri="{FF2B5EF4-FFF2-40B4-BE49-F238E27FC236}">
                <a16:creationId xmlns:a16="http://schemas.microsoft.com/office/drawing/2014/main" id="{6643F36D-167A-4260-84E0-86B3328B9C5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394204" y="3463403"/>
            <a:ext cx="3765050" cy="2900414"/>
          </a:xfrm>
          <a:prstGeom prst="rect">
            <a:avLst/>
          </a:prstGeom>
        </p:spPr>
      </p:pic>
    </p:spTree>
    <p:extLst>
      <p:ext uri="{BB962C8B-B14F-4D97-AF65-F5344CB8AC3E}">
        <p14:creationId xmlns:p14="http://schemas.microsoft.com/office/powerpoint/2010/main" val="2064895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7C5CFB-B256-64EF-D5FF-9ECC4DB6EEF2}"/>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FE2946DC-4D94-3BD5-8149-7CFB2565D578}"/>
              </a:ext>
            </a:extLst>
          </p:cNvPr>
          <p:cNvSpPr txBox="1"/>
          <p:nvPr/>
        </p:nvSpPr>
        <p:spPr>
          <a:xfrm>
            <a:off x="219075" y="209550"/>
            <a:ext cx="2276475" cy="3416320"/>
          </a:xfrm>
          <a:prstGeom prst="rect">
            <a:avLst/>
          </a:prstGeom>
          <a:solidFill>
            <a:schemeClr val="bg1"/>
          </a:solidFill>
          <a:ln>
            <a:solidFill>
              <a:schemeClr val="tx1"/>
            </a:solidFill>
          </a:ln>
        </p:spPr>
        <p:txBody>
          <a:bodyPr wrap="square" rtlCol="0">
            <a:spAutoFit/>
          </a:bodyPr>
          <a:lstStyle/>
          <a:p>
            <a:r>
              <a:rPr lang="en-US" sz="1200" dirty="0"/>
              <a:t>Fundamental concepts and concerns when confronted with eroding cemeteries in Alaska.</a:t>
            </a:r>
          </a:p>
          <a:p>
            <a:pPr marL="285750" indent="-285750">
              <a:buFont typeface="+mj-lt"/>
              <a:buAutoNum type="arabicPeriod"/>
            </a:pPr>
            <a:r>
              <a:rPr lang="en-US" sz="1200" dirty="0">
                <a:solidFill>
                  <a:srgbClr val="C00000"/>
                </a:solidFill>
              </a:rPr>
              <a:t>There is no Department of Saving Graves.</a:t>
            </a:r>
          </a:p>
          <a:p>
            <a:pPr marL="285750" indent="-285750">
              <a:buFont typeface="+mj-lt"/>
              <a:buAutoNum type="arabicPeriod"/>
            </a:pPr>
            <a:r>
              <a:rPr lang="en-US" sz="1200" dirty="0">
                <a:solidFill>
                  <a:srgbClr val="C00000"/>
                </a:solidFill>
              </a:rPr>
              <a:t>Hurry up and wait.</a:t>
            </a:r>
          </a:p>
          <a:p>
            <a:pPr marL="285750" indent="-285750">
              <a:buFont typeface="+mj-lt"/>
              <a:buAutoNum type="arabicPeriod"/>
            </a:pPr>
            <a:r>
              <a:rPr lang="en-US" sz="1200" dirty="0">
                <a:solidFill>
                  <a:srgbClr val="C00000"/>
                </a:solidFill>
              </a:rPr>
              <a:t>Two kinds of concerns: eroded out and soon to erode out.</a:t>
            </a:r>
          </a:p>
          <a:p>
            <a:pPr marL="285750" indent="-285750">
              <a:buFont typeface="+mj-lt"/>
              <a:buAutoNum type="arabicPeriod"/>
            </a:pPr>
            <a:r>
              <a:rPr lang="en-US" sz="1200" dirty="0">
                <a:solidFill>
                  <a:srgbClr val="C00000"/>
                </a:solidFill>
              </a:rPr>
              <a:t>Old cemeteries have old coffins.</a:t>
            </a:r>
          </a:p>
          <a:p>
            <a:pPr marL="285750" indent="-285750">
              <a:buFont typeface="+mj-lt"/>
              <a:buAutoNum type="arabicPeriod"/>
            </a:pPr>
            <a:r>
              <a:rPr lang="en-US" sz="1200" dirty="0">
                <a:solidFill>
                  <a:srgbClr val="C00000"/>
                </a:solidFill>
              </a:rPr>
              <a:t>Graves on permafrost sustain skin and hair.</a:t>
            </a:r>
          </a:p>
          <a:p>
            <a:pPr marL="285750" indent="-285750">
              <a:buFont typeface="+mj-lt"/>
              <a:buAutoNum type="arabicPeriod"/>
            </a:pPr>
            <a:r>
              <a:rPr lang="en-US" sz="1200" dirty="0">
                <a:solidFill>
                  <a:srgbClr val="C00000"/>
                </a:solidFill>
              </a:rPr>
              <a:t>Disease is an unknown.</a:t>
            </a:r>
          </a:p>
          <a:p>
            <a:pPr marL="285750" indent="-285750">
              <a:buFont typeface="+mj-lt"/>
              <a:buAutoNum type="arabicPeriod"/>
            </a:pPr>
            <a:r>
              <a:rPr lang="en-US" sz="1200" dirty="0">
                <a:solidFill>
                  <a:srgbClr val="C00000"/>
                </a:solidFill>
              </a:rPr>
              <a:t>High tech doesn’t help.</a:t>
            </a:r>
          </a:p>
          <a:p>
            <a:pPr marL="285750" indent="-285750">
              <a:buFont typeface="+mj-lt"/>
              <a:buAutoNum type="arabicPeriod"/>
            </a:pPr>
            <a:r>
              <a:rPr lang="en-US" sz="1200" dirty="0">
                <a:solidFill>
                  <a:srgbClr val="C00000"/>
                </a:solidFill>
              </a:rPr>
              <a:t>Local crew is preferable.</a:t>
            </a:r>
          </a:p>
          <a:p>
            <a:pPr marL="285750" indent="-285750">
              <a:buFont typeface="+mj-lt"/>
              <a:buAutoNum type="arabicPeriod"/>
            </a:pPr>
            <a:r>
              <a:rPr lang="en-US" sz="1200" dirty="0">
                <a:solidFill>
                  <a:srgbClr val="C00000"/>
                </a:solidFill>
              </a:rPr>
              <a:t>The process continues after the remains are collected.</a:t>
            </a:r>
          </a:p>
        </p:txBody>
      </p:sp>
    </p:spTree>
    <p:extLst>
      <p:ext uri="{BB962C8B-B14F-4D97-AF65-F5344CB8AC3E}">
        <p14:creationId xmlns:p14="http://schemas.microsoft.com/office/powerpoint/2010/main" val="31292473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6E9554-0140-5A86-DBAC-94D027C637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28201" y="0"/>
            <a:ext cx="9163800" cy="6858000"/>
          </a:xfrm>
          <a:prstGeom prst="rect">
            <a:avLst/>
          </a:prstGeom>
        </p:spPr>
      </p:pic>
      <p:sp>
        <p:nvSpPr>
          <p:cNvPr id="4" name="TextBox 3">
            <a:extLst>
              <a:ext uri="{FF2B5EF4-FFF2-40B4-BE49-F238E27FC236}">
                <a16:creationId xmlns:a16="http://schemas.microsoft.com/office/drawing/2014/main" id="{CC3A798C-39A6-25F9-5839-3F51660A23D5}"/>
              </a:ext>
            </a:extLst>
          </p:cNvPr>
          <p:cNvSpPr txBox="1"/>
          <p:nvPr/>
        </p:nvSpPr>
        <p:spPr>
          <a:xfrm>
            <a:off x="409303" y="390100"/>
            <a:ext cx="2455817" cy="4401205"/>
          </a:xfrm>
          <a:prstGeom prst="rect">
            <a:avLst/>
          </a:prstGeom>
          <a:noFill/>
        </p:spPr>
        <p:txBody>
          <a:bodyPr wrap="square">
            <a:spAutoFit/>
          </a:bodyPr>
          <a:lstStyle/>
          <a:p>
            <a:r>
              <a:rPr lang="en-US" sz="2800" dirty="0">
                <a:solidFill>
                  <a:srgbClr val="C00000"/>
                </a:solidFill>
              </a:rPr>
              <a:t>The potential for the retention of disease in these eroding graves that have been resting on ice is not clearly understood.</a:t>
            </a:r>
          </a:p>
        </p:txBody>
      </p:sp>
    </p:spTree>
    <p:extLst>
      <p:ext uri="{BB962C8B-B14F-4D97-AF65-F5344CB8AC3E}">
        <p14:creationId xmlns:p14="http://schemas.microsoft.com/office/powerpoint/2010/main" val="21399931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1540C2-82B9-5FAC-FAAB-6E8C98744E6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DDE76DB-5450-C47C-105B-CACB075D26D1}"/>
              </a:ext>
            </a:extLst>
          </p:cNvPr>
          <p:cNvSpPr txBox="1"/>
          <p:nvPr/>
        </p:nvSpPr>
        <p:spPr>
          <a:xfrm>
            <a:off x="167348" y="5342086"/>
            <a:ext cx="1035540" cy="1323439"/>
          </a:xfrm>
          <a:prstGeom prst="rect">
            <a:avLst/>
          </a:prstGeom>
          <a:solidFill>
            <a:schemeClr val="bg1"/>
          </a:solidFill>
          <a:ln>
            <a:solidFill>
              <a:schemeClr val="tx1"/>
            </a:solidFill>
          </a:ln>
        </p:spPr>
        <p:txBody>
          <a:bodyPr wrap="none" rtlCol="0">
            <a:spAutoFit/>
          </a:bodyPr>
          <a:lstStyle/>
          <a:p>
            <a:r>
              <a:rPr lang="en-US" sz="2000" dirty="0"/>
              <a:t>Seth.</a:t>
            </a:r>
          </a:p>
          <a:p>
            <a:r>
              <a:rPr lang="en-US" sz="2000" dirty="0"/>
              <a:t>Richard.</a:t>
            </a:r>
          </a:p>
          <a:p>
            <a:r>
              <a:rPr lang="en-US" sz="2000" dirty="0"/>
              <a:t>Nick.</a:t>
            </a:r>
          </a:p>
          <a:p>
            <a:r>
              <a:rPr lang="en-US" sz="2000" dirty="0"/>
              <a:t>Chris.</a:t>
            </a:r>
          </a:p>
        </p:txBody>
      </p:sp>
      <p:sp>
        <p:nvSpPr>
          <p:cNvPr id="2" name="TextBox 1">
            <a:extLst>
              <a:ext uri="{FF2B5EF4-FFF2-40B4-BE49-F238E27FC236}">
                <a16:creationId xmlns:a16="http://schemas.microsoft.com/office/drawing/2014/main" id="{B0851AD3-0B97-5F76-2788-87C7E5AE1C3E}"/>
              </a:ext>
            </a:extLst>
          </p:cNvPr>
          <p:cNvSpPr txBox="1"/>
          <p:nvPr/>
        </p:nvSpPr>
        <p:spPr>
          <a:xfrm>
            <a:off x="167348" y="192475"/>
            <a:ext cx="2005401" cy="4832092"/>
          </a:xfrm>
          <a:prstGeom prst="rect">
            <a:avLst/>
          </a:prstGeom>
          <a:solidFill>
            <a:schemeClr val="bg1"/>
          </a:solidFill>
          <a:ln>
            <a:solidFill>
              <a:schemeClr val="tx1"/>
            </a:solidFill>
          </a:ln>
        </p:spPr>
        <p:txBody>
          <a:bodyPr wrap="square" rtlCol="0">
            <a:spAutoFit/>
          </a:bodyPr>
          <a:lstStyle/>
          <a:p>
            <a:r>
              <a:rPr lang="en-US" sz="2800" dirty="0">
                <a:solidFill>
                  <a:srgbClr val="C00000"/>
                </a:solidFill>
              </a:rPr>
              <a:t>Local crew is preferable.</a:t>
            </a:r>
          </a:p>
          <a:p>
            <a:endParaRPr lang="en-US" sz="1200" dirty="0"/>
          </a:p>
          <a:p>
            <a:r>
              <a:rPr lang="en-US" sz="1200" dirty="0"/>
              <a:t>Through the state’s Division Homeland Security and Emergency Management I was able to hire and work with 4 local men to assist in the work up top.</a:t>
            </a:r>
          </a:p>
          <a:p>
            <a:endParaRPr lang="en-US" sz="1200" dirty="0"/>
          </a:p>
          <a:p>
            <a:r>
              <a:rPr lang="en-US" sz="1200" dirty="0"/>
              <a:t>The tribal government and city officials recommended names to citizens to interview for the job.</a:t>
            </a:r>
          </a:p>
          <a:p>
            <a:endParaRPr lang="en-US" sz="1200" dirty="0"/>
          </a:p>
          <a:p>
            <a:r>
              <a:rPr lang="en-US" sz="1200" dirty="0"/>
              <a:t>It was the ultimate in local stakeholder involvement: citizens working intimately with their ancestors to move them from their uneasy resting places within the land that was eroding away as we worked.</a:t>
            </a:r>
          </a:p>
        </p:txBody>
      </p:sp>
    </p:spTree>
    <p:extLst>
      <p:ext uri="{BB962C8B-B14F-4D97-AF65-F5344CB8AC3E}">
        <p14:creationId xmlns:p14="http://schemas.microsoft.com/office/powerpoint/2010/main" val="22028916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DF327E-CC36-22E3-3958-710E036D4D2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4" name="TextBox 3">
            <a:extLst>
              <a:ext uri="{FF2B5EF4-FFF2-40B4-BE49-F238E27FC236}">
                <a16:creationId xmlns:a16="http://schemas.microsoft.com/office/drawing/2014/main" id="{2BD4A583-8942-0835-58C8-46B8BC25A869}"/>
              </a:ext>
            </a:extLst>
          </p:cNvPr>
          <p:cNvSpPr txBox="1"/>
          <p:nvPr/>
        </p:nvSpPr>
        <p:spPr>
          <a:xfrm>
            <a:off x="122082" y="109183"/>
            <a:ext cx="2500538" cy="4524315"/>
          </a:xfrm>
          <a:prstGeom prst="rect">
            <a:avLst/>
          </a:prstGeom>
          <a:solidFill>
            <a:schemeClr val="bg1"/>
          </a:solidFill>
          <a:ln>
            <a:solidFill>
              <a:schemeClr val="tx1"/>
            </a:solidFill>
          </a:ln>
        </p:spPr>
        <p:txBody>
          <a:bodyPr wrap="square" rtlCol="0">
            <a:spAutoFit/>
          </a:bodyPr>
          <a:lstStyle/>
          <a:p>
            <a:r>
              <a:rPr lang="en-US" sz="2800" dirty="0">
                <a:solidFill>
                  <a:srgbClr val="C00000"/>
                </a:solidFill>
              </a:rPr>
              <a:t>The process continues after the remains are collected.</a:t>
            </a:r>
          </a:p>
          <a:p>
            <a:endParaRPr lang="en-US" sz="2000" dirty="0"/>
          </a:p>
          <a:p>
            <a:r>
              <a:rPr lang="en-US" sz="1200" dirty="0"/>
              <a:t>The remains were wrapped individually in pieces of body bags.</a:t>
            </a:r>
          </a:p>
          <a:p>
            <a:endParaRPr lang="en-US" sz="1200" dirty="0"/>
          </a:p>
          <a:p>
            <a:r>
              <a:rPr lang="en-US" sz="1200" dirty="0"/>
              <a:t>Any number or types of analyses could be conducted pursuant to the desires of the community.  None were done for these remains.</a:t>
            </a:r>
          </a:p>
          <a:p>
            <a:endParaRPr lang="en-US" sz="1200" dirty="0"/>
          </a:p>
          <a:p>
            <a:r>
              <a:rPr lang="en-US" sz="1200" dirty="0"/>
              <a:t>They were placed in the old morgue for temporary storage.</a:t>
            </a:r>
          </a:p>
          <a:p>
            <a:endParaRPr lang="en-US" sz="1200" dirty="0"/>
          </a:p>
          <a:p>
            <a:r>
              <a:rPr lang="en-US" sz="1200" dirty="0"/>
              <a:t>Citizens of Saint Michael reburied them a year later.</a:t>
            </a:r>
          </a:p>
        </p:txBody>
      </p:sp>
    </p:spTree>
    <p:extLst>
      <p:ext uri="{BB962C8B-B14F-4D97-AF65-F5344CB8AC3E}">
        <p14:creationId xmlns:p14="http://schemas.microsoft.com/office/powerpoint/2010/main" val="25838299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BFEB7B-A685-4E6F-BA1B-B81EFA2EED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03699" y="54227"/>
            <a:ext cx="9696261" cy="6741808"/>
          </a:xfrm>
          <a:prstGeom prst="rect">
            <a:avLst/>
          </a:prstGeom>
        </p:spPr>
      </p:pic>
      <p:sp>
        <p:nvSpPr>
          <p:cNvPr id="4" name="Rectangle: Rounded Corners 3">
            <a:extLst>
              <a:ext uri="{FF2B5EF4-FFF2-40B4-BE49-F238E27FC236}">
                <a16:creationId xmlns:a16="http://schemas.microsoft.com/office/drawing/2014/main" id="{905079DF-EA21-FF9C-6934-017336A99E00}"/>
              </a:ext>
            </a:extLst>
          </p:cNvPr>
          <p:cNvSpPr/>
          <p:nvPr/>
        </p:nvSpPr>
        <p:spPr>
          <a:xfrm rot="20420420">
            <a:off x="6576546" y="4129732"/>
            <a:ext cx="463619" cy="35896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C6AEA8C6-6A72-266C-E0BF-AB6C906990FA}"/>
              </a:ext>
            </a:extLst>
          </p:cNvPr>
          <p:cNvSpPr/>
          <p:nvPr/>
        </p:nvSpPr>
        <p:spPr>
          <a:xfrm rot="20369003" flipH="1">
            <a:off x="5806055" y="4120720"/>
            <a:ext cx="217938" cy="316514"/>
          </a:xfrm>
          <a:prstGeom prst="roundRect">
            <a:avLst/>
          </a:prstGeom>
          <a:solidFill>
            <a:srgbClr val="FFFF00"/>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6" name="Rectangle: Rounded Corners 5">
            <a:extLst>
              <a:ext uri="{FF2B5EF4-FFF2-40B4-BE49-F238E27FC236}">
                <a16:creationId xmlns:a16="http://schemas.microsoft.com/office/drawing/2014/main" id="{FDC81370-3FA5-FE68-CFF4-2B843A742FEB}"/>
              </a:ext>
            </a:extLst>
          </p:cNvPr>
          <p:cNvSpPr/>
          <p:nvPr/>
        </p:nvSpPr>
        <p:spPr>
          <a:xfrm rot="17494648">
            <a:off x="8298983" y="2250450"/>
            <a:ext cx="925985" cy="35896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AAA343F5-2932-51CE-B2CB-C366E6D6F502}"/>
              </a:ext>
            </a:extLst>
          </p:cNvPr>
          <p:cNvSpPr/>
          <p:nvPr/>
        </p:nvSpPr>
        <p:spPr>
          <a:xfrm rot="20599971">
            <a:off x="3894772" y="3306134"/>
            <a:ext cx="1889022" cy="728193"/>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04139DE7-D06D-59B3-8716-69EACFBD161D}"/>
              </a:ext>
            </a:extLst>
          </p:cNvPr>
          <p:cNvSpPr/>
          <p:nvPr/>
        </p:nvSpPr>
        <p:spPr>
          <a:xfrm rot="18220713">
            <a:off x="2936293" y="4339014"/>
            <a:ext cx="841039" cy="35896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13888522-9E51-A19C-86A4-994EAC0B7EF3}"/>
              </a:ext>
            </a:extLst>
          </p:cNvPr>
          <p:cNvSpPr/>
          <p:nvPr/>
        </p:nvSpPr>
        <p:spPr>
          <a:xfrm rot="16860035">
            <a:off x="6089439" y="3797586"/>
            <a:ext cx="1077793" cy="51144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D6D13C72-E34D-AE88-0E60-2F6624A2EAD2}"/>
              </a:ext>
            </a:extLst>
          </p:cNvPr>
          <p:cNvSpPr/>
          <p:nvPr/>
        </p:nvSpPr>
        <p:spPr>
          <a:xfrm rot="1549093">
            <a:off x="9593498" y="473455"/>
            <a:ext cx="925985" cy="560507"/>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151F6DBD-C8A2-257A-DE08-021E7DCFF228}"/>
              </a:ext>
            </a:extLst>
          </p:cNvPr>
          <p:cNvSpPr/>
          <p:nvPr/>
        </p:nvSpPr>
        <p:spPr>
          <a:xfrm rot="16200000">
            <a:off x="2275539" y="5365517"/>
            <a:ext cx="841039" cy="765095"/>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053BCB9F-EAE9-4B26-B3D7-1D93BB6FDBE9}"/>
              </a:ext>
            </a:extLst>
          </p:cNvPr>
          <p:cNvSpPr/>
          <p:nvPr/>
        </p:nvSpPr>
        <p:spPr>
          <a:xfrm>
            <a:off x="9777742" y="676753"/>
            <a:ext cx="144856" cy="153909"/>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9FCBB1C-8A46-D06E-B3E5-7530F23F79AA}"/>
              </a:ext>
            </a:extLst>
          </p:cNvPr>
          <p:cNvSpPr/>
          <p:nvPr/>
        </p:nvSpPr>
        <p:spPr>
          <a:xfrm>
            <a:off x="9529854" y="290735"/>
            <a:ext cx="144856" cy="153909"/>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91F17D5-21FD-D622-CD2F-9D2F88019678}"/>
              </a:ext>
            </a:extLst>
          </p:cNvPr>
          <p:cNvSpPr/>
          <p:nvPr/>
        </p:nvSpPr>
        <p:spPr>
          <a:xfrm>
            <a:off x="9203743" y="435591"/>
            <a:ext cx="144856" cy="153909"/>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4B2E8DA-51EF-9DC7-1109-4AED2CDDD920}"/>
              </a:ext>
            </a:extLst>
          </p:cNvPr>
          <p:cNvSpPr/>
          <p:nvPr/>
        </p:nvSpPr>
        <p:spPr>
          <a:xfrm>
            <a:off x="1994126" y="6302082"/>
            <a:ext cx="144856" cy="153909"/>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C8A44A3-CB15-4869-C9CB-BCA8355E90BE}"/>
              </a:ext>
            </a:extLst>
          </p:cNvPr>
          <p:cNvSpPr/>
          <p:nvPr/>
        </p:nvSpPr>
        <p:spPr>
          <a:xfrm>
            <a:off x="7820684" y="2083057"/>
            <a:ext cx="144856" cy="153909"/>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BCCCC18-446E-A8C9-28D3-5C5BDBA3B60D}"/>
              </a:ext>
            </a:extLst>
          </p:cNvPr>
          <p:cNvSpPr/>
          <p:nvPr/>
        </p:nvSpPr>
        <p:spPr>
          <a:xfrm>
            <a:off x="7503812" y="1856423"/>
            <a:ext cx="218793" cy="226634"/>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CD05231D-612B-963E-4960-B4EF66C64DAC}"/>
              </a:ext>
            </a:extLst>
          </p:cNvPr>
          <p:cNvSpPr/>
          <p:nvPr/>
        </p:nvSpPr>
        <p:spPr>
          <a:xfrm>
            <a:off x="6726874" y="3944662"/>
            <a:ext cx="144856" cy="153909"/>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3B72704E-FAFB-BCE7-3C26-999977D870F1}"/>
              </a:ext>
            </a:extLst>
          </p:cNvPr>
          <p:cNvSpPr/>
          <p:nvPr/>
        </p:nvSpPr>
        <p:spPr>
          <a:xfrm>
            <a:off x="1890664" y="5988980"/>
            <a:ext cx="144856" cy="153909"/>
          </a:xfrm>
          <a:prstGeom prst="ellipse">
            <a:avLst/>
          </a:prstGeom>
          <a:solidFill>
            <a:srgbClr val="ED37BD"/>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CC58576F-A57F-C47F-6E50-8C48E06206E0}"/>
              </a:ext>
            </a:extLst>
          </p:cNvPr>
          <p:cNvSpPr/>
          <p:nvPr/>
        </p:nvSpPr>
        <p:spPr>
          <a:xfrm rot="2145387">
            <a:off x="5377755" y="1793202"/>
            <a:ext cx="370097" cy="403030"/>
          </a:xfrm>
          <a:prstGeom prst="ellipse">
            <a:avLst/>
          </a:prstGeom>
          <a:solidFill>
            <a:srgbClr val="ED37BD"/>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0B2A0616-4EA1-E0F1-08A0-95B840415804}"/>
              </a:ext>
            </a:extLst>
          </p:cNvPr>
          <p:cNvSpPr/>
          <p:nvPr/>
        </p:nvSpPr>
        <p:spPr>
          <a:xfrm rot="20882607">
            <a:off x="8560886" y="623388"/>
            <a:ext cx="472141" cy="229238"/>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74A972E6-56FD-BBF8-DE15-EE24D3AF8D63}"/>
              </a:ext>
            </a:extLst>
          </p:cNvPr>
          <p:cNvSpPr/>
          <p:nvPr/>
        </p:nvSpPr>
        <p:spPr>
          <a:xfrm>
            <a:off x="7349927" y="5722549"/>
            <a:ext cx="218793" cy="226634"/>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0280849A-218C-A73C-21A5-29110C6F9F81}"/>
              </a:ext>
            </a:extLst>
          </p:cNvPr>
          <p:cNvSpPr txBox="1"/>
          <p:nvPr/>
        </p:nvSpPr>
        <p:spPr>
          <a:xfrm>
            <a:off x="7613208" y="5089440"/>
            <a:ext cx="2819170" cy="1477328"/>
          </a:xfrm>
          <a:prstGeom prst="rect">
            <a:avLst/>
          </a:prstGeom>
          <a:noFill/>
        </p:spPr>
        <p:txBody>
          <a:bodyPr wrap="none" rtlCol="0">
            <a:spAutoFit/>
          </a:bodyPr>
          <a:lstStyle/>
          <a:p>
            <a:r>
              <a:rPr lang="en-US" dirty="0">
                <a:solidFill>
                  <a:schemeClr val="bg1"/>
                </a:solidFill>
              </a:rPr>
              <a:t>= Currently used cemeteries</a:t>
            </a:r>
          </a:p>
          <a:p>
            <a:endParaRPr lang="en-US" dirty="0">
              <a:solidFill>
                <a:schemeClr val="bg1"/>
              </a:solidFill>
            </a:endParaRPr>
          </a:p>
          <a:p>
            <a:r>
              <a:rPr lang="en-US" dirty="0">
                <a:solidFill>
                  <a:schemeClr val="bg1"/>
                </a:solidFill>
              </a:rPr>
              <a:t>= Known burial places</a:t>
            </a:r>
          </a:p>
          <a:p>
            <a:endParaRPr lang="en-US" dirty="0">
              <a:solidFill>
                <a:schemeClr val="bg1"/>
              </a:solidFill>
            </a:endParaRPr>
          </a:p>
          <a:p>
            <a:endParaRPr lang="en-US" dirty="0">
              <a:solidFill>
                <a:schemeClr val="bg1"/>
              </a:solidFill>
            </a:endParaRPr>
          </a:p>
        </p:txBody>
      </p:sp>
      <p:sp>
        <p:nvSpPr>
          <p:cNvPr id="14" name="Oval 13">
            <a:extLst>
              <a:ext uri="{FF2B5EF4-FFF2-40B4-BE49-F238E27FC236}">
                <a16:creationId xmlns:a16="http://schemas.microsoft.com/office/drawing/2014/main" id="{59595810-07E5-B4BA-5F90-0FD374350F48}"/>
              </a:ext>
            </a:extLst>
          </p:cNvPr>
          <p:cNvSpPr/>
          <p:nvPr/>
        </p:nvSpPr>
        <p:spPr>
          <a:xfrm rot="2145387">
            <a:off x="7257498" y="5100861"/>
            <a:ext cx="370097" cy="403030"/>
          </a:xfrm>
          <a:prstGeom prst="ellipse">
            <a:avLst/>
          </a:prstGeom>
          <a:solidFill>
            <a:srgbClr val="ED37BD"/>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8A98E3E-1F4B-4B25-3372-56EF858C43AB}"/>
              </a:ext>
            </a:extLst>
          </p:cNvPr>
          <p:cNvSpPr/>
          <p:nvPr/>
        </p:nvSpPr>
        <p:spPr>
          <a:xfrm>
            <a:off x="8237144" y="819339"/>
            <a:ext cx="144856" cy="153909"/>
          </a:xfrm>
          <a:prstGeom prst="ellipse">
            <a:avLst/>
          </a:prstGeom>
          <a:solidFill>
            <a:srgbClr val="ED37BD"/>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2402905A-2958-4EDB-7DE2-89CEB76C6B41}"/>
              </a:ext>
            </a:extLst>
          </p:cNvPr>
          <p:cNvSpPr txBox="1"/>
          <p:nvPr/>
        </p:nvSpPr>
        <p:spPr>
          <a:xfrm>
            <a:off x="3719691" y="5132085"/>
            <a:ext cx="3464433" cy="954107"/>
          </a:xfrm>
          <a:prstGeom prst="rect">
            <a:avLst/>
          </a:prstGeom>
          <a:noFill/>
        </p:spPr>
        <p:txBody>
          <a:bodyPr wrap="square" rtlCol="0">
            <a:spAutoFit/>
          </a:bodyPr>
          <a:lstStyle/>
          <a:p>
            <a:r>
              <a:rPr lang="en-US" sz="2800" dirty="0">
                <a:solidFill>
                  <a:srgbClr val="FFFF00"/>
                </a:solidFill>
              </a:rPr>
              <a:t>Remains were removed from here</a:t>
            </a:r>
            <a:endParaRPr lang="en-US" dirty="0">
              <a:solidFill>
                <a:srgbClr val="FFFF00"/>
              </a:solidFill>
            </a:endParaRPr>
          </a:p>
        </p:txBody>
      </p:sp>
      <p:cxnSp>
        <p:nvCxnSpPr>
          <p:cNvPr id="18" name="Straight Arrow Connector 17">
            <a:extLst>
              <a:ext uri="{FF2B5EF4-FFF2-40B4-BE49-F238E27FC236}">
                <a16:creationId xmlns:a16="http://schemas.microsoft.com/office/drawing/2014/main" id="{44E232CA-946F-8C42-DB90-8BAF9A649F59}"/>
              </a:ext>
            </a:extLst>
          </p:cNvPr>
          <p:cNvCxnSpPr>
            <a:cxnSpLocks/>
            <a:stCxn id="17" idx="0"/>
            <a:endCxn id="5" idx="3"/>
          </p:cNvCxnSpPr>
          <p:nvPr/>
        </p:nvCxnSpPr>
        <p:spPr>
          <a:xfrm flipV="1">
            <a:off x="5451908" y="4317168"/>
            <a:ext cx="361059" cy="814917"/>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DBCEC723-9546-F0F6-3A3C-6BBC8A5EAD00}"/>
              </a:ext>
            </a:extLst>
          </p:cNvPr>
          <p:cNvSpPr/>
          <p:nvPr/>
        </p:nvSpPr>
        <p:spPr>
          <a:xfrm>
            <a:off x="7973084" y="2235457"/>
            <a:ext cx="144856" cy="153909"/>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210A39E-98D6-249E-D0C0-9BD5C0447122}"/>
              </a:ext>
            </a:extLst>
          </p:cNvPr>
          <p:cNvSpPr/>
          <p:nvPr/>
        </p:nvSpPr>
        <p:spPr>
          <a:xfrm>
            <a:off x="2066554" y="4661942"/>
            <a:ext cx="144856" cy="153909"/>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90C1E7E-20DE-16AA-0ADC-39B6FD3F6407}"/>
              </a:ext>
            </a:extLst>
          </p:cNvPr>
          <p:cNvSpPr/>
          <p:nvPr/>
        </p:nvSpPr>
        <p:spPr>
          <a:xfrm>
            <a:off x="2153278" y="4388433"/>
            <a:ext cx="144856" cy="153909"/>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51898D5-45AD-6638-125C-EA9E4B4BFF53}"/>
              </a:ext>
            </a:extLst>
          </p:cNvPr>
          <p:cNvSpPr txBox="1"/>
          <p:nvPr/>
        </p:nvSpPr>
        <p:spPr>
          <a:xfrm>
            <a:off x="7184124" y="3422204"/>
            <a:ext cx="3592907" cy="1077218"/>
          </a:xfrm>
          <a:prstGeom prst="rect">
            <a:avLst/>
          </a:prstGeom>
          <a:noFill/>
        </p:spPr>
        <p:txBody>
          <a:bodyPr wrap="none" rtlCol="0">
            <a:spAutoFit/>
          </a:bodyPr>
          <a:lstStyle/>
          <a:p>
            <a:r>
              <a:rPr lang="en-US" sz="2800" dirty="0">
                <a:solidFill>
                  <a:srgbClr val="FFFF00"/>
                </a:solidFill>
              </a:rPr>
              <a:t>Remains reburied here.</a:t>
            </a:r>
          </a:p>
          <a:p>
            <a:endParaRPr lang="en-US" dirty="0">
              <a:solidFill>
                <a:schemeClr val="bg1"/>
              </a:solidFill>
            </a:endParaRPr>
          </a:p>
          <a:p>
            <a:endParaRPr lang="en-US" dirty="0">
              <a:solidFill>
                <a:schemeClr val="bg1"/>
              </a:solidFill>
            </a:endParaRPr>
          </a:p>
        </p:txBody>
      </p:sp>
      <p:cxnSp>
        <p:nvCxnSpPr>
          <p:cNvPr id="27" name="Straight Arrow Connector 26">
            <a:extLst>
              <a:ext uri="{FF2B5EF4-FFF2-40B4-BE49-F238E27FC236}">
                <a16:creationId xmlns:a16="http://schemas.microsoft.com/office/drawing/2014/main" id="{EEECC911-08D7-38DC-C1AA-01B6DD632852}"/>
              </a:ext>
            </a:extLst>
          </p:cNvPr>
          <p:cNvCxnSpPr>
            <a:cxnSpLocks/>
            <a:endCxn id="28" idx="4"/>
          </p:cNvCxnSpPr>
          <p:nvPr/>
        </p:nvCxnSpPr>
        <p:spPr>
          <a:xfrm flipH="1" flipV="1">
            <a:off x="7613209" y="2083057"/>
            <a:ext cx="127233" cy="1345943"/>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8336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2E3294-0E49-DE02-1D17-364676FB04F0}"/>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0" y="-627802"/>
            <a:ext cx="12192000" cy="9117679"/>
          </a:xfrm>
          <a:prstGeom prst="rect">
            <a:avLst/>
          </a:prstGeom>
        </p:spPr>
      </p:pic>
      <p:sp>
        <p:nvSpPr>
          <p:cNvPr id="4" name="TextBox 3">
            <a:extLst>
              <a:ext uri="{FF2B5EF4-FFF2-40B4-BE49-F238E27FC236}">
                <a16:creationId xmlns:a16="http://schemas.microsoft.com/office/drawing/2014/main" id="{40774BFB-3ABB-794F-1BFE-837D2B2B99F5}"/>
              </a:ext>
            </a:extLst>
          </p:cNvPr>
          <p:cNvSpPr txBox="1"/>
          <p:nvPr/>
        </p:nvSpPr>
        <p:spPr>
          <a:xfrm>
            <a:off x="7515368" y="1637728"/>
            <a:ext cx="4330890" cy="1200329"/>
          </a:xfrm>
          <a:prstGeom prst="rect">
            <a:avLst/>
          </a:prstGeom>
          <a:solidFill>
            <a:schemeClr val="bg1"/>
          </a:solidFill>
          <a:ln>
            <a:solidFill>
              <a:schemeClr val="tx1"/>
            </a:solidFill>
          </a:ln>
        </p:spPr>
        <p:txBody>
          <a:bodyPr wrap="square" rtlCol="0">
            <a:spAutoFit/>
          </a:bodyPr>
          <a:lstStyle/>
          <a:p>
            <a:r>
              <a:rPr lang="en-US" sz="1200" dirty="0"/>
              <a:t>Current burials are placed 6 feet below surface, well below the permafrost layer that is at 2 feet below surface.</a:t>
            </a:r>
          </a:p>
          <a:p>
            <a:r>
              <a:rPr lang="en-US" sz="1200" dirty="0"/>
              <a:t>This compromises the permafrost and leads to local melting at and around the graves.</a:t>
            </a:r>
          </a:p>
          <a:p>
            <a:r>
              <a:rPr lang="en-US" sz="1200" dirty="0"/>
              <a:t>Graves sink into the soggy ground.</a:t>
            </a:r>
          </a:p>
          <a:p>
            <a:r>
              <a:rPr lang="en-US" sz="1200" dirty="0"/>
              <a:t>This problem is much more common than erosion along cliffs.</a:t>
            </a:r>
          </a:p>
        </p:txBody>
      </p:sp>
    </p:spTree>
    <p:extLst>
      <p:ext uri="{BB962C8B-B14F-4D97-AF65-F5344CB8AC3E}">
        <p14:creationId xmlns:p14="http://schemas.microsoft.com/office/powerpoint/2010/main" val="11142809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67DCFB-F548-B314-EE3F-9B8AD1444AD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288471" y="342899"/>
            <a:ext cx="7113244" cy="1295401"/>
          </a:xfrm>
          <a:prstGeom prst="rect">
            <a:avLst/>
          </a:prstGeom>
        </p:spPr>
      </p:pic>
      <p:pic>
        <p:nvPicPr>
          <p:cNvPr id="5" name="Picture 4">
            <a:extLst>
              <a:ext uri="{FF2B5EF4-FFF2-40B4-BE49-F238E27FC236}">
                <a16:creationId xmlns:a16="http://schemas.microsoft.com/office/drawing/2014/main" id="{E1DA45C0-05E8-C838-BC66-11BC721917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95889" y="342899"/>
            <a:ext cx="4255024" cy="1003300"/>
          </a:xfrm>
          <a:prstGeom prst="rect">
            <a:avLst/>
          </a:prstGeom>
        </p:spPr>
      </p:pic>
      <p:pic>
        <p:nvPicPr>
          <p:cNvPr id="6" name="Picture 5">
            <a:extLst>
              <a:ext uri="{FF2B5EF4-FFF2-40B4-BE49-F238E27FC236}">
                <a16:creationId xmlns:a16="http://schemas.microsoft.com/office/drawing/2014/main" id="{10F3B49D-F13A-D255-10E0-48B028167C7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199778" y="1848924"/>
            <a:ext cx="8992222" cy="5009076"/>
          </a:xfrm>
          <a:prstGeom prst="rect">
            <a:avLst/>
          </a:prstGeom>
        </p:spPr>
      </p:pic>
      <p:sp>
        <p:nvSpPr>
          <p:cNvPr id="7" name="TextBox 6">
            <a:extLst>
              <a:ext uri="{FF2B5EF4-FFF2-40B4-BE49-F238E27FC236}">
                <a16:creationId xmlns:a16="http://schemas.microsoft.com/office/drawing/2014/main" id="{80CD14C9-EB67-3260-183C-C140890EAA1D}"/>
              </a:ext>
            </a:extLst>
          </p:cNvPr>
          <p:cNvSpPr txBox="1"/>
          <p:nvPr/>
        </p:nvSpPr>
        <p:spPr>
          <a:xfrm>
            <a:off x="437069" y="2429949"/>
            <a:ext cx="3378200" cy="3046988"/>
          </a:xfrm>
          <a:prstGeom prst="rect">
            <a:avLst/>
          </a:prstGeom>
          <a:noFill/>
        </p:spPr>
        <p:txBody>
          <a:bodyPr wrap="square">
            <a:spAutoFit/>
          </a:bodyPr>
          <a:lstStyle/>
          <a:p>
            <a:r>
              <a:rPr lang="en-US" sz="3200" dirty="0"/>
              <a:t>One village is trying this:</a:t>
            </a:r>
          </a:p>
          <a:p>
            <a:endParaRPr lang="en-US" sz="3200" dirty="0"/>
          </a:p>
          <a:p>
            <a:r>
              <a:rPr lang="en-US" sz="3200" b="1" dirty="0">
                <a:solidFill>
                  <a:srgbClr val="FF0000"/>
                </a:solidFill>
              </a:rPr>
              <a:t>Burying their dearly departed above ground.</a:t>
            </a:r>
          </a:p>
        </p:txBody>
      </p:sp>
    </p:spTree>
    <p:extLst>
      <p:ext uri="{BB962C8B-B14F-4D97-AF65-F5344CB8AC3E}">
        <p14:creationId xmlns:p14="http://schemas.microsoft.com/office/powerpoint/2010/main" val="25875332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BF9965-16E0-BB67-597C-8F283A9254A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5BE64D69-F36E-CEC2-F1D7-CB0CCEE56B49}"/>
              </a:ext>
            </a:extLst>
          </p:cNvPr>
          <p:cNvSpPr txBox="1"/>
          <p:nvPr/>
        </p:nvSpPr>
        <p:spPr>
          <a:xfrm>
            <a:off x="7542056" y="5709883"/>
            <a:ext cx="4512004" cy="1015663"/>
          </a:xfrm>
          <a:prstGeom prst="rect">
            <a:avLst/>
          </a:prstGeom>
          <a:solidFill>
            <a:schemeClr val="bg1"/>
          </a:solidFill>
          <a:ln>
            <a:solidFill>
              <a:schemeClr val="tx1"/>
            </a:solidFill>
          </a:ln>
        </p:spPr>
        <p:txBody>
          <a:bodyPr wrap="none" rtlCol="0">
            <a:spAutoFit/>
          </a:bodyPr>
          <a:lstStyle/>
          <a:p>
            <a:r>
              <a:rPr lang="en-US" sz="2000" dirty="0"/>
              <a:t>Some villages already bury above ground.</a:t>
            </a:r>
          </a:p>
          <a:p>
            <a:r>
              <a:rPr lang="en-US" sz="2000" dirty="0" err="1"/>
              <a:t>Nunam</a:t>
            </a:r>
            <a:r>
              <a:rPr lang="en-US" sz="2000" dirty="0"/>
              <a:t> </a:t>
            </a:r>
            <a:r>
              <a:rPr lang="en-US" sz="2000" dirty="0" err="1"/>
              <a:t>Iqua</a:t>
            </a:r>
            <a:r>
              <a:rPr lang="en-US" sz="2000" dirty="0"/>
              <a:t> right after </a:t>
            </a:r>
            <a:r>
              <a:rPr lang="en-US" sz="2000" dirty="0" err="1"/>
              <a:t>Merbok</a:t>
            </a:r>
            <a:r>
              <a:rPr lang="en-US" sz="2000" dirty="0"/>
              <a:t> in 2022.</a:t>
            </a:r>
          </a:p>
          <a:p>
            <a:r>
              <a:rPr lang="en-US" sz="2000" dirty="0"/>
              <a:t>Graves floated around.</a:t>
            </a:r>
          </a:p>
        </p:txBody>
      </p:sp>
    </p:spTree>
    <p:extLst>
      <p:ext uri="{BB962C8B-B14F-4D97-AF65-F5344CB8AC3E}">
        <p14:creationId xmlns:p14="http://schemas.microsoft.com/office/powerpoint/2010/main" val="21940428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35CC95-264B-F412-5F93-6EAE64149063}"/>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632591" y="162219"/>
            <a:ext cx="10926817" cy="6533561"/>
          </a:xfrm>
          <a:prstGeom prst="rect">
            <a:avLst/>
          </a:prstGeom>
        </p:spPr>
      </p:pic>
      <p:sp>
        <p:nvSpPr>
          <p:cNvPr id="5" name="TextBox 4">
            <a:extLst>
              <a:ext uri="{FF2B5EF4-FFF2-40B4-BE49-F238E27FC236}">
                <a16:creationId xmlns:a16="http://schemas.microsoft.com/office/drawing/2014/main" id="{5F863195-1CCA-6C91-5A68-212DE3FA8E33}"/>
              </a:ext>
            </a:extLst>
          </p:cNvPr>
          <p:cNvSpPr txBox="1"/>
          <p:nvPr/>
        </p:nvSpPr>
        <p:spPr>
          <a:xfrm>
            <a:off x="5828168" y="95991"/>
            <a:ext cx="6097508" cy="584775"/>
          </a:xfrm>
          <a:prstGeom prst="rect">
            <a:avLst/>
          </a:prstGeom>
          <a:noFill/>
        </p:spPr>
        <p:txBody>
          <a:bodyPr wrap="square">
            <a:spAutoFit/>
          </a:bodyPr>
          <a:lstStyle/>
          <a:p>
            <a:r>
              <a:rPr lang="en-US" sz="3200" dirty="0" err="1"/>
              <a:t>Kihtagamiut</a:t>
            </a:r>
            <a:r>
              <a:rPr lang="en-US" sz="3200" dirty="0"/>
              <a:t> (near Akiachak) 1884</a:t>
            </a:r>
          </a:p>
        </p:txBody>
      </p:sp>
    </p:spTree>
    <p:extLst>
      <p:ext uri="{BB962C8B-B14F-4D97-AF65-F5344CB8AC3E}">
        <p14:creationId xmlns:p14="http://schemas.microsoft.com/office/powerpoint/2010/main" val="18000525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D9372B-4CB0-A8AF-A8E7-6EAA42B9E13A}"/>
              </a:ext>
            </a:extLst>
          </p:cNvPr>
          <p:cNvPicPr>
            <a:picLocks noChangeAspect="1"/>
          </p:cNvPicPr>
          <p:nvPr/>
        </p:nvPicPr>
        <p:blipFill>
          <a:blip r:embed="rId2"/>
          <a:stretch>
            <a:fillRect/>
          </a:stretch>
        </p:blipFill>
        <p:spPr>
          <a:xfrm>
            <a:off x="4857705" y="0"/>
            <a:ext cx="7611265" cy="5147983"/>
          </a:xfrm>
          <a:prstGeom prst="rect">
            <a:avLst/>
          </a:prstGeom>
        </p:spPr>
      </p:pic>
      <p:sp>
        <p:nvSpPr>
          <p:cNvPr id="4" name="TextBox 3">
            <a:extLst>
              <a:ext uri="{FF2B5EF4-FFF2-40B4-BE49-F238E27FC236}">
                <a16:creationId xmlns:a16="http://schemas.microsoft.com/office/drawing/2014/main" id="{982BE61B-576C-983B-0243-93041F30D9D3}"/>
              </a:ext>
            </a:extLst>
          </p:cNvPr>
          <p:cNvSpPr txBox="1"/>
          <p:nvPr/>
        </p:nvSpPr>
        <p:spPr>
          <a:xfrm>
            <a:off x="7944350" y="5079743"/>
            <a:ext cx="1747081" cy="369332"/>
          </a:xfrm>
          <a:prstGeom prst="rect">
            <a:avLst/>
          </a:prstGeom>
          <a:noFill/>
        </p:spPr>
        <p:txBody>
          <a:bodyPr wrap="none" rtlCol="0">
            <a:spAutoFit/>
          </a:bodyPr>
          <a:lstStyle/>
          <a:p>
            <a:r>
              <a:rPr lang="en-US" dirty="0"/>
              <a:t>From Dall (1870)</a:t>
            </a:r>
          </a:p>
        </p:txBody>
      </p:sp>
      <p:pic>
        <p:nvPicPr>
          <p:cNvPr id="2" name="Picture 1">
            <a:extLst>
              <a:ext uri="{FF2B5EF4-FFF2-40B4-BE49-F238E27FC236}">
                <a16:creationId xmlns:a16="http://schemas.microsoft.com/office/drawing/2014/main" id="{37FC7338-66F2-27F3-6553-E3593D484BD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4119" y="8607"/>
            <a:ext cx="5380115" cy="6300719"/>
          </a:xfrm>
          <a:prstGeom prst="rect">
            <a:avLst/>
          </a:prstGeom>
        </p:spPr>
      </p:pic>
      <p:sp>
        <p:nvSpPr>
          <p:cNvPr id="5" name="TextBox 4">
            <a:extLst>
              <a:ext uri="{FF2B5EF4-FFF2-40B4-BE49-F238E27FC236}">
                <a16:creationId xmlns:a16="http://schemas.microsoft.com/office/drawing/2014/main" id="{DB41F848-7297-EB71-513D-6204B5B47F52}"/>
              </a:ext>
            </a:extLst>
          </p:cNvPr>
          <p:cNvSpPr txBox="1"/>
          <p:nvPr/>
        </p:nvSpPr>
        <p:spPr>
          <a:xfrm>
            <a:off x="1366408" y="6240107"/>
            <a:ext cx="2829172" cy="369332"/>
          </a:xfrm>
          <a:prstGeom prst="rect">
            <a:avLst/>
          </a:prstGeom>
          <a:noFill/>
        </p:spPr>
        <p:txBody>
          <a:bodyPr wrap="none" rtlCol="0">
            <a:spAutoFit/>
          </a:bodyPr>
          <a:lstStyle/>
          <a:p>
            <a:r>
              <a:rPr lang="en-US" dirty="0"/>
              <a:t>From </a:t>
            </a:r>
            <a:r>
              <a:rPr lang="en-US" dirty="0" err="1"/>
              <a:t>Fienup</a:t>
            </a:r>
            <a:r>
              <a:rPr lang="en-US" dirty="0"/>
              <a:t>-Riordan (1983)</a:t>
            </a:r>
          </a:p>
        </p:txBody>
      </p:sp>
    </p:spTree>
    <p:extLst>
      <p:ext uri="{BB962C8B-B14F-4D97-AF65-F5344CB8AC3E}">
        <p14:creationId xmlns:p14="http://schemas.microsoft.com/office/powerpoint/2010/main" val="19555109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DE1511-4788-7F33-9DE5-FF27ACB7BC4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60000">
            <a:off x="-124511" y="-356531"/>
            <a:ext cx="12397608" cy="7767053"/>
          </a:xfrm>
          <a:prstGeom prst="rect">
            <a:avLst/>
          </a:prstGeom>
        </p:spPr>
      </p:pic>
      <p:sp>
        <p:nvSpPr>
          <p:cNvPr id="3" name="TextBox 2">
            <a:extLst>
              <a:ext uri="{FF2B5EF4-FFF2-40B4-BE49-F238E27FC236}">
                <a16:creationId xmlns:a16="http://schemas.microsoft.com/office/drawing/2014/main" id="{02FE44A4-B0F7-6EF6-7B50-24EC315B503D}"/>
              </a:ext>
            </a:extLst>
          </p:cNvPr>
          <p:cNvSpPr txBox="1"/>
          <p:nvPr/>
        </p:nvSpPr>
        <p:spPr>
          <a:xfrm>
            <a:off x="469445" y="250107"/>
            <a:ext cx="11260999" cy="6370975"/>
          </a:xfrm>
          <a:prstGeom prst="rect">
            <a:avLst/>
          </a:prstGeom>
          <a:solidFill>
            <a:schemeClr val="bg1"/>
          </a:solidFill>
        </p:spPr>
        <p:txBody>
          <a:bodyPr wrap="square" rtlCol="0">
            <a:spAutoFit/>
          </a:bodyPr>
          <a:lstStyle/>
          <a:p>
            <a:r>
              <a:rPr lang="en-US" sz="2400" dirty="0"/>
              <a:t>Be ready and plan ahead for:</a:t>
            </a:r>
          </a:p>
          <a:p>
            <a:endParaRPr lang="en-US" sz="2400" dirty="0"/>
          </a:p>
          <a:p>
            <a:pPr marL="342900" indent="-342900">
              <a:buFont typeface="Arial" panose="020B0604020202020204" pitchFamily="34" charset="0"/>
              <a:buChar char="•"/>
            </a:pPr>
            <a:r>
              <a:rPr lang="en-US" sz="2400" dirty="0"/>
              <a:t>Permits, notifications and reporting.</a:t>
            </a:r>
          </a:p>
          <a:p>
            <a:pPr marL="342900" indent="-342900">
              <a:buFont typeface="Arial" panose="020B0604020202020204" pitchFamily="34" charset="0"/>
              <a:buChar char="•"/>
            </a:pPr>
            <a:r>
              <a:rPr lang="en-US" sz="2400" dirty="0"/>
              <a:t>Constant communications with local citizens.</a:t>
            </a:r>
          </a:p>
          <a:p>
            <a:pPr marL="342900" indent="-342900">
              <a:buFont typeface="Arial" panose="020B0604020202020204" pitchFamily="34" charset="0"/>
              <a:buChar char="•"/>
            </a:pPr>
            <a:r>
              <a:rPr lang="en-US" sz="2400" dirty="0"/>
              <a:t>Coffins that are falling apart.</a:t>
            </a:r>
          </a:p>
          <a:p>
            <a:pPr marL="342900" indent="-342900">
              <a:buFont typeface="Arial" panose="020B0604020202020204" pitchFamily="34" charset="0"/>
              <a:buChar char="•"/>
            </a:pPr>
            <a:r>
              <a:rPr lang="en-US" sz="2400" dirty="0"/>
              <a:t>Coffins with lids that have collapsed on to the remains.</a:t>
            </a:r>
          </a:p>
          <a:p>
            <a:pPr marL="342900" indent="-342900">
              <a:buFont typeface="Arial" panose="020B0604020202020204" pitchFamily="34" charset="0"/>
              <a:buChar char="•"/>
            </a:pPr>
            <a:r>
              <a:rPr lang="en-US" sz="2400" dirty="0"/>
              <a:t>Scattered remains mixed with others.</a:t>
            </a:r>
          </a:p>
          <a:p>
            <a:pPr marL="342900" indent="-342900">
              <a:buFont typeface="Arial" panose="020B0604020202020204" pitchFamily="34" charset="0"/>
              <a:buChar char="•"/>
            </a:pPr>
            <a:r>
              <a:rPr lang="en-US" sz="2400" dirty="0"/>
              <a:t>Skin and hair and clothes with the remains.</a:t>
            </a:r>
          </a:p>
          <a:p>
            <a:pPr marL="342900" indent="-342900">
              <a:buFont typeface="Arial" panose="020B0604020202020204" pitchFamily="34" charset="0"/>
              <a:buChar char="•"/>
            </a:pPr>
            <a:r>
              <a:rPr lang="en-US" sz="2400" dirty="0"/>
              <a:t>Staying safe with potential disease.</a:t>
            </a:r>
          </a:p>
          <a:p>
            <a:pPr marL="342900" indent="-342900">
              <a:buFont typeface="Arial" panose="020B0604020202020204" pitchFamily="34" charset="0"/>
              <a:buChar char="•"/>
            </a:pPr>
            <a:r>
              <a:rPr lang="en-US" sz="2400" dirty="0"/>
              <a:t>Permafrost and permafrost melting.</a:t>
            </a:r>
          </a:p>
          <a:p>
            <a:pPr marL="342900" indent="-342900">
              <a:buFont typeface="Arial" panose="020B0604020202020204" pitchFamily="34" charset="0"/>
              <a:buChar char="•"/>
            </a:pPr>
            <a:r>
              <a:rPr lang="en-US" sz="2400" dirty="0"/>
              <a:t>Mixing of remains with others, and with more modern debris and things.</a:t>
            </a:r>
          </a:p>
          <a:p>
            <a:pPr marL="342900" indent="-342900">
              <a:buFont typeface="Arial" panose="020B0604020202020204" pitchFamily="34" charset="0"/>
              <a:buChar char="•"/>
            </a:pPr>
            <a:r>
              <a:rPr lang="en-US" sz="2400" dirty="0"/>
              <a:t>The proper tools for the terrain and situation.</a:t>
            </a:r>
          </a:p>
          <a:p>
            <a:pPr marL="342900" indent="-342900">
              <a:buFont typeface="Arial" panose="020B0604020202020204" pitchFamily="34" charset="0"/>
              <a:buChar char="•"/>
            </a:pPr>
            <a:r>
              <a:rPr lang="en-US" sz="2400" dirty="0"/>
              <a:t>Low tech is better than high tech, but that means more human labor intensive.</a:t>
            </a:r>
          </a:p>
          <a:p>
            <a:pPr marL="342900" indent="-342900">
              <a:buFont typeface="Arial" panose="020B0604020202020204" pitchFamily="34" charset="0"/>
              <a:buChar char="•"/>
            </a:pPr>
            <a:r>
              <a:rPr lang="en-US" sz="2400" dirty="0"/>
              <a:t>Hiring local citizens can and should be doing this work.</a:t>
            </a:r>
          </a:p>
          <a:p>
            <a:pPr marL="342900" indent="-342900">
              <a:buFont typeface="Arial" panose="020B0604020202020204" pitchFamily="34" charset="0"/>
              <a:buChar char="•"/>
            </a:pPr>
            <a:r>
              <a:rPr lang="en-US" sz="2400" dirty="0"/>
              <a:t>Equipment and logistics for wrapping and temporary storage.</a:t>
            </a:r>
          </a:p>
          <a:p>
            <a:pPr marL="342900" indent="-342900">
              <a:buFont typeface="Arial" panose="020B0604020202020204" pitchFamily="34" charset="0"/>
              <a:buChar char="•"/>
            </a:pPr>
            <a:r>
              <a:rPr lang="en-US" sz="2400" dirty="0"/>
              <a:t>Coordinating with reburial, and hopefully finding a reburial place that does not further contribute to permafrost melting and erosion.</a:t>
            </a:r>
            <a:endParaRPr lang="en-US" dirty="0"/>
          </a:p>
        </p:txBody>
      </p:sp>
    </p:spTree>
    <p:extLst>
      <p:ext uri="{BB962C8B-B14F-4D97-AF65-F5344CB8AC3E}">
        <p14:creationId xmlns:p14="http://schemas.microsoft.com/office/powerpoint/2010/main" val="32536655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l="30718"/>
          <a:stretch/>
        </p:blipFill>
        <p:spPr>
          <a:xfrm>
            <a:off x="0" y="0"/>
            <a:ext cx="121920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343E1943-B0EC-DCB3-2029-DD2D08198E61}"/>
              </a:ext>
            </a:extLst>
          </p:cNvPr>
          <p:cNvSpPr txBox="1"/>
          <p:nvPr/>
        </p:nvSpPr>
        <p:spPr>
          <a:xfrm>
            <a:off x="224349" y="227501"/>
            <a:ext cx="1931995" cy="5447645"/>
          </a:xfrm>
          <a:prstGeom prst="rect">
            <a:avLst/>
          </a:prstGeom>
          <a:solidFill>
            <a:schemeClr val="bg1"/>
          </a:solidFill>
          <a:ln>
            <a:solidFill>
              <a:schemeClr val="tx1"/>
            </a:solidFill>
          </a:ln>
        </p:spPr>
        <p:txBody>
          <a:bodyPr wrap="square" rtlCol="0">
            <a:spAutoFit/>
          </a:bodyPr>
          <a:lstStyle/>
          <a:p>
            <a:r>
              <a:rPr lang="en-US" sz="1200" dirty="0"/>
              <a:t>What I have experienced for years now in Alaska: folks in the village call around to some state and federal agency for support, and each agency says “we can’t do anything, but try (fill in the blank) agency.  And oh, by the way, before you do anything you need to contact the State Troopers, the State Historic Preservation Office, the Medical Examiner and the State Vital Statistics and the Bureau of Indian Affairs to get permits.  No, they can’t help you, but you have to abide by their rules.”</a:t>
            </a:r>
          </a:p>
          <a:p>
            <a:endParaRPr lang="en-US" sz="1200" dirty="0"/>
          </a:p>
          <a:p>
            <a:r>
              <a:rPr lang="en-US" sz="1200" dirty="0"/>
              <a:t>Only when a governor or president of the USA declares a state of emergency can state and federal agencies get involved with funding and labor.  Even the actions are limited and they run dry quickly.  </a:t>
            </a:r>
          </a:p>
        </p:txBody>
      </p:sp>
      <p:sp>
        <p:nvSpPr>
          <p:cNvPr id="3" name="TextBox 2">
            <a:extLst>
              <a:ext uri="{FF2B5EF4-FFF2-40B4-BE49-F238E27FC236}">
                <a16:creationId xmlns:a16="http://schemas.microsoft.com/office/drawing/2014/main" id="{3DD5FF3B-A25F-2AF2-ED7E-10015F5B9D25}"/>
              </a:ext>
            </a:extLst>
          </p:cNvPr>
          <p:cNvSpPr txBox="1"/>
          <p:nvPr/>
        </p:nvSpPr>
        <p:spPr>
          <a:xfrm>
            <a:off x="4517409" y="157073"/>
            <a:ext cx="6114197" cy="523220"/>
          </a:xfrm>
          <a:prstGeom prst="rect">
            <a:avLst/>
          </a:prstGeom>
          <a:solidFill>
            <a:schemeClr val="bg1"/>
          </a:solidFill>
        </p:spPr>
        <p:txBody>
          <a:bodyPr wrap="square">
            <a:spAutoFit/>
          </a:bodyPr>
          <a:lstStyle/>
          <a:p>
            <a:r>
              <a:rPr lang="en-US" sz="2800" dirty="0">
                <a:solidFill>
                  <a:srgbClr val="C00000"/>
                </a:solidFill>
              </a:rPr>
              <a:t>There is no Department of Saving Graves</a:t>
            </a:r>
            <a:r>
              <a:rPr lang="en-US" sz="1800" dirty="0">
                <a:solidFill>
                  <a:srgbClr val="C00000"/>
                </a:solidFill>
              </a:rPr>
              <a:t>.</a:t>
            </a:r>
          </a:p>
        </p:txBody>
      </p:sp>
    </p:spTree>
    <p:extLst>
      <p:ext uri="{BB962C8B-B14F-4D97-AF65-F5344CB8AC3E}">
        <p14:creationId xmlns:p14="http://schemas.microsoft.com/office/powerpoint/2010/main" val="17785829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DE1511-4788-7F33-9DE5-FF27ACB7BC4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60000">
            <a:off x="-124511" y="-356531"/>
            <a:ext cx="12397608" cy="7767053"/>
          </a:xfrm>
          <a:prstGeom prst="rect">
            <a:avLst/>
          </a:prstGeom>
        </p:spPr>
      </p:pic>
      <p:sp>
        <p:nvSpPr>
          <p:cNvPr id="2" name="TextBox 1">
            <a:extLst>
              <a:ext uri="{FF2B5EF4-FFF2-40B4-BE49-F238E27FC236}">
                <a16:creationId xmlns:a16="http://schemas.microsoft.com/office/drawing/2014/main" id="{D3839C80-0EBC-254C-B88D-0932904C9305}"/>
              </a:ext>
            </a:extLst>
          </p:cNvPr>
          <p:cNvSpPr txBox="1"/>
          <p:nvPr/>
        </p:nvSpPr>
        <p:spPr>
          <a:xfrm>
            <a:off x="157068" y="5712825"/>
            <a:ext cx="9301258" cy="954107"/>
          </a:xfrm>
          <a:prstGeom prst="rect">
            <a:avLst/>
          </a:prstGeom>
          <a:solidFill>
            <a:schemeClr val="bg1"/>
          </a:solidFill>
          <a:ln>
            <a:solidFill>
              <a:schemeClr val="tx1"/>
            </a:solidFill>
          </a:ln>
        </p:spPr>
        <p:txBody>
          <a:bodyPr wrap="square" rtlCol="0">
            <a:spAutoFit/>
          </a:bodyPr>
          <a:lstStyle/>
          <a:p>
            <a:r>
              <a:rPr lang="en-US" sz="2800" dirty="0"/>
              <a:t>If you find yourself involved with eroding cemeteries, please let me know and I will be happy to talk with you more about it.</a:t>
            </a:r>
          </a:p>
        </p:txBody>
      </p:sp>
    </p:spTree>
    <p:extLst>
      <p:ext uri="{BB962C8B-B14F-4D97-AF65-F5344CB8AC3E}">
        <p14:creationId xmlns:p14="http://schemas.microsoft.com/office/powerpoint/2010/main" val="6984682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B67FAF-6BF2-4CF8-6EB2-C3B7C4A957F3}"/>
              </a:ext>
            </a:extLst>
          </p:cNvPr>
          <p:cNvSpPr txBox="1"/>
          <p:nvPr/>
        </p:nvSpPr>
        <p:spPr>
          <a:xfrm>
            <a:off x="198483" y="1036241"/>
            <a:ext cx="2251549" cy="5632311"/>
          </a:xfrm>
          <a:prstGeom prst="rect">
            <a:avLst/>
          </a:prstGeom>
          <a:noFill/>
          <a:ln>
            <a:solidFill>
              <a:schemeClr val="tx1"/>
            </a:solidFill>
          </a:ln>
        </p:spPr>
        <p:txBody>
          <a:bodyPr wrap="square" rtlCol="0">
            <a:spAutoFit/>
          </a:bodyPr>
          <a:lstStyle/>
          <a:p>
            <a:r>
              <a:rPr lang="en-US" sz="1200" dirty="0"/>
              <a:t>State law says you must notify these agencies for these reasons:</a:t>
            </a:r>
          </a:p>
          <a:p>
            <a:r>
              <a:rPr lang="en-US" sz="1200" b="1" dirty="0"/>
              <a:t>State Troopers</a:t>
            </a:r>
            <a:r>
              <a:rPr lang="en-US" sz="1200" dirty="0"/>
              <a:t>, so they can decide whether these eroding human remains are part of a forensic case like a murder or missing person.</a:t>
            </a:r>
          </a:p>
          <a:p>
            <a:r>
              <a:rPr lang="en-US" sz="1200" dirty="0"/>
              <a:t>The </a:t>
            </a:r>
            <a:r>
              <a:rPr lang="en-US" sz="1200" b="1" dirty="0"/>
              <a:t>state medical examiner </a:t>
            </a:r>
            <a:r>
              <a:rPr lang="en-US" sz="1200" dirty="0"/>
              <a:t>will help the Troopers decide if these are human remains.</a:t>
            </a:r>
          </a:p>
          <a:p>
            <a:r>
              <a:rPr lang="en-US" sz="1200" dirty="0"/>
              <a:t>The </a:t>
            </a:r>
            <a:r>
              <a:rPr lang="en-US" sz="1200" b="1" dirty="0"/>
              <a:t>state Health Analytics and Vital Records (a.k.a. Alaska Bureau of Vital Statistics) </a:t>
            </a:r>
            <a:r>
              <a:rPr lang="en-US" sz="1200" dirty="0"/>
              <a:t>are in charge of how deceased people are moved so you must get a permit to move the remains from them so you do not get a Class C Felony.</a:t>
            </a:r>
          </a:p>
          <a:p>
            <a:r>
              <a:rPr lang="en-US" sz="1200" dirty="0"/>
              <a:t>The </a:t>
            </a:r>
            <a:r>
              <a:rPr lang="en-US" sz="1200" b="1" dirty="0"/>
              <a:t>State Historic Preservation Office </a:t>
            </a:r>
            <a:r>
              <a:rPr lang="en-US" sz="1200" dirty="0"/>
              <a:t>so they can decide if this is a prehistoric archaeological site or a community cemetery.  Different laws pertain to these different settings.</a:t>
            </a:r>
          </a:p>
          <a:p>
            <a:endParaRPr lang="en-US" sz="1200" dirty="0"/>
          </a:p>
          <a:p>
            <a:r>
              <a:rPr lang="en-US" sz="1200" dirty="0"/>
              <a:t>None of these groups help you.  They only make you do things.</a:t>
            </a:r>
          </a:p>
          <a:p>
            <a:endParaRPr lang="en-US" sz="1200" dirty="0"/>
          </a:p>
          <a:p>
            <a:r>
              <a:rPr lang="en-US" sz="1200" dirty="0"/>
              <a:t>Things, entities, responsibilities are not well-defined.</a:t>
            </a:r>
            <a:endParaRPr lang="en-US" dirty="0"/>
          </a:p>
        </p:txBody>
      </p:sp>
      <p:pic>
        <p:nvPicPr>
          <p:cNvPr id="5" name="Picture 4">
            <a:extLst>
              <a:ext uri="{FF2B5EF4-FFF2-40B4-BE49-F238E27FC236}">
                <a16:creationId xmlns:a16="http://schemas.microsoft.com/office/drawing/2014/main" id="{44B9CDB2-2109-F774-5A61-783EB52BDB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45865" y="474338"/>
            <a:ext cx="4684517" cy="61313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D2767A7A-AEDE-03EF-FC2F-E729657067CA}"/>
              </a:ext>
            </a:extLst>
          </p:cNvPr>
          <p:cNvSpPr txBox="1"/>
          <p:nvPr/>
        </p:nvSpPr>
        <p:spPr>
          <a:xfrm>
            <a:off x="223681" y="82570"/>
            <a:ext cx="2251549" cy="954107"/>
          </a:xfrm>
          <a:prstGeom prst="rect">
            <a:avLst/>
          </a:prstGeom>
          <a:solidFill>
            <a:schemeClr val="bg1"/>
          </a:solidFill>
        </p:spPr>
        <p:txBody>
          <a:bodyPr wrap="square">
            <a:spAutoFit/>
          </a:bodyPr>
          <a:lstStyle/>
          <a:p>
            <a:r>
              <a:rPr lang="en-US" sz="2800" dirty="0">
                <a:solidFill>
                  <a:srgbClr val="C00000"/>
                </a:solidFill>
              </a:rPr>
              <a:t>Hurry up …</a:t>
            </a:r>
          </a:p>
          <a:p>
            <a:r>
              <a:rPr lang="en-US" sz="2800" dirty="0">
                <a:solidFill>
                  <a:srgbClr val="C00000"/>
                </a:solidFill>
              </a:rPr>
              <a:t>      …and wait</a:t>
            </a:r>
            <a:r>
              <a:rPr lang="en-US" sz="1800" dirty="0">
                <a:solidFill>
                  <a:srgbClr val="C00000"/>
                </a:solidFill>
              </a:rPr>
              <a:t>.</a:t>
            </a:r>
          </a:p>
        </p:txBody>
      </p:sp>
      <p:pic>
        <p:nvPicPr>
          <p:cNvPr id="6" name="Picture 5">
            <a:extLst>
              <a:ext uri="{FF2B5EF4-FFF2-40B4-BE49-F238E27FC236}">
                <a16:creationId xmlns:a16="http://schemas.microsoft.com/office/drawing/2014/main" id="{B3D582FA-A79E-C6C1-2DA2-EA5A7567CA8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526215" y="198460"/>
            <a:ext cx="4495681" cy="63865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541499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44032BF-6006-B530-269A-9337667D35FF}"/>
              </a:ext>
            </a:extLst>
          </p:cNvPr>
          <p:cNvSpPr txBox="1"/>
          <p:nvPr/>
        </p:nvSpPr>
        <p:spPr>
          <a:xfrm>
            <a:off x="267956" y="399260"/>
            <a:ext cx="2043164" cy="5632311"/>
          </a:xfrm>
          <a:prstGeom prst="rect">
            <a:avLst/>
          </a:prstGeom>
          <a:noFill/>
          <a:ln>
            <a:solidFill>
              <a:schemeClr val="tx1"/>
            </a:solidFill>
          </a:ln>
        </p:spPr>
        <p:txBody>
          <a:bodyPr wrap="square">
            <a:spAutoFit/>
          </a:bodyPr>
          <a:lstStyle/>
          <a:p>
            <a:r>
              <a:rPr lang="en-US" sz="1200" dirty="0"/>
              <a:t>Before you can do anything you are supposed to get these permits:</a:t>
            </a:r>
          </a:p>
          <a:p>
            <a:endParaRPr lang="en-US" sz="1200" dirty="0"/>
          </a:p>
          <a:p>
            <a:r>
              <a:rPr lang="en-US" sz="1200" b="1" dirty="0"/>
              <a:t>Permit to move remains</a:t>
            </a:r>
            <a:r>
              <a:rPr lang="en-US" sz="1200" dirty="0"/>
              <a:t>.   This permit takes a few days to get.</a:t>
            </a:r>
          </a:p>
          <a:p>
            <a:endParaRPr lang="en-US" sz="1200" dirty="0"/>
          </a:p>
          <a:p>
            <a:r>
              <a:rPr lang="en-US" sz="1200" b="1" dirty="0"/>
              <a:t>Permit to handle cultural remains on state land </a:t>
            </a:r>
            <a:r>
              <a:rPr lang="en-US" sz="1200" dirty="0"/>
              <a:t>(from SHPO).  This permit takes 4 to 6 weeks to get.</a:t>
            </a:r>
          </a:p>
          <a:p>
            <a:endParaRPr lang="en-US" sz="1200" dirty="0"/>
          </a:p>
          <a:p>
            <a:r>
              <a:rPr lang="en-US" sz="1200" b="1" dirty="0"/>
              <a:t>Permit to handle cultural remains on tribal lands from BIA</a:t>
            </a:r>
            <a:r>
              <a:rPr lang="en-US" sz="1200" dirty="0"/>
              <a:t>.  I don’t know how long that permit takes to get.</a:t>
            </a:r>
          </a:p>
          <a:p>
            <a:endParaRPr lang="en-US" sz="1200" dirty="0"/>
          </a:p>
          <a:p>
            <a:r>
              <a:rPr lang="en-US" sz="1200" dirty="0"/>
              <a:t>When the cemetery is on federal or tribal land, you will also need to go through the lengthy process of doing a </a:t>
            </a:r>
            <a:r>
              <a:rPr lang="en-US" sz="1200" b="1" dirty="0"/>
              <a:t>NAGPRA Plan of Action</a:t>
            </a:r>
            <a:r>
              <a:rPr lang="en-US" sz="1200" dirty="0"/>
              <a:t>.</a:t>
            </a:r>
          </a:p>
          <a:p>
            <a:endParaRPr lang="en-US" sz="1200" dirty="0"/>
          </a:p>
          <a:p>
            <a:r>
              <a:rPr lang="en-US" sz="1200" dirty="0"/>
              <a:t>Actions conducted on Alaska Native </a:t>
            </a:r>
            <a:r>
              <a:rPr lang="en-US" sz="1200" b="1" dirty="0"/>
              <a:t>corporation lands </a:t>
            </a:r>
            <a:r>
              <a:rPr lang="en-US" sz="1200" dirty="0"/>
              <a:t>will require permits from the local Native Village Corporation the Native Regional Corporation.</a:t>
            </a:r>
          </a:p>
        </p:txBody>
      </p:sp>
      <p:pic>
        <p:nvPicPr>
          <p:cNvPr id="5" name="Picture 4">
            <a:extLst>
              <a:ext uri="{FF2B5EF4-FFF2-40B4-BE49-F238E27FC236}">
                <a16:creationId xmlns:a16="http://schemas.microsoft.com/office/drawing/2014/main" id="{A577772D-CF99-6FEE-F024-ED94B2463D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81940" y="369116"/>
            <a:ext cx="5069750" cy="6272642"/>
          </a:xfrm>
          <a:prstGeom prst="rect">
            <a:avLst/>
          </a:prstGeom>
        </p:spPr>
      </p:pic>
      <p:pic>
        <p:nvPicPr>
          <p:cNvPr id="7" name="Picture 6">
            <a:extLst>
              <a:ext uri="{FF2B5EF4-FFF2-40B4-BE49-F238E27FC236}">
                <a16:creationId xmlns:a16="http://schemas.microsoft.com/office/drawing/2014/main" id="{2E6F0676-B940-1123-1521-1136B8BA09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47188" y="484565"/>
            <a:ext cx="4346800" cy="6187337"/>
          </a:xfrm>
          <a:prstGeom prst="rect">
            <a:avLst/>
          </a:prstGeom>
        </p:spPr>
      </p:pic>
    </p:spTree>
    <p:extLst>
      <p:ext uri="{BB962C8B-B14F-4D97-AF65-F5344CB8AC3E}">
        <p14:creationId xmlns:p14="http://schemas.microsoft.com/office/powerpoint/2010/main" val="19680913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84ADF5-0E71-F791-BE97-DDF0D40795EE}"/>
              </a:ext>
            </a:extLst>
          </p:cNvPr>
          <p:cNvSpPr txBox="1"/>
          <p:nvPr/>
        </p:nvSpPr>
        <p:spPr>
          <a:xfrm>
            <a:off x="1632857" y="1212980"/>
            <a:ext cx="184731" cy="369332"/>
          </a:xfrm>
          <a:prstGeom prst="rect">
            <a:avLst/>
          </a:prstGeom>
          <a:noFill/>
        </p:spPr>
        <p:txBody>
          <a:bodyPr wrap="none" rtlCol="0">
            <a:spAutoFit/>
          </a:bodyPr>
          <a:lstStyle/>
          <a:p>
            <a:endParaRPr lang="en-US"/>
          </a:p>
        </p:txBody>
      </p:sp>
      <p:pic>
        <p:nvPicPr>
          <p:cNvPr id="3" name="Picture 2">
            <a:extLst>
              <a:ext uri="{FF2B5EF4-FFF2-40B4-BE49-F238E27FC236}">
                <a16:creationId xmlns:a16="http://schemas.microsoft.com/office/drawing/2014/main" id="{00EC9686-1878-2928-C70F-CB90E5D9AB1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305550" y="273305"/>
            <a:ext cx="4764857" cy="6453398"/>
          </a:xfrm>
          <a:prstGeom prst="rect">
            <a:avLst/>
          </a:prstGeom>
        </p:spPr>
      </p:pic>
      <p:sp>
        <p:nvSpPr>
          <p:cNvPr id="4" name="TextBox 3">
            <a:extLst>
              <a:ext uri="{FF2B5EF4-FFF2-40B4-BE49-F238E27FC236}">
                <a16:creationId xmlns:a16="http://schemas.microsoft.com/office/drawing/2014/main" id="{409A2D52-F083-69AA-2DA0-0D70968F83ED}"/>
              </a:ext>
            </a:extLst>
          </p:cNvPr>
          <p:cNvSpPr txBox="1"/>
          <p:nvPr/>
        </p:nvSpPr>
        <p:spPr>
          <a:xfrm>
            <a:off x="249942" y="1212980"/>
            <a:ext cx="1985921" cy="5078313"/>
          </a:xfrm>
          <a:prstGeom prst="rect">
            <a:avLst/>
          </a:prstGeom>
          <a:noFill/>
          <a:ln>
            <a:solidFill>
              <a:schemeClr val="tx1"/>
            </a:solidFill>
          </a:ln>
        </p:spPr>
        <p:txBody>
          <a:bodyPr wrap="square" rtlCol="0">
            <a:spAutoFit/>
          </a:bodyPr>
          <a:lstStyle/>
          <a:p>
            <a:r>
              <a:rPr lang="en-US" sz="1200" dirty="0"/>
              <a:t>I am in the process of re=imagining the process.</a:t>
            </a:r>
          </a:p>
          <a:p>
            <a:endParaRPr lang="en-US" sz="1200" dirty="0"/>
          </a:p>
          <a:p>
            <a:r>
              <a:rPr lang="en-US" sz="1200" dirty="0"/>
              <a:t>Without changing laws, we can alter the way we think and respond.</a:t>
            </a:r>
          </a:p>
          <a:p>
            <a:endParaRPr lang="en-US" sz="1200" dirty="0"/>
          </a:p>
          <a:p>
            <a:r>
              <a:rPr lang="en-US" sz="1200" dirty="0"/>
              <a:t>Among other things, this new way prioritizes involvement and authority of local tribal and city governments in villages, instead of the many agencies that currently direct how things proceed.</a:t>
            </a:r>
          </a:p>
          <a:p>
            <a:endParaRPr lang="en-US" sz="1200" dirty="0"/>
          </a:p>
          <a:p>
            <a:r>
              <a:rPr lang="en-US" sz="1200" dirty="0"/>
              <a:t>I am optimistic that we can abide by all of the laws currently in place and yet streamline the process to prioritize addressing the problem.</a:t>
            </a:r>
          </a:p>
          <a:p>
            <a:endParaRPr lang="en-US" sz="1200" dirty="0"/>
          </a:p>
          <a:p>
            <a:r>
              <a:rPr lang="en-US" sz="1200" dirty="0"/>
              <a:t>Meanwhile, you still need to follow the procedures outlined in the decision tree in the early slides.</a:t>
            </a:r>
          </a:p>
        </p:txBody>
      </p:sp>
      <p:sp>
        <p:nvSpPr>
          <p:cNvPr id="5" name="TextBox 4">
            <a:extLst>
              <a:ext uri="{FF2B5EF4-FFF2-40B4-BE49-F238E27FC236}">
                <a16:creationId xmlns:a16="http://schemas.microsoft.com/office/drawing/2014/main" id="{4514124A-24BB-3362-6392-E1123C07DBCB}"/>
              </a:ext>
            </a:extLst>
          </p:cNvPr>
          <p:cNvSpPr txBox="1"/>
          <p:nvPr/>
        </p:nvSpPr>
        <p:spPr>
          <a:xfrm>
            <a:off x="3007388" y="362448"/>
            <a:ext cx="2507226" cy="3970318"/>
          </a:xfrm>
          <a:prstGeom prst="rect">
            <a:avLst/>
          </a:prstGeom>
          <a:noFill/>
          <a:ln w="38100">
            <a:solidFill>
              <a:schemeClr val="tx1"/>
            </a:solidFill>
          </a:ln>
        </p:spPr>
        <p:txBody>
          <a:bodyPr wrap="square" rtlCol="0">
            <a:spAutoFit/>
          </a:bodyPr>
          <a:lstStyle/>
          <a:p>
            <a:r>
              <a:rPr lang="en-US" dirty="0"/>
              <a:t>You have discovered human remains in your village and there is no associated “investigating agency” involved.</a:t>
            </a:r>
          </a:p>
          <a:p>
            <a:endParaRPr lang="en-US" dirty="0"/>
          </a:p>
          <a:p>
            <a:r>
              <a:rPr lang="en-US" dirty="0"/>
              <a:t>In other words, these remains have suddenly eroded out of the ground nearby.  </a:t>
            </a:r>
          </a:p>
          <a:p>
            <a:endParaRPr lang="en-US" dirty="0"/>
          </a:p>
          <a:p>
            <a:r>
              <a:rPr lang="en-US" dirty="0"/>
              <a:t>Let’s start by figuring out what this is and how, then, is in charge.</a:t>
            </a:r>
          </a:p>
        </p:txBody>
      </p:sp>
      <p:cxnSp>
        <p:nvCxnSpPr>
          <p:cNvPr id="7" name="Straight Arrow Connector 6">
            <a:extLst>
              <a:ext uri="{FF2B5EF4-FFF2-40B4-BE49-F238E27FC236}">
                <a16:creationId xmlns:a16="http://schemas.microsoft.com/office/drawing/2014/main" id="{B857F3F0-6557-A7B4-22E8-C52656822DB8}"/>
              </a:ext>
            </a:extLst>
          </p:cNvPr>
          <p:cNvCxnSpPr>
            <a:cxnSpLocks/>
          </p:cNvCxnSpPr>
          <p:nvPr/>
        </p:nvCxnSpPr>
        <p:spPr>
          <a:xfrm>
            <a:off x="5514614" y="466725"/>
            <a:ext cx="98107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5318C3A6-4145-A9CC-F7E8-134D440F7F68}"/>
              </a:ext>
            </a:extLst>
          </p:cNvPr>
          <p:cNvPicPr>
            <a:picLocks noChangeAspect="1"/>
          </p:cNvPicPr>
          <p:nvPr/>
        </p:nvPicPr>
        <p:blipFill>
          <a:blip r:embed="rId3"/>
          <a:stretch>
            <a:fillRect/>
          </a:stretch>
        </p:blipFill>
        <p:spPr>
          <a:xfrm>
            <a:off x="10134582" y="3186413"/>
            <a:ext cx="419136" cy="396274"/>
          </a:xfrm>
          <a:prstGeom prst="rect">
            <a:avLst/>
          </a:prstGeom>
        </p:spPr>
      </p:pic>
      <p:pic>
        <p:nvPicPr>
          <p:cNvPr id="10" name="Picture 9">
            <a:extLst>
              <a:ext uri="{FF2B5EF4-FFF2-40B4-BE49-F238E27FC236}">
                <a16:creationId xmlns:a16="http://schemas.microsoft.com/office/drawing/2014/main" id="{7223B0F1-9C07-6B3E-EF51-29C4F7D7BE15}"/>
              </a:ext>
            </a:extLst>
          </p:cNvPr>
          <p:cNvPicPr>
            <a:picLocks noChangeAspect="1"/>
          </p:cNvPicPr>
          <p:nvPr/>
        </p:nvPicPr>
        <p:blipFill>
          <a:blip r:embed="rId4"/>
          <a:stretch>
            <a:fillRect/>
          </a:stretch>
        </p:blipFill>
        <p:spPr>
          <a:xfrm>
            <a:off x="9047463" y="3258807"/>
            <a:ext cx="396274" cy="342930"/>
          </a:xfrm>
          <a:prstGeom prst="rect">
            <a:avLst/>
          </a:prstGeom>
        </p:spPr>
      </p:pic>
      <p:pic>
        <p:nvPicPr>
          <p:cNvPr id="12" name="Picture 11">
            <a:extLst>
              <a:ext uri="{FF2B5EF4-FFF2-40B4-BE49-F238E27FC236}">
                <a16:creationId xmlns:a16="http://schemas.microsoft.com/office/drawing/2014/main" id="{964C5AF5-C614-53B9-1571-5333744A2041}"/>
              </a:ext>
            </a:extLst>
          </p:cNvPr>
          <p:cNvPicPr>
            <a:picLocks noChangeAspect="1"/>
          </p:cNvPicPr>
          <p:nvPr/>
        </p:nvPicPr>
        <p:blipFill>
          <a:blip r:embed="rId4"/>
          <a:stretch>
            <a:fillRect/>
          </a:stretch>
        </p:blipFill>
        <p:spPr>
          <a:xfrm>
            <a:off x="7163955" y="1137333"/>
            <a:ext cx="396274" cy="342930"/>
          </a:xfrm>
          <a:prstGeom prst="rect">
            <a:avLst/>
          </a:prstGeom>
        </p:spPr>
      </p:pic>
      <p:pic>
        <p:nvPicPr>
          <p:cNvPr id="13" name="Picture 12">
            <a:extLst>
              <a:ext uri="{FF2B5EF4-FFF2-40B4-BE49-F238E27FC236}">
                <a16:creationId xmlns:a16="http://schemas.microsoft.com/office/drawing/2014/main" id="{0C35F09B-99FE-BB3D-2613-9185A29129A6}"/>
              </a:ext>
            </a:extLst>
          </p:cNvPr>
          <p:cNvPicPr>
            <a:picLocks noChangeAspect="1"/>
          </p:cNvPicPr>
          <p:nvPr/>
        </p:nvPicPr>
        <p:blipFill>
          <a:blip r:embed="rId3"/>
          <a:stretch>
            <a:fillRect/>
          </a:stretch>
        </p:blipFill>
        <p:spPr>
          <a:xfrm>
            <a:off x="6446306" y="1063588"/>
            <a:ext cx="419136" cy="396274"/>
          </a:xfrm>
          <a:prstGeom prst="rect">
            <a:avLst/>
          </a:prstGeom>
        </p:spPr>
      </p:pic>
    </p:spTree>
    <p:extLst>
      <p:ext uri="{BB962C8B-B14F-4D97-AF65-F5344CB8AC3E}">
        <p14:creationId xmlns:p14="http://schemas.microsoft.com/office/powerpoint/2010/main" val="17462363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715384"/>
            <a:ext cx="12192000" cy="9048433"/>
          </a:xfrm>
          <a:prstGeom prst="rect">
            <a:avLst/>
          </a:prstGeom>
        </p:spPr>
      </p:pic>
      <p:sp>
        <p:nvSpPr>
          <p:cNvPr id="5" name="TextBox 4">
            <a:extLst>
              <a:ext uri="{FF2B5EF4-FFF2-40B4-BE49-F238E27FC236}">
                <a16:creationId xmlns:a16="http://schemas.microsoft.com/office/drawing/2014/main" id="{8142E000-E251-3F99-B239-E2F845C8D268}"/>
              </a:ext>
            </a:extLst>
          </p:cNvPr>
          <p:cNvSpPr txBox="1"/>
          <p:nvPr/>
        </p:nvSpPr>
        <p:spPr>
          <a:xfrm>
            <a:off x="6452315" y="5640946"/>
            <a:ext cx="3275705" cy="584775"/>
          </a:xfrm>
          <a:prstGeom prst="rect">
            <a:avLst/>
          </a:prstGeom>
          <a:solidFill>
            <a:srgbClr val="FFFF00"/>
          </a:solidFill>
          <a:ln w="28575">
            <a:solidFill>
              <a:schemeClr val="tx1"/>
            </a:solidFill>
          </a:ln>
        </p:spPr>
        <p:txBody>
          <a:bodyPr wrap="none" rtlCol="0">
            <a:spAutoFit/>
          </a:bodyPr>
          <a:lstStyle/>
          <a:p>
            <a:r>
              <a:rPr lang="en-US" sz="3200" dirty="0"/>
              <a:t>Anchorage is here.</a:t>
            </a:r>
          </a:p>
        </p:txBody>
      </p:sp>
      <p:cxnSp>
        <p:nvCxnSpPr>
          <p:cNvPr id="7" name="Straight Arrow Connector 6">
            <a:extLst>
              <a:ext uri="{FF2B5EF4-FFF2-40B4-BE49-F238E27FC236}">
                <a16:creationId xmlns:a16="http://schemas.microsoft.com/office/drawing/2014/main" id="{95FE54C6-B188-8416-B723-E126CCB2A063}"/>
              </a:ext>
            </a:extLst>
          </p:cNvPr>
          <p:cNvCxnSpPr>
            <a:cxnSpLocks/>
            <a:stCxn id="5" idx="0"/>
          </p:cNvCxnSpPr>
          <p:nvPr/>
        </p:nvCxnSpPr>
        <p:spPr>
          <a:xfrm flipH="1" flipV="1">
            <a:off x="6452315" y="4262907"/>
            <a:ext cx="1637853" cy="1378039"/>
          </a:xfrm>
          <a:prstGeom prst="straightConnector1">
            <a:avLst/>
          </a:prstGeom>
          <a:ln w="28575">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130A300-5D06-6B9B-75A7-93E683A77DD4}"/>
              </a:ext>
            </a:extLst>
          </p:cNvPr>
          <p:cNvSpPr txBox="1"/>
          <p:nvPr/>
        </p:nvSpPr>
        <p:spPr>
          <a:xfrm>
            <a:off x="1041041" y="428829"/>
            <a:ext cx="3745384" cy="584775"/>
          </a:xfrm>
          <a:prstGeom prst="rect">
            <a:avLst/>
          </a:prstGeom>
          <a:solidFill>
            <a:srgbClr val="FFFF00"/>
          </a:solidFill>
          <a:ln w="28575">
            <a:solidFill>
              <a:schemeClr val="tx1"/>
            </a:solidFill>
          </a:ln>
        </p:spPr>
        <p:txBody>
          <a:bodyPr wrap="none" rtlCol="0">
            <a:spAutoFit/>
          </a:bodyPr>
          <a:lstStyle/>
          <a:p>
            <a:r>
              <a:rPr lang="en-US" sz="3200" dirty="0"/>
              <a:t>Saint Michael is here.</a:t>
            </a:r>
          </a:p>
        </p:txBody>
      </p:sp>
      <p:cxnSp>
        <p:nvCxnSpPr>
          <p:cNvPr id="12" name="Straight Arrow Connector 11">
            <a:extLst>
              <a:ext uri="{FF2B5EF4-FFF2-40B4-BE49-F238E27FC236}">
                <a16:creationId xmlns:a16="http://schemas.microsoft.com/office/drawing/2014/main" id="{1BA58B37-DEDF-77CA-A832-31343F59EE15}"/>
              </a:ext>
            </a:extLst>
          </p:cNvPr>
          <p:cNvCxnSpPr>
            <a:cxnSpLocks/>
            <a:stCxn id="11" idx="2"/>
          </p:cNvCxnSpPr>
          <p:nvPr/>
        </p:nvCxnSpPr>
        <p:spPr>
          <a:xfrm>
            <a:off x="2913733" y="1013604"/>
            <a:ext cx="898413" cy="1958871"/>
          </a:xfrm>
          <a:prstGeom prst="straightConnector1">
            <a:avLst/>
          </a:prstGeom>
          <a:ln w="28575">
            <a:solidFill>
              <a:schemeClr val="tx1"/>
            </a:solidFill>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0573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BFEB7B-A685-4E6F-BA1B-B81EFA2EED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03699" y="39441"/>
            <a:ext cx="9696261" cy="6741808"/>
          </a:xfrm>
          <a:prstGeom prst="rect">
            <a:avLst/>
          </a:prstGeom>
        </p:spPr>
      </p:pic>
    </p:spTree>
    <p:extLst>
      <p:ext uri="{BB962C8B-B14F-4D97-AF65-F5344CB8AC3E}">
        <p14:creationId xmlns:p14="http://schemas.microsoft.com/office/powerpoint/2010/main" val="20737802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2587</TotalTime>
  <Words>2563</Words>
  <Application>Microsoft Office PowerPoint</Application>
  <PresentationFormat>Widescreen</PresentationFormat>
  <Paragraphs>280</Paragraphs>
  <Slides>40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40</vt:i4>
      </vt:variant>
    </vt:vector>
  </HeadingPairs>
  <TitlesOfParts>
    <vt:vector size="44"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Thomas Wolforth</dc:creator>
  <cp:lastModifiedBy>Brubaker, Mike Y</cp:lastModifiedBy>
  <cp:revision>150</cp:revision>
  <dcterms:created xsi:type="dcterms:W3CDTF">2024-01-13T00:25:12Z</dcterms:created>
  <dcterms:modified xsi:type="dcterms:W3CDTF">2024-09-17T16:40:58Z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2024-09-16T18:59:54Z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38171bc0-5f68-4509-af04-d60afb1bf0d7</vt:lpwstr>
  </property>
  <property fmtid="{D5CDD505-2E9C-101B-9397-08002B2CF9AE}" pid="7" name="MSIP_Label_defa4170-0d19-0005-0004-bc88714345d2_ActionId">
    <vt:lpwstr>7c7c155c-2923-4c3b-8693-94758cd49ccd</vt:lpwstr>
  </property>
  <property fmtid="{D5CDD505-2E9C-101B-9397-08002B2CF9AE}" pid="8" name="MSIP_Label_defa4170-0d19-0005-0004-bc88714345d2_ContentBits">
    <vt:lpwstr>0</vt:lpwstr>
  </property>
</Properties>
</file>