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77" r:id="rId3"/>
    <p:sldMasterId id="2147483685" r:id="rId4"/>
    <p:sldMasterId id="2147483699" r:id="rId5"/>
  </p:sldMasterIdLst>
  <p:notesMasterIdLst>
    <p:notesMasterId r:id="rId35"/>
  </p:notesMasterIdLst>
  <p:sldIdLst>
    <p:sldId id="268" r:id="rId6"/>
    <p:sldId id="258" r:id="rId7"/>
    <p:sldId id="257" r:id="rId8"/>
    <p:sldId id="267" r:id="rId9"/>
    <p:sldId id="266" r:id="rId10"/>
    <p:sldId id="296" r:id="rId11"/>
    <p:sldId id="289" r:id="rId12"/>
    <p:sldId id="286" r:id="rId13"/>
    <p:sldId id="274" r:id="rId14"/>
    <p:sldId id="290" r:id="rId15"/>
    <p:sldId id="287" r:id="rId16"/>
    <p:sldId id="265" r:id="rId17"/>
    <p:sldId id="288" r:id="rId18"/>
    <p:sldId id="277" r:id="rId19"/>
    <p:sldId id="283" r:id="rId20"/>
    <p:sldId id="291" r:id="rId21"/>
    <p:sldId id="278" r:id="rId22"/>
    <p:sldId id="292" r:id="rId23"/>
    <p:sldId id="279" r:id="rId24"/>
    <p:sldId id="282" r:id="rId25"/>
    <p:sldId id="261" r:id="rId26"/>
    <p:sldId id="293" r:id="rId27"/>
    <p:sldId id="285" r:id="rId28"/>
    <p:sldId id="284" r:id="rId29"/>
    <p:sldId id="280" r:id="rId30"/>
    <p:sldId id="281" r:id="rId31"/>
    <p:sldId id="294" r:id="rId32"/>
    <p:sldId id="275" r:id="rId33"/>
    <p:sldId id="297"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p15:clr>
            <a:srgbClr val="A4A3A4"/>
          </p15:clr>
        </p15:guide>
        <p15:guide id="2" pos="2723">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623"/>
    <a:srgbClr val="2E3134"/>
    <a:srgbClr val="C59A55"/>
    <a:srgbClr val="096BA3"/>
    <a:srgbClr val="0E5692"/>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99"/>
    <p:restoredTop sz="93407"/>
  </p:normalViewPr>
  <p:slideViewPr>
    <p:cSldViewPr snapToGrid="0" snapToObjects="1" showGuides="1">
      <p:cViewPr varScale="1">
        <p:scale>
          <a:sx n="107" d="100"/>
          <a:sy n="107" d="100"/>
        </p:scale>
        <p:origin x="1662" y="114"/>
      </p:cViewPr>
      <p:guideLst>
        <p:guide orient="horz" pos="2208"/>
        <p:guide pos="2723"/>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5CA97F-4A73-1649-A0FD-D274CB727360}" type="datetimeFigureOut">
              <a:rPr lang="en-US" smtClean="0"/>
              <a:t>12/18/2018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1F9521-8F84-1B4E-B65D-6112EAAC2159}" type="slidenum">
              <a:rPr lang="en-US" smtClean="0"/>
              <a:t>‹#›</a:t>
            </a:fld>
            <a:endParaRPr lang="en-US"/>
          </a:p>
        </p:txBody>
      </p:sp>
    </p:spTree>
    <p:extLst>
      <p:ext uri="{BB962C8B-B14F-4D97-AF65-F5344CB8AC3E}">
        <p14:creationId xmlns:p14="http://schemas.microsoft.com/office/powerpoint/2010/main" val="26004484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dx.doi.org/10.5670/oceanog.2015.36"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dx.doi.org/10.1016/j.pocean.2015.05.01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dx.doi.org/10.3133/ofr20151048"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8" Type="http://schemas.openxmlformats.org/officeDocument/2006/relationships/hyperlink" Target="http://www.leonetwork.org/" TargetMode="External"/><Relationship Id="rId3" Type="http://schemas.openxmlformats.org/officeDocument/2006/relationships/hyperlink" Target="http://www.globalproblems-globalsolutions-files.org/unf_website/PDF/climate%20_change_avoid_unmanagable_manage_unavoidable.pdf" TargetMode="External"/><Relationship Id="rId7" Type="http://schemas.openxmlformats.org/officeDocument/2006/relationships/hyperlink" Target="http://www.biomapalaska.org/"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s://www.weather.gov/coop/" TargetMode="External"/><Relationship Id="rId5" Type="http://schemas.openxmlformats.org/officeDocument/2006/relationships/hyperlink" Target="https://storage.googleapis.com/arcticgov-static/publications/goals/usarc_goals_2013-14.pdf" TargetMode="External"/><Relationship Id="rId10" Type="http://schemas.openxmlformats.org/officeDocument/2006/relationships/hyperlink" Target="https://accap.uaf.edu/Tribal_synthesis" TargetMode="External"/><Relationship Id="rId4" Type="http://schemas.openxmlformats.org/officeDocument/2006/relationships/hyperlink" Target="http://dx.doi.org/10.1016/j.gloenvcha.2010.05.001" TargetMode="External"/><Relationship Id="rId9" Type="http://schemas.openxmlformats.org/officeDocument/2006/relationships/hyperlink" Target="http://www.aoos.org/k-bay-hab/"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can the CSSR be downloaded and read at science2017.globalchange.gov, but users can access high-resolution graphics for use in their own presentations; dig into the underlying datasets or references; and more.</a:t>
            </a:r>
          </a:p>
        </p:txBody>
      </p:sp>
      <p:sp>
        <p:nvSpPr>
          <p:cNvPr id="4" name="Slide Number Placeholder 3"/>
          <p:cNvSpPr>
            <a:spLocks noGrp="1"/>
          </p:cNvSpPr>
          <p:nvPr>
            <p:ph type="sldNum" sz="quarter" idx="10"/>
          </p:nvPr>
        </p:nvSpPr>
        <p:spPr/>
        <p:txBody>
          <a:bodyPr/>
          <a:lstStyle/>
          <a:p>
            <a:fld id="{2A5EBDD0-1FA2-449B-B061-C7D64DEDA6C9}"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20334082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only can the CSSR be downloaded and read at science2017.globalchange.gov, but users can access high-resolution graphics for use in their own presentations; dig into the underlying datasets or references; and more.</a:t>
            </a:r>
          </a:p>
        </p:txBody>
      </p:sp>
      <p:sp>
        <p:nvSpPr>
          <p:cNvPr id="4" name="Slide Number Placeholder 3"/>
          <p:cNvSpPr>
            <a:spLocks noGrp="1"/>
          </p:cNvSpPr>
          <p:nvPr>
            <p:ph type="sldNum" sz="quarter" idx="10"/>
          </p:nvPr>
        </p:nvSpPr>
        <p:spPr/>
        <p:txBody>
          <a:bodyPr/>
          <a:lstStyle/>
          <a:p>
            <a:fld id="{2A5EBDD0-1FA2-449B-B061-C7D64DEDA6C9}"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568613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1240" indent="-181240" defTabSz="966612">
              <a:buFont typeface="Arial" panose="020B0604020202020204" pitchFamily="34" charset="0"/>
              <a:buChar char="•"/>
              <a:defRPr/>
            </a:pPr>
            <a:r>
              <a:rPr lang="en-US" baseline="0" dirty="0"/>
              <a:t>Multiple rounds of comments have informed our current NCA4 chapter list, and new chapters like air quality and international effects have emerged in response. In addition, the US Caribbean has been split out from the Southeast regional chapter, and the Great Plains have been split into the Northern and Southern Great Plains so as not to have a chapter that spans the Mexican to Canadian borders.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ABAD576-4E85-4F7E-8D79-2D63DF73DD84}" type="slidenum">
              <a:rPr lang="en-US" smtClean="0"/>
              <a:t>6</a:t>
            </a:fld>
            <a:endParaRPr lang="en-US"/>
          </a:p>
        </p:txBody>
      </p:sp>
    </p:spTree>
    <p:extLst>
      <p:ext uri="{BB962C8B-B14F-4D97-AF65-F5344CB8AC3E}">
        <p14:creationId xmlns:p14="http://schemas.microsoft.com/office/powerpoint/2010/main" val="359488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18: Mathis, J.T., J.N. Cross, W. Evans, and S.C. </a:t>
            </a:r>
            <a:r>
              <a:rPr lang="en-US" sz="1200" kern="1200" dirty="0" err="1">
                <a:solidFill>
                  <a:schemeClr val="tx1"/>
                </a:solidFill>
                <a:effectLst/>
                <a:latin typeface="+mn-lt"/>
                <a:ea typeface="+mn-ea"/>
                <a:cs typeface="+mn-cs"/>
              </a:rPr>
              <a:t>Doney</a:t>
            </a:r>
            <a:r>
              <a:rPr lang="en-US" sz="1200" kern="1200" dirty="0">
                <a:solidFill>
                  <a:schemeClr val="tx1"/>
                </a:solidFill>
                <a:effectLst/>
                <a:latin typeface="+mn-lt"/>
                <a:ea typeface="+mn-ea"/>
                <a:cs typeface="+mn-cs"/>
              </a:rPr>
              <a:t>, 2015: Ocean acidification in the surface waters of the Pacific–Arctic boundary regions. </a:t>
            </a:r>
            <a:r>
              <a:rPr lang="en-US" sz="1200" i="1" kern="1200" dirty="0">
                <a:solidFill>
                  <a:schemeClr val="tx1"/>
                </a:solidFill>
                <a:effectLst/>
                <a:latin typeface="+mn-lt"/>
                <a:ea typeface="+mn-ea"/>
                <a:cs typeface="+mn-cs"/>
              </a:rPr>
              <a:t>Oceanography,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28</a:t>
            </a:r>
            <a:r>
              <a:rPr lang="en-US" sz="1200" kern="1200" dirty="0">
                <a:solidFill>
                  <a:schemeClr val="tx1"/>
                </a:solidFill>
                <a:effectLst/>
                <a:latin typeface="+mn-lt"/>
                <a:ea typeface="+mn-ea"/>
                <a:cs typeface="+mn-cs"/>
              </a:rPr>
              <a:t> (2), 122-135. </a:t>
            </a:r>
            <a:r>
              <a:rPr lang="en-US" sz="1200" u="sng" kern="1200" dirty="0">
                <a:solidFill>
                  <a:schemeClr val="tx1"/>
                </a:solidFill>
                <a:effectLst/>
                <a:latin typeface="+mn-lt"/>
                <a:ea typeface="+mn-ea"/>
                <a:cs typeface="+mn-cs"/>
                <a:hlinkClick r:id="rId3"/>
              </a:rPr>
              <a:t>http://dx.doi.org/10.5670/oceanog.2015.36</a:t>
            </a:r>
            <a:endParaRPr lang="en-US" dirty="0"/>
          </a:p>
        </p:txBody>
      </p:sp>
      <p:sp>
        <p:nvSpPr>
          <p:cNvPr id="4" name="Slide Number Placeholder 3"/>
          <p:cNvSpPr>
            <a:spLocks noGrp="1"/>
          </p:cNvSpPr>
          <p:nvPr>
            <p:ph type="sldNum" sz="quarter" idx="10"/>
          </p:nvPr>
        </p:nvSpPr>
        <p:spPr/>
        <p:txBody>
          <a:bodyPr/>
          <a:lstStyle/>
          <a:p>
            <a:fld id="{E8CE6CB7-542C-0A40-A1D9-CA6EADA0C63B}" type="slidenum">
              <a:rPr lang="en-US" smtClean="0"/>
              <a:t>12</a:t>
            </a:fld>
            <a:endParaRPr lang="en-US"/>
          </a:p>
        </p:txBody>
      </p:sp>
    </p:spTree>
    <p:extLst>
      <p:ext uri="{BB962C8B-B14F-4D97-AF65-F5344CB8AC3E}">
        <p14:creationId xmlns:p14="http://schemas.microsoft.com/office/powerpoint/2010/main" val="4074869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78: Moore, S.E. and P.J. </a:t>
            </a:r>
            <a:r>
              <a:rPr lang="en-US" sz="1200" kern="1200" dirty="0" err="1">
                <a:solidFill>
                  <a:schemeClr val="tx1"/>
                </a:solidFill>
                <a:effectLst/>
                <a:latin typeface="+mn-lt"/>
                <a:ea typeface="+mn-ea"/>
                <a:cs typeface="+mn-cs"/>
              </a:rPr>
              <a:t>Stabeno</a:t>
            </a:r>
            <a:r>
              <a:rPr lang="en-US" sz="1200" kern="1200" dirty="0">
                <a:solidFill>
                  <a:schemeClr val="tx1"/>
                </a:solidFill>
                <a:effectLst/>
                <a:latin typeface="+mn-lt"/>
                <a:ea typeface="+mn-ea"/>
                <a:cs typeface="+mn-cs"/>
              </a:rPr>
              <a:t>, 2015: Synthesis of Arctic Research (SOAR) in marine ecosystems of the Pacific Arctic. </a:t>
            </a:r>
            <a:r>
              <a:rPr lang="en-US" sz="1200" i="1" kern="1200" dirty="0">
                <a:solidFill>
                  <a:schemeClr val="tx1"/>
                </a:solidFill>
                <a:effectLst/>
                <a:latin typeface="+mn-lt"/>
                <a:ea typeface="+mn-ea"/>
                <a:cs typeface="+mn-cs"/>
              </a:rPr>
              <a:t>Progress in Oceanography,</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136</a:t>
            </a:r>
            <a:r>
              <a:rPr lang="en-US" sz="1200" kern="1200" dirty="0">
                <a:solidFill>
                  <a:schemeClr val="tx1"/>
                </a:solidFill>
                <a:effectLst/>
                <a:latin typeface="+mn-lt"/>
                <a:ea typeface="+mn-ea"/>
                <a:cs typeface="+mn-cs"/>
              </a:rPr>
              <a:t>, 1-11. </a:t>
            </a:r>
            <a:r>
              <a:rPr lang="en-US" sz="1200" u="sng" kern="1200" dirty="0">
                <a:solidFill>
                  <a:schemeClr val="tx1"/>
                </a:solidFill>
                <a:effectLst/>
                <a:latin typeface="+mn-lt"/>
                <a:ea typeface="+mn-ea"/>
                <a:cs typeface="+mn-cs"/>
                <a:hlinkClick r:id="rId3"/>
              </a:rPr>
              <a:t>http://dx.doi.org/10.1016/j.pocean.2015.05.017</a:t>
            </a:r>
            <a:endParaRPr lang="en-US" dirty="0"/>
          </a:p>
        </p:txBody>
      </p:sp>
      <p:sp>
        <p:nvSpPr>
          <p:cNvPr id="4" name="Slide Number Placeholder 3"/>
          <p:cNvSpPr>
            <a:spLocks noGrp="1"/>
          </p:cNvSpPr>
          <p:nvPr>
            <p:ph type="sldNum" sz="quarter" idx="10"/>
          </p:nvPr>
        </p:nvSpPr>
        <p:spPr/>
        <p:txBody>
          <a:bodyPr/>
          <a:lstStyle/>
          <a:p>
            <a:fld id="{E8CE6CB7-542C-0A40-A1D9-CA6EADA0C63B}" type="slidenum">
              <a:rPr lang="en-US" smtClean="0"/>
              <a:t>13</a:t>
            </a:fld>
            <a:endParaRPr lang="en-US"/>
          </a:p>
        </p:txBody>
      </p:sp>
    </p:spTree>
    <p:extLst>
      <p:ext uri="{BB962C8B-B14F-4D97-AF65-F5344CB8AC3E}">
        <p14:creationId xmlns:p14="http://schemas.microsoft.com/office/powerpoint/2010/main" val="3095583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 Gibbs, A.E. and B.M. Richmond, 2015: National Assessment of Shoreline Change: Historical Shoreline Change Along the North Coast of Alaska, U.S.–Canadian Border to Icy Cape. U.S. Geological Survey Open-File Report 2015–1048. U.S. Geological Survey, 96 pp. </a:t>
            </a:r>
            <a:r>
              <a:rPr lang="en-US" sz="1200" u="sng" kern="1200" dirty="0">
                <a:solidFill>
                  <a:schemeClr val="tx1"/>
                </a:solidFill>
                <a:effectLst/>
                <a:latin typeface="+mn-lt"/>
                <a:ea typeface="+mn-ea"/>
                <a:cs typeface="+mn-cs"/>
                <a:hlinkClick r:id="rId3"/>
              </a:rPr>
              <a:t>http://dx.doi.org/10.3133/ofr20151048</a:t>
            </a:r>
            <a:endParaRPr lang="en-US" dirty="0"/>
          </a:p>
        </p:txBody>
      </p:sp>
      <p:sp>
        <p:nvSpPr>
          <p:cNvPr id="4" name="Slide Number Placeholder 3"/>
          <p:cNvSpPr>
            <a:spLocks noGrp="1"/>
          </p:cNvSpPr>
          <p:nvPr>
            <p:ph type="sldNum" sz="quarter" idx="10"/>
          </p:nvPr>
        </p:nvSpPr>
        <p:spPr/>
        <p:txBody>
          <a:bodyPr/>
          <a:lstStyle/>
          <a:p>
            <a:fld id="{E8CE6CB7-542C-0A40-A1D9-CA6EADA0C63B}" type="slidenum">
              <a:rPr lang="en-US" smtClean="0"/>
              <a:t>15</a:t>
            </a:fld>
            <a:endParaRPr lang="en-US"/>
          </a:p>
        </p:txBody>
      </p:sp>
    </p:spTree>
    <p:extLst>
      <p:ext uri="{BB962C8B-B14F-4D97-AF65-F5344CB8AC3E}">
        <p14:creationId xmlns:p14="http://schemas.microsoft.com/office/powerpoint/2010/main" val="417016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 SEGCC, 2007: Confronting Climate Change: Avoiding the Unmanageable and Managing the Unavoidable. Report Prepared for the United Nations Commission on Sustainable Development. </a:t>
            </a:r>
            <a:r>
              <a:rPr lang="en-US" sz="1200" kern="1200" dirty="0" err="1">
                <a:solidFill>
                  <a:schemeClr val="tx1"/>
                </a:solidFill>
                <a:effectLst/>
                <a:latin typeface="+mn-lt"/>
                <a:ea typeface="+mn-ea"/>
                <a:cs typeface="+mn-cs"/>
              </a:rPr>
              <a:t>Bierbaum</a:t>
            </a:r>
            <a:r>
              <a:rPr lang="en-US" sz="1200" kern="1200" dirty="0">
                <a:solidFill>
                  <a:schemeClr val="tx1"/>
                </a:solidFill>
                <a:effectLst/>
                <a:latin typeface="+mn-lt"/>
                <a:ea typeface="+mn-ea"/>
                <a:cs typeface="+mn-cs"/>
              </a:rPr>
              <a:t>, R., J.P. </a:t>
            </a:r>
            <a:r>
              <a:rPr lang="en-US" sz="1200" kern="1200" dirty="0" err="1">
                <a:solidFill>
                  <a:schemeClr val="tx1"/>
                </a:solidFill>
                <a:effectLst/>
                <a:latin typeface="+mn-lt"/>
                <a:ea typeface="+mn-ea"/>
                <a:cs typeface="+mn-cs"/>
              </a:rPr>
              <a:t>Holdren</a:t>
            </a:r>
            <a:r>
              <a:rPr lang="en-US" sz="1200" kern="1200" dirty="0">
                <a:solidFill>
                  <a:schemeClr val="tx1"/>
                </a:solidFill>
                <a:effectLst/>
                <a:latin typeface="+mn-lt"/>
                <a:ea typeface="+mn-ea"/>
                <a:cs typeface="+mn-cs"/>
              </a:rPr>
              <a:t>, M. MacCracken, R.H. Moss, P.H. Raven, and H.J. </a:t>
            </a:r>
            <a:r>
              <a:rPr lang="en-US" sz="1200" kern="1200" dirty="0" err="1">
                <a:solidFill>
                  <a:schemeClr val="tx1"/>
                </a:solidFill>
                <a:effectLst/>
                <a:latin typeface="+mn-lt"/>
                <a:ea typeface="+mn-ea"/>
                <a:cs typeface="+mn-cs"/>
              </a:rPr>
              <a:t>Schellnhuber</a:t>
            </a:r>
            <a:r>
              <a:rPr lang="en-US" sz="1200" kern="1200" dirty="0">
                <a:solidFill>
                  <a:schemeClr val="tx1"/>
                </a:solidFill>
                <a:effectLst/>
                <a:latin typeface="+mn-lt"/>
                <a:ea typeface="+mn-ea"/>
                <a:cs typeface="+mn-cs"/>
              </a:rPr>
              <a:t>, Eds. Scientific Expert Group on Climate Change, Sigma Xi and the United Nations Foundation, Research Triangle Park, NC and Washington, DC, 144 pp. </a:t>
            </a:r>
            <a:r>
              <a:rPr lang="en-US" sz="1200" u="sng" kern="1200" dirty="0">
                <a:solidFill>
                  <a:schemeClr val="tx1"/>
                </a:solidFill>
                <a:effectLst/>
                <a:latin typeface="+mn-lt"/>
                <a:ea typeface="+mn-ea"/>
                <a:cs typeface="+mn-cs"/>
                <a:hlinkClick r:id="rId3"/>
              </a:rPr>
              <a:t>http://www.globalproblems-globalsolutions-files.org/unf_website/PDF/climate%20_change_avoid_unmanagable_manage_unavoidable.pdf</a:t>
            </a:r>
            <a:endParaRPr lang="en-US" sz="1200" u="sng"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Tompkins, E.L., W.N. </a:t>
            </a:r>
            <a:r>
              <a:rPr lang="en-US" sz="1200" kern="1200" dirty="0" err="1">
                <a:solidFill>
                  <a:schemeClr val="tx1"/>
                </a:solidFill>
                <a:effectLst/>
                <a:latin typeface="+mn-lt"/>
                <a:ea typeface="+mn-ea"/>
                <a:cs typeface="+mn-cs"/>
              </a:rPr>
              <a:t>Adger</a:t>
            </a:r>
            <a:r>
              <a:rPr lang="en-US" sz="1200" kern="1200" dirty="0">
                <a:solidFill>
                  <a:schemeClr val="tx1"/>
                </a:solidFill>
                <a:effectLst/>
                <a:latin typeface="+mn-lt"/>
                <a:ea typeface="+mn-ea"/>
                <a:cs typeface="+mn-cs"/>
              </a:rPr>
              <a:t>, E. Boyd, S. Nicholson-Cole, K. </a:t>
            </a:r>
            <a:r>
              <a:rPr lang="en-US" sz="1200" kern="1200" dirty="0" err="1">
                <a:solidFill>
                  <a:schemeClr val="tx1"/>
                </a:solidFill>
                <a:effectLst/>
                <a:latin typeface="+mn-lt"/>
                <a:ea typeface="+mn-ea"/>
                <a:cs typeface="+mn-cs"/>
              </a:rPr>
              <a:t>Weatherhead</a:t>
            </a:r>
            <a:r>
              <a:rPr lang="en-US" sz="1200" kern="1200" dirty="0">
                <a:solidFill>
                  <a:schemeClr val="tx1"/>
                </a:solidFill>
                <a:effectLst/>
                <a:latin typeface="+mn-lt"/>
                <a:ea typeface="+mn-ea"/>
                <a:cs typeface="+mn-cs"/>
              </a:rPr>
              <a:t>, and N. Arnell, 2010: Observed adaptation to climate change: UK evidence of transition to a well-adapting society. </a:t>
            </a:r>
            <a:r>
              <a:rPr lang="en-US" sz="1200" i="1" kern="1200" dirty="0">
                <a:solidFill>
                  <a:schemeClr val="tx1"/>
                </a:solidFill>
                <a:effectLst/>
                <a:latin typeface="+mn-lt"/>
                <a:ea typeface="+mn-ea"/>
                <a:cs typeface="+mn-cs"/>
              </a:rPr>
              <a:t>Global Environmental Change,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20</a:t>
            </a:r>
            <a:r>
              <a:rPr lang="en-US" sz="1200" kern="1200" dirty="0">
                <a:solidFill>
                  <a:schemeClr val="tx1"/>
                </a:solidFill>
                <a:effectLst/>
                <a:latin typeface="+mn-lt"/>
                <a:ea typeface="+mn-ea"/>
                <a:cs typeface="+mn-cs"/>
              </a:rPr>
              <a:t> (4), 627-635. </a:t>
            </a:r>
            <a:r>
              <a:rPr lang="en-US" sz="1200" u="sng" kern="1200" dirty="0">
                <a:solidFill>
                  <a:schemeClr val="tx1"/>
                </a:solidFill>
                <a:effectLst/>
                <a:latin typeface="+mn-lt"/>
                <a:ea typeface="+mn-ea"/>
                <a:cs typeface="+mn-cs"/>
                <a:hlinkClick r:id="rId4"/>
              </a:rPr>
              <a:t>http://dx.doi.org/10.1016/j.gloenvcha.2010.05.001</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U.S. Arctic Research Commission, 2013: Report on the Goals and Objectives for Arctic Research 2013-2014. U.S. Arctic Research Commission, Arlington, VA and Anchorage, AK, 24 pp. </a:t>
            </a:r>
            <a:r>
              <a:rPr lang="en-US" sz="1200" u="sng" kern="1200" dirty="0">
                <a:solidFill>
                  <a:schemeClr val="tx1"/>
                </a:solidFill>
                <a:effectLst/>
                <a:latin typeface="+mn-lt"/>
                <a:ea typeface="+mn-ea"/>
                <a:cs typeface="+mn-cs"/>
                <a:hlinkClick r:id="rId5"/>
              </a:rPr>
              <a:t>https://storage.googleapis.com/arcticgov-static/publications/goals/usarc_goals_2013-14.pdf</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4:NOAA, [2016]: National Weather Service Cooperative Observer Program. </a:t>
            </a:r>
            <a:r>
              <a:rPr lang="en-US" sz="1200" u="sng" kern="1200" dirty="0">
                <a:solidFill>
                  <a:schemeClr val="tx1"/>
                </a:solidFill>
                <a:effectLst/>
                <a:latin typeface="+mn-lt"/>
                <a:ea typeface="+mn-ea"/>
                <a:cs typeface="+mn-cs"/>
                <a:hlinkClick r:id="rId6"/>
              </a:rPr>
              <a:t>https://www.weather.gov/coop/</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5: </a:t>
            </a:r>
            <a:r>
              <a:rPr lang="en-US" sz="1200" kern="1200" dirty="0" err="1">
                <a:solidFill>
                  <a:schemeClr val="tx1"/>
                </a:solidFill>
                <a:effectLst/>
                <a:latin typeface="+mn-lt"/>
                <a:ea typeface="+mn-ea"/>
                <a:cs typeface="+mn-cs"/>
              </a:rPr>
              <a:t>BioMap</a:t>
            </a:r>
            <a:r>
              <a:rPr lang="en-US" sz="1200" kern="1200" dirty="0">
                <a:solidFill>
                  <a:schemeClr val="tx1"/>
                </a:solidFill>
                <a:effectLst/>
                <a:latin typeface="+mn-lt"/>
                <a:ea typeface="+mn-ea"/>
                <a:cs typeface="+mn-cs"/>
              </a:rPr>
              <a:t> Alaska, 2012: </a:t>
            </a:r>
            <a:r>
              <a:rPr lang="en-US" sz="1200" kern="1200" dirty="0" err="1">
                <a:solidFill>
                  <a:schemeClr val="tx1"/>
                </a:solidFill>
                <a:effectLst/>
                <a:latin typeface="+mn-lt"/>
                <a:ea typeface="+mn-ea"/>
                <a:cs typeface="+mn-cs"/>
              </a:rPr>
              <a:t>BioMap</a:t>
            </a:r>
            <a:r>
              <a:rPr lang="en-US" sz="1200" kern="1200" dirty="0">
                <a:solidFill>
                  <a:schemeClr val="tx1"/>
                </a:solidFill>
                <a:effectLst/>
                <a:latin typeface="+mn-lt"/>
                <a:ea typeface="+mn-ea"/>
                <a:cs typeface="+mn-cs"/>
              </a:rPr>
              <a:t> Alaska: Citizen science for Alaska's oceans [web site]. Alaska Center for Climate Assessment &amp; Policy, Fairbanks. </a:t>
            </a:r>
            <a:r>
              <a:rPr lang="en-US" sz="1200" u="sng" kern="1200" dirty="0">
                <a:solidFill>
                  <a:schemeClr val="tx1"/>
                </a:solidFill>
                <a:effectLst/>
                <a:latin typeface="+mn-lt"/>
                <a:ea typeface="+mn-ea"/>
                <a:cs typeface="+mn-cs"/>
                <a:hlinkClick r:id="rId7"/>
              </a:rPr>
              <a:t>http://www.biomapalaska.org/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6: ANTHC-LEO, 2017: Local Environmental Observer (LEO) Network. Alaska Native Tribal Health Consortium (ANTHC), Anchorage, AK, accessed August, 2017. </a:t>
            </a:r>
            <a:r>
              <a:rPr lang="en-US" sz="1200" u="sng" kern="1200" dirty="0">
                <a:solidFill>
                  <a:schemeClr val="tx1"/>
                </a:solidFill>
                <a:effectLst/>
                <a:latin typeface="+mn-lt"/>
                <a:ea typeface="+mn-ea"/>
                <a:cs typeface="+mn-cs"/>
                <a:hlinkClick r:id="rId8"/>
              </a:rPr>
              <a:t>http://www.leonetwork.org</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7: AOOS, 2017: Harmful Algal Bloom Information System for </a:t>
            </a:r>
            <a:r>
              <a:rPr lang="en-US" sz="1200" kern="1200" dirty="0" err="1">
                <a:solidFill>
                  <a:schemeClr val="tx1"/>
                </a:solidFill>
                <a:effectLst/>
                <a:latin typeface="+mn-lt"/>
                <a:ea typeface="+mn-ea"/>
                <a:cs typeface="+mn-cs"/>
              </a:rPr>
              <a:t>Kachemak</a:t>
            </a:r>
            <a:r>
              <a:rPr lang="en-US" sz="1200" kern="1200" dirty="0">
                <a:solidFill>
                  <a:schemeClr val="tx1"/>
                </a:solidFill>
                <a:effectLst/>
                <a:latin typeface="+mn-lt"/>
                <a:ea typeface="+mn-ea"/>
                <a:cs typeface="+mn-cs"/>
              </a:rPr>
              <a:t> Bay, Alaska. Alaska Ocean Observing System (AOOS), Anchorage, AK, accessed August, 2017. </a:t>
            </a:r>
            <a:r>
              <a:rPr lang="en-US" sz="1200" u="sng" kern="1200" dirty="0">
                <a:solidFill>
                  <a:schemeClr val="tx1"/>
                </a:solidFill>
                <a:effectLst/>
                <a:latin typeface="+mn-lt"/>
                <a:ea typeface="+mn-ea"/>
                <a:cs typeface="+mn-cs"/>
                <a:hlinkClick r:id="rId9"/>
              </a:rPr>
              <a:t>http://www.aoos.org/k-bay-hab/</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8: Meeker, D. and N. Kettle, 2017: A Synthesis of Climate Adaptation Planning Needs in Alaska Native Communities. Alaska Center for Climate Assessment and Policy, Fairbanks, 28 pp. </a:t>
            </a:r>
            <a:r>
              <a:rPr lang="en-US" sz="1200" u="sng" kern="1200" dirty="0">
                <a:solidFill>
                  <a:schemeClr val="tx1"/>
                </a:solidFill>
                <a:effectLst/>
                <a:latin typeface="+mn-lt"/>
                <a:ea typeface="+mn-ea"/>
                <a:cs typeface="+mn-cs"/>
                <a:hlinkClick r:id="rId10"/>
              </a:rPr>
              <a:t>https://accap.uaf.edu/Tribal_synthesis</a:t>
            </a:r>
            <a:endParaRPr lang="en-US" dirty="0"/>
          </a:p>
        </p:txBody>
      </p:sp>
      <p:sp>
        <p:nvSpPr>
          <p:cNvPr id="4" name="Slide Number Placeholder 3"/>
          <p:cNvSpPr>
            <a:spLocks noGrp="1"/>
          </p:cNvSpPr>
          <p:nvPr>
            <p:ph type="sldNum" sz="quarter" idx="10"/>
          </p:nvPr>
        </p:nvSpPr>
        <p:spPr/>
        <p:txBody>
          <a:bodyPr/>
          <a:lstStyle/>
          <a:p>
            <a:fld id="{E8CE6CB7-542C-0A40-A1D9-CA6EADA0C63B}" type="slidenum">
              <a:rPr lang="en-US" smtClean="0"/>
              <a:t>26</a:t>
            </a:fld>
            <a:endParaRPr lang="en-US"/>
          </a:p>
        </p:txBody>
      </p:sp>
    </p:spTree>
    <p:extLst>
      <p:ext uri="{BB962C8B-B14F-4D97-AF65-F5344CB8AC3E}">
        <p14:creationId xmlns:p14="http://schemas.microsoft.com/office/powerpoint/2010/main" val="1080147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6D8C77-9B8C-464C-9747-CC157D02E91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2244839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D8C77-9B8C-464C-9747-CC157D02E91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1938448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D8C77-9B8C-464C-9747-CC157D02E91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4265263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3726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1" y="1698820"/>
            <a:ext cx="6705601" cy="40011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3" name="Subtitle 2"/>
          <p:cNvSpPr>
            <a:spLocks noGrp="1"/>
          </p:cNvSpPr>
          <p:nvPr>
            <p:ph type="subTitle" idx="1" hasCustomPrompt="1"/>
          </p:nvPr>
        </p:nvSpPr>
        <p:spPr>
          <a:xfrm>
            <a:off x="308113" y="2228296"/>
            <a:ext cx="6858000" cy="914400"/>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3" y="1698820"/>
            <a:ext cx="6397487" cy="400110"/>
          </a:xfrm>
          <a:prstGeom prst="rect">
            <a:avLst/>
          </a:prstGeom>
        </p:spPr>
        <p:txBody>
          <a:bodyPr wrap="square">
            <a:spAutoFit/>
          </a:bodyPr>
          <a:lstStyle/>
          <a:p>
            <a:r>
              <a:rPr lang="en-US" sz="2000" b="1" dirty="0">
                <a:solidFill>
                  <a:prstClr val="white"/>
                </a:solidFill>
                <a:cs typeface="Calibri" panose="020F0502020204030204" pitchFamily="34" charset="0"/>
              </a:rPr>
              <a:t>Recommended chapter citation</a:t>
            </a: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prstClr val="white"/>
              </a:solidFill>
            </a:endParaRPr>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0" y="3660963"/>
            <a:ext cx="6705601" cy="40011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2" y="3644270"/>
            <a:ext cx="6397487" cy="400110"/>
          </a:xfrm>
          <a:prstGeom prst="rect">
            <a:avLst/>
          </a:prstGeom>
        </p:spPr>
        <p:txBody>
          <a:bodyPr wrap="square">
            <a:spAutoFit/>
          </a:bodyPr>
          <a:lstStyle/>
          <a:p>
            <a:r>
              <a:rPr lang="en-US" sz="2000" b="1" dirty="0">
                <a:solidFill>
                  <a:prstClr val="white"/>
                </a:solidFill>
                <a:cs typeface="Calibri" panose="020F0502020204030204" pitchFamily="34" charset="0"/>
              </a:rPr>
              <a:t>Read the full chapter</a:t>
            </a:r>
          </a:p>
        </p:txBody>
      </p:sp>
      <p:sp>
        <p:nvSpPr>
          <p:cNvPr id="2" name="TextBox 1"/>
          <p:cNvSpPr txBox="1"/>
          <p:nvPr userDrawn="1"/>
        </p:nvSpPr>
        <p:spPr>
          <a:xfrm>
            <a:off x="1500898" y="5811560"/>
            <a:ext cx="6249879" cy="707886"/>
          </a:xfrm>
          <a:prstGeom prst="rect">
            <a:avLst/>
          </a:prstGeom>
          <a:noFill/>
        </p:spPr>
        <p:txBody>
          <a:bodyPr wrap="square" rtlCol="0" anchor="ctr">
            <a:spAutoFit/>
          </a:bodyPr>
          <a:lstStyle/>
          <a:p>
            <a:pPr algn="ctr">
              <a:defRPr/>
            </a:pPr>
            <a:r>
              <a:rPr lang="en-US" sz="4000" dirty="0">
                <a:solidFill>
                  <a:prstClr val="white"/>
                </a:solidFill>
              </a:rPr>
              <a:t>nca2018.globalchange.gov</a:t>
            </a:r>
          </a:p>
        </p:txBody>
      </p:sp>
      <p:sp>
        <p:nvSpPr>
          <p:cNvPr id="6" name="Text Placeholder 5"/>
          <p:cNvSpPr>
            <a:spLocks noGrp="1"/>
          </p:cNvSpPr>
          <p:nvPr>
            <p:ph type="body" sz="quarter" idx="10" hasCustomPrompt="1"/>
          </p:nvPr>
        </p:nvSpPr>
        <p:spPr>
          <a:xfrm>
            <a:off x="308113" y="4199572"/>
            <a:ext cx="6858000"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16" name="Picture 15">
            <a:extLst>
              <a:ext uri="{FF2B5EF4-FFF2-40B4-BE49-F238E27FC236}">
                <a16:creationId xmlns:a16="http://schemas.microsoft.com/office/drawing/2014/main" id="{0618150B-E1DF-2F46-98D9-E8DB8E677D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625" y="911861"/>
            <a:ext cx="1841223" cy="345537"/>
          </a:xfrm>
          <a:prstGeom prst="rect">
            <a:avLst/>
          </a:prstGeom>
        </p:spPr>
      </p:pic>
    </p:spTree>
    <p:extLst>
      <p:ext uri="{BB962C8B-B14F-4D97-AF65-F5344CB8AC3E}">
        <p14:creationId xmlns:p14="http://schemas.microsoft.com/office/powerpoint/2010/main" val="23010046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_Slide">
    <p:bg>
      <p:bgPr>
        <a:solidFill>
          <a:srgbClr val="096BA3"/>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hasCustomPrompt="1"/>
          </p:nvPr>
        </p:nvSpPr>
        <p:spPr>
          <a:xfrm>
            <a:off x="736847" y="4321735"/>
            <a:ext cx="7643674" cy="295922"/>
          </a:xfrm>
        </p:spPr>
        <p:txBody>
          <a:bodyPr>
            <a:noAutofit/>
          </a:bodyPr>
          <a:lstStyle>
            <a:lvl1pPr marL="0" indent="0" algn="ctr">
              <a:buNone/>
              <a:defRPr sz="1600" baseline="0">
                <a:solidFill>
                  <a:schemeClr val="bg1"/>
                </a:solidFill>
                <a:latin typeface="+mn-lt"/>
                <a:ea typeface="Roboto" panose="02000000000000000000" pitchFamily="2" charset="0"/>
                <a:cs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 | Title</a:t>
            </a:r>
          </a:p>
        </p:txBody>
      </p:sp>
      <p:sp>
        <p:nvSpPr>
          <p:cNvPr id="17" name="Title 1"/>
          <p:cNvSpPr>
            <a:spLocks noGrp="1"/>
          </p:cNvSpPr>
          <p:nvPr>
            <p:ph type="ctrTitle" hasCustomPrompt="1"/>
          </p:nvPr>
        </p:nvSpPr>
        <p:spPr>
          <a:xfrm>
            <a:off x="736847" y="1950027"/>
            <a:ext cx="7643674" cy="2161598"/>
          </a:xfrm>
        </p:spPr>
        <p:txBody>
          <a:bodyPr anchor="ctr" anchorCtr="0">
            <a:normAutofit/>
          </a:bodyPr>
          <a:lstStyle>
            <a:lvl1pPr algn="ctr">
              <a:defRPr sz="5400" baseline="0">
                <a:solidFill>
                  <a:schemeClr val="bg1"/>
                </a:solidFill>
              </a:defRPr>
            </a:lvl1pPr>
          </a:lstStyle>
          <a:p>
            <a:r>
              <a:rPr lang="en-US" dirty="0"/>
              <a:t>Presentation Title</a:t>
            </a:r>
          </a:p>
        </p:txBody>
      </p:sp>
      <p:cxnSp>
        <p:nvCxnSpPr>
          <p:cNvPr id="25" name="Straight Connector 24"/>
          <p:cNvCxnSpPr/>
          <p:nvPr userDrawn="1"/>
        </p:nvCxnSpPr>
        <p:spPr>
          <a:xfrm flipV="1">
            <a:off x="733621" y="1861536"/>
            <a:ext cx="7627236"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userDrawn="1"/>
        </p:nvCxnSpPr>
        <p:spPr>
          <a:xfrm flipV="1">
            <a:off x="733621" y="4205531"/>
            <a:ext cx="7627236" cy="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Text Placeholder 4"/>
          <p:cNvSpPr>
            <a:spLocks noGrp="1"/>
          </p:cNvSpPr>
          <p:nvPr>
            <p:ph type="body" sz="quarter" idx="10" hasCustomPrompt="1"/>
          </p:nvPr>
        </p:nvSpPr>
        <p:spPr>
          <a:xfrm>
            <a:off x="3378957" y="4733860"/>
            <a:ext cx="2359454" cy="227568"/>
          </a:xfrm>
        </p:spPr>
        <p:txBody>
          <a:bodyPr>
            <a:noAutofit/>
          </a:bodyPr>
          <a:lstStyle>
            <a:lvl1pPr marL="0" indent="0" algn="ctr">
              <a:buNone/>
              <a:defRPr sz="1600">
                <a:solidFill>
                  <a:schemeClr val="bg1"/>
                </a:solidFill>
              </a:defRPr>
            </a:lvl1pPr>
          </a:lstStyle>
          <a:p>
            <a:pPr lvl="0"/>
            <a:r>
              <a:rPr lang="en-US" dirty="0"/>
              <a:t>Date</a:t>
            </a:r>
          </a:p>
        </p:txBody>
      </p:sp>
    </p:spTree>
    <p:extLst>
      <p:ext uri="{BB962C8B-B14F-4D97-AF65-F5344CB8AC3E}">
        <p14:creationId xmlns:p14="http://schemas.microsoft.com/office/powerpoint/2010/main" val="2723557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Content Placeholder 2"/>
          <p:cNvSpPr>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37648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3554239"/>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623888" y="5263978"/>
            <a:ext cx="7886700" cy="825673"/>
          </a:xfrm>
        </p:spPr>
        <p:txBody>
          <a:bodyPr>
            <a:normAutofit/>
          </a:bodyPr>
          <a:lstStyle>
            <a:lvl1pPr marL="0" indent="0">
              <a:buNone/>
              <a:defRPr sz="2000">
                <a:solidFill>
                  <a:srgbClr val="3D404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92052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10918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solidFill>
                  <a:srgbClr val="3D404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9603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708906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380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D8C77-9B8C-464C-9747-CC157D02E91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507568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9378688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0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4180632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rgbClr val="096BA3"/>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169458" y="4093707"/>
            <a:ext cx="3424562" cy="354006"/>
          </a:xfrm>
        </p:spPr>
        <p:txBody>
          <a:bodyPr>
            <a:noAutofit/>
          </a:bodyPr>
          <a:lstStyle>
            <a:lvl1pPr marL="0" indent="0" algn="ctr">
              <a:buNone/>
              <a:defRPr sz="1200" baseline="0">
                <a:solidFill>
                  <a:schemeClr val="bg1"/>
                </a:solidFill>
                <a:latin typeface="+mn-lt"/>
                <a:ea typeface="Roboto" panose="02000000000000000000" pitchFamily="2" charset="0"/>
                <a:cs typeface="Roboto"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insert text</a:t>
            </a:r>
          </a:p>
        </p:txBody>
      </p:sp>
      <p:sp>
        <p:nvSpPr>
          <p:cNvPr id="2" name="Title 1"/>
          <p:cNvSpPr>
            <a:spLocks noGrp="1"/>
          </p:cNvSpPr>
          <p:nvPr>
            <p:ph type="ctrTitle" hasCustomPrompt="1"/>
          </p:nvPr>
        </p:nvSpPr>
        <p:spPr>
          <a:xfrm>
            <a:off x="1169458" y="1248697"/>
            <a:ext cx="3424562" cy="2618631"/>
          </a:xfrm>
        </p:spPr>
        <p:txBody>
          <a:bodyPr anchor="ctr" anchorCtr="0">
            <a:noAutofit/>
          </a:bodyPr>
          <a:lstStyle>
            <a:lvl1pPr algn="ctr">
              <a:defRPr sz="1800" baseline="0">
                <a:solidFill>
                  <a:schemeClr val="bg1"/>
                </a:solidFill>
                <a:latin typeface="+mn-lt"/>
              </a:defRPr>
            </a:lvl1pPr>
          </a:lstStyle>
          <a:p>
            <a:r>
              <a:rPr lang="en-US" dirty="0"/>
              <a:t>“Business Card”</a:t>
            </a:r>
          </a:p>
        </p:txBody>
      </p:sp>
      <p:cxnSp>
        <p:nvCxnSpPr>
          <p:cNvPr id="8" name="Straight Connector 7"/>
          <p:cNvCxnSpPr/>
          <p:nvPr userDrawn="1"/>
        </p:nvCxnSpPr>
        <p:spPr>
          <a:xfrm>
            <a:off x="996167" y="1160206"/>
            <a:ext cx="37711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996167" y="3929347"/>
            <a:ext cx="377114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211" y="5401634"/>
            <a:ext cx="2016831" cy="499186"/>
          </a:xfrm>
          <a:prstGeom prst="rect">
            <a:avLst/>
          </a:prstGeom>
        </p:spPr>
      </p:pic>
      <p:sp>
        <p:nvSpPr>
          <p:cNvPr id="13" name="Rectangle 12"/>
          <p:cNvSpPr/>
          <p:nvPr userDrawn="1"/>
        </p:nvSpPr>
        <p:spPr>
          <a:xfrm>
            <a:off x="0" y="5299235"/>
            <a:ext cx="9144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latin typeface="Calibri" panose="020F0502020204030204" pitchFamily="34" charset="0"/>
            </a:endParaRPr>
          </a:p>
        </p:txBody>
      </p:sp>
      <p:pic>
        <p:nvPicPr>
          <p:cNvPr id="14" name="Picture 1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1693" y="5299235"/>
            <a:ext cx="9169397" cy="914400"/>
          </a:xfrm>
          <a:prstGeom prst="rect">
            <a:avLst/>
          </a:prstGeom>
        </p:spPr>
      </p:pic>
      <p:sp>
        <p:nvSpPr>
          <p:cNvPr id="18" name="Subtitle 2"/>
          <p:cNvSpPr txBox="1">
            <a:spLocks/>
          </p:cNvSpPr>
          <p:nvPr userDrawn="1"/>
        </p:nvSpPr>
        <p:spPr>
          <a:xfrm>
            <a:off x="6345495" y="2028734"/>
            <a:ext cx="1511710" cy="36195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prstClr val="white"/>
                </a:solidFill>
                <a:latin typeface="Calibri"/>
              </a:rPr>
              <a:t>@</a:t>
            </a:r>
            <a:r>
              <a:rPr lang="en-US" sz="1200" dirty="0" err="1">
                <a:solidFill>
                  <a:prstClr val="white"/>
                </a:solidFill>
                <a:latin typeface="Calibri"/>
              </a:rPr>
              <a:t>usgcrp</a:t>
            </a:r>
            <a:endParaRPr lang="en-US" sz="1200" dirty="0">
              <a:solidFill>
                <a:prstClr val="white"/>
              </a:solidFill>
              <a:latin typeface="Calibri"/>
            </a:endParaRPr>
          </a:p>
        </p:txBody>
      </p:sp>
      <p:pic>
        <p:nvPicPr>
          <p:cNvPr id="19" name="Picture 18"/>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978948" y="2602807"/>
            <a:ext cx="274320" cy="274320"/>
          </a:xfrm>
          <a:prstGeom prst="rect">
            <a:avLst/>
          </a:prstGeom>
          <a:ln w="19050">
            <a:solidFill>
              <a:schemeClr val="bg1"/>
            </a:solidFill>
          </a:ln>
        </p:spPr>
      </p:pic>
      <p:pic>
        <p:nvPicPr>
          <p:cNvPr id="20" name="Picture 19"/>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5978948" y="3150246"/>
            <a:ext cx="274320" cy="274320"/>
          </a:xfrm>
          <a:prstGeom prst="rect">
            <a:avLst/>
          </a:prstGeom>
          <a:ln w="19050">
            <a:solidFill>
              <a:schemeClr val="bg1"/>
            </a:solidFill>
          </a:ln>
        </p:spPr>
      </p:pic>
      <p:pic>
        <p:nvPicPr>
          <p:cNvPr id="21" name="Picture 20"/>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5978948" y="2064246"/>
            <a:ext cx="274320" cy="274320"/>
          </a:xfrm>
          <a:prstGeom prst="rect">
            <a:avLst/>
          </a:prstGeom>
          <a:ln w="19050">
            <a:solidFill>
              <a:schemeClr val="bg1"/>
            </a:solidFill>
          </a:ln>
        </p:spPr>
      </p:pic>
      <p:sp>
        <p:nvSpPr>
          <p:cNvPr id="22" name="Subtitle 2"/>
          <p:cNvSpPr txBox="1">
            <a:spLocks/>
          </p:cNvSpPr>
          <p:nvPr userDrawn="1"/>
        </p:nvSpPr>
        <p:spPr>
          <a:xfrm>
            <a:off x="6345495" y="2576173"/>
            <a:ext cx="1511710" cy="36195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err="1">
                <a:solidFill>
                  <a:prstClr val="white"/>
                </a:solidFill>
                <a:latin typeface="Calibri"/>
              </a:rPr>
              <a:t>usgcrp</a:t>
            </a:r>
            <a:endParaRPr lang="en-US" sz="1200" dirty="0">
              <a:solidFill>
                <a:prstClr val="white"/>
              </a:solidFill>
              <a:latin typeface="Calibri"/>
            </a:endParaRPr>
          </a:p>
        </p:txBody>
      </p:sp>
      <p:sp>
        <p:nvSpPr>
          <p:cNvPr id="23" name="Subtitle 2"/>
          <p:cNvSpPr txBox="1">
            <a:spLocks/>
          </p:cNvSpPr>
          <p:nvPr userDrawn="1"/>
        </p:nvSpPr>
        <p:spPr>
          <a:xfrm>
            <a:off x="6345495" y="3123612"/>
            <a:ext cx="1511710" cy="361950"/>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prstClr val="white"/>
                </a:solidFill>
                <a:latin typeface="Calibri"/>
              </a:rPr>
              <a:t>GlobalChange.gov</a:t>
            </a:r>
          </a:p>
        </p:txBody>
      </p:sp>
      <p:sp>
        <p:nvSpPr>
          <p:cNvPr id="24" name="Subtitle 2"/>
          <p:cNvSpPr txBox="1">
            <a:spLocks/>
          </p:cNvSpPr>
          <p:nvPr userDrawn="1"/>
        </p:nvSpPr>
        <p:spPr>
          <a:xfrm>
            <a:off x="5711313" y="1412593"/>
            <a:ext cx="2145892" cy="416555"/>
          </a:xfrm>
          <a:prstGeom prst="rect">
            <a:avLst/>
          </a:prstGeom>
        </p:spPr>
        <p:txBody>
          <a:bodyPr vert="horz" lIns="91440" tIns="45720" rIns="91440" bIns="45720" rtlCol="0" anchor="ctr" anchorCtr="0">
            <a:normAutofit/>
          </a:bodyPr>
          <a:lstStyle>
            <a:lvl1pPr marL="0" indent="0" algn="ctr" defTabSz="914400" rtl="0" eaLnBrk="1" latinLnBrk="0" hangingPunct="1">
              <a:lnSpc>
                <a:spcPct val="90000"/>
              </a:lnSpc>
              <a:spcBef>
                <a:spcPts val="1000"/>
              </a:spcBef>
              <a:buFont typeface="Arial" panose="020B0604020202020204" pitchFamily="34" charset="0"/>
              <a:buNone/>
              <a:defRPr sz="1600" kern="1200" baseline="0">
                <a:solidFill>
                  <a:schemeClr val="bg1"/>
                </a:solidFill>
                <a:latin typeface="Roboto" panose="02000000000000000000" pitchFamily="2" charset="0"/>
                <a:ea typeface="Roboto" panose="02000000000000000000" pitchFamily="2" charset="0"/>
                <a:cs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3D4044"/>
                </a:solidFill>
                <a:latin typeface="Open Sans" panose="020B0606030504020204" pitchFamily="34" charset="0"/>
                <a:ea typeface="Open Sans" panose="020B0606030504020204" pitchFamily="34" charset="0"/>
                <a:cs typeface="Open Sans" panose="020B0606030504020204" pitchFamily="34" charset="0"/>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200" dirty="0">
                <a:solidFill>
                  <a:prstClr val="white"/>
                </a:solidFill>
                <a:latin typeface="Calibri"/>
              </a:rPr>
              <a:t>Connect with us:</a:t>
            </a:r>
          </a:p>
        </p:txBody>
      </p:sp>
    </p:spTree>
    <p:extLst>
      <p:ext uri="{BB962C8B-B14F-4D97-AF65-F5344CB8AC3E}">
        <p14:creationId xmlns:p14="http://schemas.microsoft.com/office/powerpoint/2010/main" val="8700840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troduction (static)">
    <p:spTree>
      <p:nvGrpSpPr>
        <p:cNvPr id="1" name=""/>
        <p:cNvGrpSpPr/>
        <p:nvPr/>
      </p:nvGrpSpPr>
      <p:grpSpPr>
        <a:xfrm>
          <a:off x="0" y="0"/>
          <a:ext cx="0" cy="0"/>
          <a:chOff x="0" y="0"/>
          <a:chExt cx="0" cy="0"/>
        </a:xfrm>
      </p:grpSpPr>
      <p:sp>
        <p:nvSpPr>
          <p:cNvPr id="5" name="Title 1"/>
          <p:cNvSpPr txBox="1">
            <a:spLocks/>
          </p:cNvSpPr>
          <p:nvPr userDrawn="1"/>
        </p:nvSpPr>
        <p:spPr>
          <a:xfrm>
            <a:off x="628650" y="365126"/>
            <a:ext cx="798269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baseline="0">
                <a:solidFill>
                  <a:srgbClr val="096BA3"/>
                </a:solidFill>
                <a:latin typeface="Roboto" panose="02000000000000000000" pitchFamily="2" charset="0"/>
                <a:ea typeface="Roboto" panose="02000000000000000000" pitchFamily="2" charset="0"/>
                <a:cs typeface="Roboto" panose="02000000000000000000" pitchFamily="2" charset="0"/>
              </a:defRPr>
            </a:lvl1pPr>
          </a:lstStyle>
          <a:p>
            <a:r>
              <a:rPr lang="en-US" sz="4000" dirty="0">
                <a:latin typeface="Calibri"/>
              </a:rPr>
              <a:t>U.S. Global Change Research Program</a:t>
            </a:r>
          </a:p>
        </p:txBody>
      </p:sp>
      <p:sp>
        <p:nvSpPr>
          <p:cNvPr id="4" name="TextBox 3"/>
          <p:cNvSpPr txBox="1"/>
          <p:nvPr userDrawn="1"/>
        </p:nvSpPr>
        <p:spPr>
          <a:xfrm>
            <a:off x="628650" y="1690689"/>
            <a:ext cx="7886700" cy="4444641"/>
          </a:xfrm>
          <a:prstGeom prst="rect">
            <a:avLst/>
          </a:prstGeom>
        </p:spPr>
        <p:txBody>
          <a:bodyPr vert="horz" wrap="square" lIns="68580" tIns="34290" rIns="68580" bIns="34290" rtlCol="0" anchor="t" anchorCtr="0">
            <a:normAutofit/>
          </a:bodyPr>
          <a:lstStyle/>
          <a:p>
            <a:pPr marL="257175" indent="-257175" defTabSz="685800">
              <a:spcAft>
                <a:spcPts val="1200"/>
              </a:spcAft>
              <a:buFont typeface="Arial" panose="020B0604020202020204" pitchFamily="34" charset="0"/>
              <a:buChar char="•"/>
              <a:defRPr/>
            </a:pPr>
            <a:r>
              <a:rPr lang="en-US" sz="2000" dirty="0">
                <a:solidFill>
                  <a:srgbClr val="3D4044"/>
                </a:solidFill>
                <a:latin typeface="Calibri"/>
                <a:ea typeface="Open Sans" panose="020B0606030504020204" pitchFamily="34" charset="0"/>
                <a:cs typeface="Open Sans" panose="020B0606030504020204" pitchFamily="34" charset="0"/>
              </a:rPr>
              <a:t>USGCRP began as a Presidential Initiative in 1989</a:t>
            </a:r>
          </a:p>
          <a:p>
            <a:pPr marL="257175" indent="-257175" defTabSz="685800">
              <a:spcAft>
                <a:spcPts val="1200"/>
              </a:spcAft>
              <a:buFont typeface="Arial" panose="020B0604020202020204" pitchFamily="34" charset="0"/>
              <a:buChar char="•"/>
              <a:defRPr/>
            </a:pPr>
            <a:r>
              <a:rPr lang="en-US" sz="2000" dirty="0">
                <a:solidFill>
                  <a:srgbClr val="3D4044"/>
                </a:solidFill>
                <a:latin typeface="Calibri"/>
                <a:ea typeface="Open Sans" panose="020B0606030504020204" pitchFamily="34" charset="0"/>
                <a:cs typeface="Open Sans" panose="020B0606030504020204" pitchFamily="34" charset="0"/>
              </a:rPr>
              <a:t>Mandated by Congress in the Global Change Research Act of 1990 (P.L. 101-606), “to assist the Nation and the world to </a:t>
            </a:r>
            <a:r>
              <a:rPr lang="en-US" sz="2000" b="1" dirty="0">
                <a:solidFill>
                  <a:srgbClr val="3D4044"/>
                </a:solidFill>
                <a:latin typeface="Calibri"/>
                <a:ea typeface="Open Sans" panose="020B0606030504020204" pitchFamily="34" charset="0"/>
                <a:cs typeface="Open Sans" panose="020B0606030504020204" pitchFamily="34" charset="0"/>
              </a:rPr>
              <a:t>understand</a:t>
            </a:r>
            <a:r>
              <a:rPr lang="en-US" sz="2000" dirty="0">
                <a:solidFill>
                  <a:srgbClr val="3D4044"/>
                </a:solidFill>
                <a:latin typeface="Calibri"/>
                <a:ea typeface="Open Sans" panose="020B0606030504020204" pitchFamily="34" charset="0"/>
                <a:cs typeface="Open Sans" panose="020B0606030504020204" pitchFamily="34" charset="0"/>
              </a:rPr>
              <a:t>, </a:t>
            </a:r>
            <a:r>
              <a:rPr lang="en-US" sz="2000" b="1" dirty="0">
                <a:solidFill>
                  <a:srgbClr val="3D4044"/>
                </a:solidFill>
                <a:latin typeface="Calibri"/>
                <a:ea typeface="Open Sans" panose="020B0606030504020204" pitchFamily="34" charset="0"/>
                <a:cs typeface="Open Sans" panose="020B0606030504020204" pitchFamily="34" charset="0"/>
              </a:rPr>
              <a:t>assess</a:t>
            </a:r>
            <a:r>
              <a:rPr lang="en-US" sz="2000" dirty="0">
                <a:solidFill>
                  <a:srgbClr val="3D4044"/>
                </a:solidFill>
                <a:latin typeface="Calibri"/>
                <a:ea typeface="Open Sans" panose="020B0606030504020204" pitchFamily="34" charset="0"/>
                <a:cs typeface="Open Sans" panose="020B0606030504020204" pitchFamily="34" charset="0"/>
              </a:rPr>
              <a:t>, </a:t>
            </a:r>
            <a:r>
              <a:rPr lang="en-US" sz="2000" b="1" dirty="0">
                <a:solidFill>
                  <a:srgbClr val="3D4044"/>
                </a:solidFill>
                <a:latin typeface="Calibri"/>
                <a:ea typeface="Open Sans" panose="020B0606030504020204" pitchFamily="34" charset="0"/>
                <a:cs typeface="Open Sans" panose="020B0606030504020204" pitchFamily="34" charset="0"/>
              </a:rPr>
              <a:t>predict</a:t>
            </a:r>
            <a:r>
              <a:rPr lang="en-US" sz="2000" dirty="0">
                <a:solidFill>
                  <a:srgbClr val="3D4044"/>
                </a:solidFill>
                <a:latin typeface="Calibri"/>
                <a:ea typeface="Open Sans" panose="020B0606030504020204" pitchFamily="34" charset="0"/>
                <a:cs typeface="Open Sans" panose="020B0606030504020204" pitchFamily="34" charset="0"/>
              </a:rPr>
              <a:t> and </a:t>
            </a:r>
            <a:r>
              <a:rPr lang="en-US" sz="2000" b="1" dirty="0">
                <a:solidFill>
                  <a:srgbClr val="3D4044"/>
                </a:solidFill>
                <a:latin typeface="Calibri"/>
                <a:ea typeface="Open Sans" panose="020B0606030504020204" pitchFamily="34" charset="0"/>
                <a:cs typeface="Open Sans" panose="020B0606030504020204" pitchFamily="34" charset="0"/>
              </a:rPr>
              <a:t>respond</a:t>
            </a:r>
            <a:r>
              <a:rPr lang="en-US" sz="2000" dirty="0">
                <a:solidFill>
                  <a:srgbClr val="3D4044"/>
                </a:solidFill>
                <a:latin typeface="Calibri"/>
                <a:ea typeface="Open Sans" panose="020B0606030504020204" pitchFamily="34" charset="0"/>
                <a:cs typeface="Open Sans" panose="020B0606030504020204" pitchFamily="34" charset="0"/>
              </a:rPr>
              <a:t> to human-induced and natural process of global change”</a:t>
            </a:r>
          </a:p>
        </p:txBody>
      </p:sp>
    </p:spTree>
    <p:extLst>
      <p:ext uri="{BB962C8B-B14F-4D97-AF65-F5344CB8AC3E}">
        <p14:creationId xmlns:p14="http://schemas.microsoft.com/office/powerpoint/2010/main" val="4172756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t a Glance (static)">
    <p:spTree>
      <p:nvGrpSpPr>
        <p:cNvPr id="1" name=""/>
        <p:cNvGrpSpPr/>
        <p:nvPr/>
      </p:nvGrpSpPr>
      <p:grpSpPr>
        <a:xfrm>
          <a:off x="0" y="0"/>
          <a:ext cx="0" cy="0"/>
          <a:chOff x="0" y="0"/>
          <a:chExt cx="0" cy="0"/>
        </a:xfrm>
      </p:grpSpPr>
      <p:sp>
        <p:nvSpPr>
          <p:cNvPr id="5" name="Title 1"/>
          <p:cNvSpPr txBox="1">
            <a:spLocks/>
          </p:cNvSpPr>
          <p:nvPr userDrawn="1"/>
        </p:nvSpPr>
        <p:spPr>
          <a:xfrm>
            <a:off x="628650" y="365126"/>
            <a:ext cx="78867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baseline="0">
                <a:solidFill>
                  <a:srgbClr val="096BA3"/>
                </a:solidFill>
                <a:latin typeface="Roboto" panose="02000000000000000000" pitchFamily="2" charset="0"/>
                <a:ea typeface="Roboto" panose="02000000000000000000" pitchFamily="2" charset="0"/>
                <a:cs typeface="Roboto" panose="02000000000000000000" pitchFamily="2" charset="0"/>
              </a:defRPr>
            </a:lvl1pPr>
          </a:lstStyle>
          <a:p>
            <a:r>
              <a:rPr lang="en-US" sz="4000" dirty="0">
                <a:latin typeface="Calibri"/>
              </a:rPr>
              <a:t>USGCRP: At a Glance</a:t>
            </a:r>
          </a:p>
        </p:txBody>
      </p:sp>
      <p:sp>
        <p:nvSpPr>
          <p:cNvPr id="4" name="TextBox 3"/>
          <p:cNvSpPr txBox="1"/>
          <p:nvPr userDrawn="1"/>
        </p:nvSpPr>
        <p:spPr>
          <a:xfrm>
            <a:off x="628650" y="1690689"/>
            <a:ext cx="7886700" cy="4444641"/>
          </a:xfrm>
          <a:prstGeom prst="rect">
            <a:avLst/>
          </a:prstGeom>
        </p:spPr>
        <p:txBody>
          <a:bodyPr vert="horz" wrap="square" lIns="68580" tIns="34290" rIns="68580" bIns="34290" rtlCol="0" anchor="t" anchorCtr="0">
            <a:noAutofit/>
          </a:bodyPr>
          <a:lstStyle/>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A confederation of the science arms of 13 agencies with global change responsibilities</a:t>
            </a:r>
          </a:p>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FY 2015 budget crosscut: $2.459 billion</a:t>
            </a:r>
          </a:p>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Major coordination through Interagency Working Groups (IWGs), supported by the National Coordination Office (NCO)</a:t>
            </a:r>
          </a:p>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Interagency “Distributed Cost Budget” supports the NCO and activities of the organization</a:t>
            </a:r>
          </a:p>
        </p:txBody>
      </p:sp>
    </p:spTree>
    <p:extLst>
      <p:ext uri="{BB962C8B-B14F-4D97-AF65-F5344CB8AC3E}">
        <p14:creationId xmlns:p14="http://schemas.microsoft.com/office/powerpoint/2010/main" val="39266155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cies and Departments (static)">
    <p:spTree>
      <p:nvGrpSpPr>
        <p:cNvPr id="1" name=""/>
        <p:cNvGrpSpPr/>
        <p:nvPr/>
      </p:nvGrpSpPr>
      <p:grpSpPr>
        <a:xfrm>
          <a:off x="0" y="0"/>
          <a:ext cx="0" cy="0"/>
          <a:chOff x="0" y="0"/>
          <a:chExt cx="0" cy="0"/>
        </a:xfrm>
      </p:grpSpPr>
      <p:sp>
        <p:nvSpPr>
          <p:cNvPr id="5" name="Title 1"/>
          <p:cNvSpPr txBox="1">
            <a:spLocks/>
          </p:cNvSpPr>
          <p:nvPr userDrawn="1"/>
        </p:nvSpPr>
        <p:spPr>
          <a:xfrm>
            <a:off x="628650" y="365126"/>
            <a:ext cx="78867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baseline="0">
                <a:solidFill>
                  <a:srgbClr val="096BA3"/>
                </a:solidFill>
                <a:latin typeface="Roboto" panose="02000000000000000000" pitchFamily="2" charset="0"/>
                <a:ea typeface="Roboto" panose="02000000000000000000" pitchFamily="2" charset="0"/>
                <a:cs typeface="Roboto" panose="02000000000000000000" pitchFamily="2" charset="0"/>
              </a:defRPr>
            </a:lvl1pPr>
          </a:lstStyle>
          <a:p>
            <a:r>
              <a:rPr lang="en-US" sz="4000" dirty="0">
                <a:latin typeface="Calibri" panose="020F0502020204030204" pitchFamily="34" charset="0"/>
              </a:rPr>
              <a:t>USGCRP: Agencies and Departments</a:t>
            </a:r>
          </a:p>
        </p:txBody>
      </p:sp>
      <p:sp>
        <p:nvSpPr>
          <p:cNvPr id="4" name="TextBox 3"/>
          <p:cNvSpPr txBox="1"/>
          <p:nvPr userDrawn="1"/>
        </p:nvSpPr>
        <p:spPr>
          <a:xfrm>
            <a:off x="5146683" y="1690689"/>
            <a:ext cx="3571189" cy="4444641"/>
          </a:xfrm>
          <a:prstGeom prst="rect">
            <a:avLst/>
          </a:prstGeom>
        </p:spPr>
        <p:txBody>
          <a:bodyPr vert="horz" wrap="square" lIns="68580" tIns="34290" rIns="68580" bIns="34290" rtlCol="0" anchor="ctr" anchorCtr="0">
            <a:noAutofit/>
          </a:bodyPr>
          <a:lstStyle/>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Agriculture</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Commerce</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Defense</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Energy</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Health and Human Services</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the Interior</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State</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Department of Transportation</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Environmental Protection Agency</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National Aeronautics and Space Administration</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National Science Foundation</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Smithsonian Institution</a:t>
            </a:r>
          </a:p>
          <a:p>
            <a:pPr defTabSz="914400">
              <a:spcAft>
                <a:spcPts val="600"/>
              </a:spcAft>
            </a:pPr>
            <a:r>
              <a:rPr lang="en-US" sz="1400" dirty="0">
                <a:solidFill>
                  <a:srgbClr val="3D4044"/>
                </a:solidFill>
                <a:latin typeface="Calibri"/>
                <a:ea typeface="Open Sans" panose="020B0606030504020204" pitchFamily="34" charset="0"/>
                <a:cs typeface="Open Sans" panose="020B0606030504020204" pitchFamily="34" charset="0"/>
              </a:rPr>
              <a:t>United States Agency for International Development</a:t>
            </a:r>
          </a:p>
        </p:txBody>
      </p:sp>
      <p:grpSp>
        <p:nvGrpSpPr>
          <p:cNvPr id="7" name="Group 6"/>
          <p:cNvGrpSpPr>
            <a:grpSpLocks noChangeAspect="1"/>
          </p:cNvGrpSpPr>
          <p:nvPr userDrawn="1"/>
        </p:nvGrpSpPr>
        <p:grpSpPr>
          <a:xfrm>
            <a:off x="778332" y="1995857"/>
            <a:ext cx="3429000" cy="800176"/>
            <a:chOff x="834353" y="1995857"/>
            <a:chExt cx="3556023" cy="829818"/>
          </a:xfrm>
        </p:grpSpPr>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34353" y="1999286"/>
              <a:ext cx="822960" cy="822960"/>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45374" y="1995857"/>
              <a:ext cx="822960" cy="829818"/>
            </a:xfrm>
            <a:prstGeom prst="rect">
              <a:avLst/>
            </a:prstGeom>
          </p:spPr>
        </p:pic>
        <p:pic>
          <p:nvPicPr>
            <p:cNvPr id="12" name="Picture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656395" y="1999286"/>
              <a:ext cx="822960" cy="822960"/>
            </a:xfrm>
            <a:prstGeom prst="rect">
              <a:avLst/>
            </a:prstGeom>
          </p:spPr>
        </p:pic>
        <p:pic>
          <p:nvPicPr>
            <p:cNvPr id="13" name="Picture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567416" y="1999286"/>
              <a:ext cx="822960" cy="822960"/>
            </a:xfrm>
            <a:prstGeom prst="rect">
              <a:avLst/>
            </a:prstGeom>
          </p:spPr>
        </p:pic>
      </p:grpSp>
      <p:grpSp>
        <p:nvGrpSpPr>
          <p:cNvPr id="6" name="Group 5"/>
          <p:cNvGrpSpPr/>
          <p:nvPr userDrawn="1"/>
        </p:nvGrpSpPr>
        <p:grpSpPr>
          <a:xfrm>
            <a:off x="314014" y="3241158"/>
            <a:ext cx="4484658" cy="824692"/>
            <a:chOff x="314014" y="3242024"/>
            <a:chExt cx="4484658" cy="824692"/>
          </a:xfrm>
        </p:grpSpPr>
        <p:pic>
          <p:nvPicPr>
            <p:cNvPr id="14" name="Picture 13"/>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3968797" y="3242024"/>
              <a:ext cx="829875" cy="822960"/>
            </a:xfrm>
            <a:prstGeom prst="rect">
              <a:avLst/>
            </a:prstGeom>
          </p:spPr>
        </p:pic>
        <p:pic>
          <p:nvPicPr>
            <p:cNvPr id="15" name="Picture 14"/>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314014" y="3242024"/>
              <a:ext cx="822960" cy="822960"/>
            </a:xfrm>
            <a:prstGeom prst="rect">
              <a:avLst/>
            </a:prstGeom>
          </p:spPr>
        </p:pic>
        <p:pic>
          <p:nvPicPr>
            <p:cNvPr id="16" name="Picture 15"/>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227710" y="3242024"/>
              <a:ext cx="822960" cy="822960"/>
            </a:xfrm>
            <a:prstGeom prst="rect">
              <a:avLst/>
            </a:prstGeom>
          </p:spPr>
        </p:pic>
        <p:pic>
          <p:nvPicPr>
            <p:cNvPr id="20" name="Picture 19"/>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2141406" y="3243756"/>
              <a:ext cx="822960" cy="822960"/>
            </a:xfrm>
            <a:prstGeom prst="rect">
              <a:avLst/>
            </a:prstGeom>
          </p:spPr>
        </p:pic>
        <p:pic>
          <p:nvPicPr>
            <p:cNvPr id="21" name="Picture 20"/>
            <p:cNvPicPr>
              <a:picLocks noChangeAspect="1"/>
            </p:cNvPicPr>
            <p:nvPr userDrawn="1"/>
          </p:nvPicPr>
          <p:blipFill>
            <a:blip r:embed="rId10">
              <a:extLst>
                <a:ext uri="{28A0092B-C50C-407E-A947-70E740481C1C}">
                  <a14:useLocalDpi xmlns:a14="http://schemas.microsoft.com/office/drawing/2010/main"/>
                </a:ext>
              </a:extLst>
            </a:blip>
            <a:stretch>
              <a:fillRect/>
            </a:stretch>
          </p:blipFill>
          <p:spPr>
            <a:xfrm>
              <a:off x="3055102" y="3242024"/>
              <a:ext cx="822960" cy="822960"/>
            </a:xfrm>
            <a:prstGeom prst="rect">
              <a:avLst/>
            </a:prstGeom>
          </p:spPr>
        </p:pic>
      </p:grpSp>
      <p:grpSp>
        <p:nvGrpSpPr>
          <p:cNvPr id="9" name="Group 8"/>
          <p:cNvGrpSpPr/>
          <p:nvPr userDrawn="1"/>
        </p:nvGrpSpPr>
        <p:grpSpPr>
          <a:xfrm>
            <a:off x="763229" y="4510975"/>
            <a:ext cx="3544122" cy="822960"/>
            <a:chOff x="677908" y="1085104"/>
            <a:chExt cx="3544122" cy="822960"/>
          </a:xfrm>
        </p:grpSpPr>
        <p:pic>
          <p:nvPicPr>
            <p:cNvPr id="17" name="Picture 16"/>
            <p:cNvPicPr>
              <a:picLocks noChangeAspect="1"/>
            </p:cNvPicPr>
            <p:nvPr userDrawn="1"/>
          </p:nvPicPr>
          <p:blipFill>
            <a:blip r:embed="rId11">
              <a:extLst>
                <a:ext uri="{28A0092B-C50C-407E-A947-70E740481C1C}">
                  <a14:useLocalDpi xmlns:a14="http://schemas.microsoft.com/office/drawing/2010/main"/>
                </a:ext>
              </a:extLst>
            </a:blip>
            <a:stretch>
              <a:fillRect/>
            </a:stretch>
          </p:blipFill>
          <p:spPr>
            <a:xfrm>
              <a:off x="677908" y="1085104"/>
              <a:ext cx="994410" cy="822960"/>
            </a:xfrm>
            <a:prstGeom prst="rect">
              <a:avLst/>
            </a:prstGeom>
          </p:spPr>
        </p:pic>
        <p:pic>
          <p:nvPicPr>
            <p:cNvPr id="18" name="Picture 17"/>
            <p:cNvPicPr>
              <a:picLocks noChangeAspect="1"/>
            </p:cNvPicPr>
            <p:nvPr userDrawn="1"/>
          </p:nvPicPr>
          <p:blipFill>
            <a:blip r:embed="rId12">
              <a:extLst>
                <a:ext uri="{28A0092B-C50C-407E-A947-70E740481C1C}">
                  <a14:useLocalDpi xmlns:a14="http://schemas.microsoft.com/office/drawing/2010/main"/>
                </a:ext>
              </a:extLst>
            </a:blip>
            <a:stretch>
              <a:fillRect/>
            </a:stretch>
          </p:blipFill>
          <p:spPr>
            <a:xfrm>
              <a:off x="1645426" y="1085104"/>
              <a:ext cx="822960" cy="822960"/>
            </a:xfrm>
            <a:prstGeom prst="rect">
              <a:avLst/>
            </a:prstGeom>
          </p:spPr>
        </p:pic>
        <p:pic>
          <p:nvPicPr>
            <p:cNvPr id="19" name="Picture 18"/>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2525508" y="1085104"/>
              <a:ext cx="822960" cy="822960"/>
            </a:xfrm>
            <a:prstGeom prst="rect">
              <a:avLst/>
            </a:prstGeom>
          </p:spPr>
        </p:pic>
        <p:pic>
          <p:nvPicPr>
            <p:cNvPr id="22" name="Picture 21"/>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3399070" y="1085104"/>
              <a:ext cx="822960" cy="822960"/>
            </a:xfrm>
            <a:prstGeom prst="rect">
              <a:avLst/>
            </a:prstGeom>
          </p:spPr>
        </p:pic>
      </p:grpSp>
    </p:spTree>
    <p:extLst>
      <p:ext uri="{BB962C8B-B14F-4D97-AF65-F5344CB8AC3E}">
        <p14:creationId xmlns:p14="http://schemas.microsoft.com/office/powerpoint/2010/main" val="5562164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ission &amp; Vision (static)">
    <p:spTree>
      <p:nvGrpSpPr>
        <p:cNvPr id="1" name=""/>
        <p:cNvGrpSpPr/>
        <p:nvPr/>
      </p:nvGrpSpPr>
      <p:grpSpPr>
        <a:xfrm>
          <a:off x="0" y="0"/>
          <a:ext cx="0" cy="0"/>
          <a:chOff x="0" y="0"/>
          <a:chExt cx="0" cy="0"/>
        </a:xfrm>
      </p:grpSpPr>
      <p:sp>
        <p:nvSpPr>
          <p:cNvPr id="5" name="Title 1"/>
          <p:cNvSpPr txBox="1">
            <a:spLocks/>
          </p:cNvSpPr>
          <p:nvPr userDrawn="1"/>
        </p:nvSpPr>
        <p:spPr>
          <a:xfrm>
            <a:off x="628650" y="365126"/>
            <a:ext cx="78867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baseline="0">
                <a:solidFill>
                  <a:srgbClr val="096BA3"/>
                </a:solidFill>
                <a:latin typeface="Roboto" panose="02000000000000000000" pitchFamily="2" charset="0"/>
                <a:ea typeface="Roboto" panose="02000000000000000000" pitchFamily="2" charset="0"/>
                <a:cs typeface="Roboto" panose="02000000000000000000" pitchFamily="2" charset="0"/>
              </a:defRPr>
            </a:lvl1pPr>
          </a:lstStyle>
          <a:p>
            <a:r>
              <a:rPr lang="en-US" sz="4000" dirty="0">
                <a:latin typeface="Calibri"/>
              </a:rPr>
              <a:t>USGCRP: Mission and Vision</a:t>
            </a:r>
          </a:p>
        </p:txBody>
      </p:sp>
      <p:sp>
        <p:nvSpPr>
          <p:cNvPr id="4" name="TextBox 3"/>
          <p:cNvSpPr txBox="1"/>
          <p:nvPr userDrawn="1"/>
        </p:nvSpPr>
        <p:spPr>
          <a:xfrm>
            <a:off x="628650" y="1690689"/>
            <a:ext cx="7886700" cy="4444641"/>
          </a:xfrm>
          <a:prstGeom prst="rect">
            <a:avLst/>
          </a:prstGeom>
        </p:spPr>
        <p:txBody>
          <a:bodyPr vert="horz" wrap="square" lIns="68580" tIns="34290" rIns="68580" bIns="34290" rtlCol="0" anchor="t" anchorCtr="0">
            <a:normAutofit/>
          </a:bodyPr>
          <a:lstStyle/>
          <a:p>
            <a:pPr defTabSz="914400">
              <a:spcAft>
                <a:spcPts val="1200"/>
              </a:spcAft>
            </a:pPr>
            <a:r>
              <a:rPr lang="en-US" sz="2000" b="1" dirty="0">
                <a:solidFill>
                  <a:srgbClr val="3D4044"/>
                </a:solidFill>
                <a:latin typeface="Calibri"/>
                <a:ea typeface="Open Sans" panose="020B0606030504020204" pitchFamily="34" charset="0"/>
                <a:cs typeface="Open Sans" panose="020B0606030504020204" pitchFamily="34" charset="0"/>
              </a:rPr>
              <a:t>Vision</a:t>
            </a:r>
            <a:r>
              <a:rPr lang="en-US" sz="2000" dirty="0">
                <a:solidFill>
                  <a:srgbClr val="3D4044"/>
                </a:solidFill>
                <a:latin typeface="Calibri"/>
                <a:ea typeface="Open Sans" panose="020B0606030504020204" pitchFamily="34" charset="0"/>
                <a:cs typeface="Open Sans" panose="020B0606030504020204" pitchFamily="34" charset="0"/>
              </a:rPr>
              <a:t>:</a:t>
            </a:r>
            <a:r>
              <a:rPr lang="en-US" sz="2000" b="1" dirty="0">
                <a:solidFill>
                  <a:srgbClr val="3D4044"/>
                </a:solidFill>
                <a:latin typeface="Calibri"/>
                <a:ea typeface="Open Sans" panose="020B0606030504020204" pitchFamily="34" charset="0"/>
                <a:cs typeface="Open Sans" panose="020B0606030504020204" pitchFamily="34" charset="0"/>
              </a:rPr>
              <a:t> </a:t>
            </a:r>
            <a:r>
              <a:rPr lang="en-US" sz="2000" dirty="0">
                <a:solidFill>
                  <a:srgbClr val="3D4044"/>
                </a:solidFill>
                <a:latin typeface="Calibri"/>
                <a:ea typeface="Open Sans" panose="020B0606030504020204" pitchFamily="34" charset="0"/>
                <a:cs typeface="Open Sans" panose="020B0606030504020204" pitchFamily="34" charset="0"/>
              </a:rPr>
              <a:t>A Nation, globally engaged and guided by science, meeting the challenges of climate and global change</a:t>
            </a:r>
          </a:p>
          <a:p>
            <a:pPr defTabSz="914400">
              <a:spcAft>
                <a:spcPts val="1200"/>
              </a:spcAft>
            </a:pPr>
            <a:r>
              <a:rPr lang="en-US" sz="2000" b="1" dirty="0">
                <a:solidFill>
                  <a:srgbClr val="3D4044"/>
                </a:solidFill>
                <a:latin typeface="Calibri"/>
                <a:ea typeface="Open Sans" panose="020B0606030504020204" pitchFamily="34" charset="0"/>
                <a:cs typeface="Open Sans" panose="020B0606030504020204" pitchFamily="34" charset="0"/>
              </a:rPr>
              <a:t>Mission</a:t>
            </a:r>
            <a:r>
              <a:rPr lang="en-US" sz="2000" dirty="0">
                <a:solidFill>
                  <a:srgbClr val="3D4044"/>
                </a:solidFill>
                <a:latin typeface="Calibri"/>
                <a:ea typeface="Open Sans" panose="020B0606030504020204" pitchFamily="34" charset="0"/>
                <a:cs typeface="Open Sans" panose="020B0606030504020204" pitchFamily="34" charset="0"/>
              </a:rPr>
              <a:t>:</a:t>
            </a:r>
            <a:r>
              <a:rPr lang="en-US" sz="2000" b="1" dirty="0">
                <a:solidFill>
                  <a:srgbClr val="3D4044"/>
                </a:solidFill>
                <a:latin typeface="Calibri"/>
                <a:ea typeface="Open Sans" panose="020B0606030504020204" pitchFamily="34" charset="0"/>
                <a:cs typeface="Open Sans" panose="020B0606030504020204" pitchFamily="34" charset="0"/>
              </a:rPr>
              <a:t> </a:t>
            </a:r>
            <a:r>
              <a:rPr lang="en-US" sz="2000" dirty="0">
                <a:solidFill>
                  <a:srgbClr val="3D4044"/>
                </a:solidFill>
                <a:latin typeface="Calibri"/>
                <a:ea typeface="Open Sans" panose="020B0606030504020204" pitchFamily="34" charset="0"/>
                <a:cs typeface="Open Sans" panose="020B0606030504020204" pitchFamily="34" charset="0"/>
              </a:rPr>
              <a:t>To build a knowledge base that informs human responses to climate and global change through coordinated and integrated federal programs of research, education, communication, and decision support</a:t>
            </a:r>
          </a:p>
        </p:txBody>
      </p:sp>
    </p:spTree>
    <p:extLst>
      <p:ext uri="{BB962C8B-B14F-4D97-AF65-F5344CB8AC3E}">
        <p14:creationId xmlns:p14="http://schemas.microsoft.com/office/powerpoint/2010/main" val="38291130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Global Change Science (static)">
    <p:spTree>
      <p:nvGrpSpPr>
        <p:cNvPr id="1" name=""/>
        <p:cNvGrpSpPr/>
        <p:nvPr/>
      </p:nvGrpSpPr>
      <p:grpSpPr>
        <a:xfrm>
          <a:off x="0" y="0"/>
          <a:ext cx="0" cy="0"/>
          <a:chOff x="0" y="0"/>
          <a:chExt cx="0" cy="0"/>
        </a:xfrm>
      </p:grpSpPr>
      <p:sp>
        <p:nvSpPr>
          <p:cNvPr id="5" name="Title 1"/>
          <p:cNvSpPr txBox="1">
            <a:spLocks/>
          </p:cNvSpPr>
          <p:nvPr userDrawn="1"/>
        </p:nvSpPr>
        <p:spPr>
          <a:xfrm>
            <a:off x="628650" y="365126"/>
            <a:ext cx="78867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baseline="0">
                <a:solidFill>
                  <a:srgbClr val="096BA3"/>
                </a:solidFill>
                <a:latin typeface="Roboto" panose="02000000000000000000" pitchFamily="2" charset="0"/>
                <a:ea typeface="Roboto" panose="02000000000000000000" pitchFamily="2" charset="0"/>
                <a:cs typeface="Roboto" panose="02000000000000000000" pitchFamily="2" charset="0"/>
              </a:defRPr>
            </a:lvl1pPr>
          </a:lstStyle>
          <a:p>
            <a:r>
              <a:rPr lang="en-US" sz="4000" dirty="0">
                <a:latin typeface="Calibri"/>
              </a:rPr>
              <a:t>USGCRP: Global Change Science</a:t>
            </a:r>
          </a:p>
        </p:txBody>
      </p:sp>
      <p:sp>
        <p:nvSpPr>
          <p:cNvPr id="4" name="TextBox 3"/>
          <p:cNvSpPr txBox="1"/>
          <p:nvPr userDrawn="1"/>
        </p:nvSpPr>
        <p:spPr>
          <a:xfrm>
            <a:off x="628650" y="1690689"/>
            <a:ext cx="7886700" cy="4444641"/>
          </a:xfrm>
          <a:prstGeom prst="rect">
            <a:avLst/>
          </a:prstGeom>
        </p:spPr>
        <p:txBody>
          <a:bodyPr vert="horz" wrap="square" lIns="68580" tIns="34290" rIns="68580" bIns="34290" rtlCol="0" anchor="t" anchorCtr="0">
            <a:normAutofit/>
          </a:bodyPr>
          <a:lstStyle/>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Coordinate Federal research to better understand and prepare the Nation for global change</a:t>
            </a:r>
          </a:p>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Prioritize and support cutting-edge scientific work in global change</a:t>
            </a:r>
          </a:p>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Assess the state of scientific knowledge and the Nation’s readiness to respond to global change</a:t>
            </a:r>
          </a:p>
          <a:p>
            <a:pPr marL="342900" indent="-342900" defTabSz="914400">
              <a:spcAft>
                <a:spcPts val="1200"/>
              </a:spcAft>
              <a:buFont typeface="Arial" panose="020B0604020202020204" pitchFamily="34" charset="0"/>
              <a:buChar char="•"/>
            </a:pPr>
            <a:r>
              <a:rPr lang="en-US" sz="2000" dirty="0">
                <a:solidFill>
                  <a:srgbClr val="3D4044"/>
                </a:solidFill>
                <a:latin typeface="Calibri"/>
                <a:ea typeface="Open Sans" panose="020B0606030504020204" pitchFamily="34" charset="0"/>
                <a:cs typeface="Open Sans" panose="020B0606030504020204" pitchFamily="34" charset="0"/>
              </a:rPr>
              <a:t>Communicate research findings to inform, educate, and engage the global community</a:t>
            </a:r>
          </a:p>
        </p:txBody>
      </p:sp>
    </p:spTree>
    <p:extLst>
      <p:ext uri="{BB962C8B-B14F-4D97-AF65-F5344CB8AC3E}">
        <p14:creationId xmlns:p14="http://schemas.microsoft.com/office/powerpoint/2010/main" val="3537716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rategic Plan Goals (static)">
    <p:spTree>
      <p:nvGrpSpPr>
        <p:cNvPr id="1" name=""/>
        <p:cNvGrpSpPr/>
        <p:nvPr/>
      </p:nvGrpSpPr>
      <p:grpSpPr>
        <a:xfrm>
          <a:off x="0" y="0"/>
          <a:ext cx="0" cy="0"/>
          <a:chOff x="0" y="0"/>
          <a:chExt cx="0" cy="0"/>
        </a:xfrm>
      </p:grpSpPr>
      <p:sp>
        <p:nvSpPr>
          <p:cNvPr id="5" name="Title 1"/>
          <p:cNvSpPr txBox="1">
            <a:spLocks/>
          </p:cNvSpPr>
          <p:nvPr userDrawn="1"/>
        </p:nvSpPr>
        <p:spPr>
          <a:xfrm>
            <a:off x="628650" y="365126"/>
            <a:ext cx="7886700" cy="132556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baseline="0">
                <a:solidFill>
                  <a:srgbClr val="096BA3"/>
                </a:solidFill>
                <a:latin typeface="Roboto" panose="02000000000000000000" pitchFamily="2" charset="0"/>
                <a:ea typeface="Roboto" panose="02000000000000000000" pitchFamily="2" charset="0"/>
                <a:cs typeface="Roboto" panose="02000000000000000000" pitchFamily="2" charset="0"/>
              </a:defRPr>
            </a:lvl1pPr>
          </a:lstStyle>
          <a:p>
            <a:r>
              <a:rPr lang="en-US" sz="4000" dirty="0">
                <a:latin typeface="Calibri"/>
              </a:rPr>
              <a:t>USGCRP: 2012-2021 Strategic Plan</a:t>
            </a:r>
          </a:p>
        </p:txBody>
      </p:sp>
      <p:sp>
        <p:nvSpPr>
          <p:cNvPr id="4" name="TextBox 3"/>
          <p:cNvSpPr txBox="1"/>
          <p:nvPr userDrawn="1"/>
        </p:nvSpPr>
        <p:spPr>
          <a:xfrm>
            <a:off x="628650" y="1690689"/>
            <a:ext cx="7886700" cy="4444641"/>
          </a:xfrm>
          <a:prstGeom prst="rect">
            <a:avLst/>
          </a:prstGeom>
        </p:spPr>
        <p:txBody>
          <a:bodyPr vert="horz" wrap="square" lIns="68580" tIns="34290" rIns="68580" bIns="34290" rtlCol="0" anchor="t" anchorCtr="0">
            <a:noAutofit/>
          </a:bodyPr>
          <a:lstStyle/>
          <a:p>
            <a:pPr defTabSz="914400">
              <a:spcAft>
                <a:spcPts val="1200"/>
              </a:spcAft>
            </a:pPr>
            <a:r>
              <a:rPr lang="en-US" sz="2000" b="1" dirty="0">
                <a:solidFill>
                  <a:srgbClr val="3D4044"/>
                </a:solidFill>
                <a:latin typeface="Calibri"/>
                <a:ea typeface="Open Sans" panose="020B0606030504020204" pitchFamily="34" charset="0"/>
                <a:cs typeface="Open Sans" panose="020B0606030504020204" pitchFamily="34" charset="0"/>
              </a:rPr>
              <a:t>Advance Science</a:t>
            </a:r>
            <a:r>
              <a:rPr lang="en-US" sz="2000" dirty="0">
                <a:solidFill>
                  <a:srgbClr val="3D4044"/>
                </a:solidFill>
                <a:latin typeface="Calibri"/>
                <a:ea typeface="Open Sans" panose="020B0606030504020204" pitchFamily="34" charset="0"/>
                <a:cs typeface="Open Sans" panose="020B0606030504020204" pitchFamily="34" charset="0"/>
              </a:rPr>
              <a:t>: Advance scientific knowledge of the integrated natural and human components of the Earth System</a:t>
            </a:r>
          </a:p>
          <a:p>
            <a:pPr defTabSz="914400">
              <a:spcAft>
                <a:spcPts val="1200"/>
              </a:spcAft>
            </a:pPr>
            <a:r>
              <a:rPr lang="en-US" sz="2000" b="1" dirty="0">
                <a:solidFill>
                  <a:srgbClr val="3D4044"/>
                </a:solidFill>
                <a:latin typeface="Calibri"/>
                <a:ea typeface="Open Sans" panose="020B0606030504020204" pitchFamily="34" charset="0"/>
                <a:cs typeface="Open Sans" panose="020B0606030504020204" pitchFamily="34" charset="0"/>
              </a:rPr>
              <a:t>Inform Decisions</a:t>
            </a:r>
            <a:r>
              <a:rPr lang="en-US" sz="2000" dirty="0">
                <a:solidFill>
                  <a:srgbClr val="3D4044"/>
                </a:solidFill>
                <a:latin typeface="Calibri"/>
                <a:ea typeface="Open Sans" panose="020B0606030504020204" pitchFamily="34" charset="0"/>
                <a:cs typeface="Open Sans" panose="020B0606030504020204" pitchFamily="34" charset="0"/>
              </a:rPr>
              <a:t>: Provide the scientific basis to inform and enable timely decisions on adaptation and mitigation</a:t>
            </a:r>
          </a:p>
          <a:p>
            <a:pPr defTabSz="914400">
              <a:spcAft>
                <a:spcPts val="1200"/>
              </a:spcAft>
            </a:pPr>
            <a:r>
              <a:rPr lang="en-US" sz="2000" b="1" dirty="0">
                <a:solidFill>
                  <a:srgbClr val="3D4044"/>
                </a:solidFill>
                <a:latin typeface="Calibri"/>
                <a:ea typeface="Open Sans" panose="020B0606030504020204" pitchFamily="34" charset="0"/>
                <a:cs typeface="Open Sans" panose="020B0606030504020204" pitchFamily="34" charset="0"/>
              </a:rPr>
              <a:t>Sustained Assessments</a:t>
            </a:r>
            <a:r>
              <a:rPr lang="en-US" sz="2000" dirty="0">
                <a:solidFill>
                  <a:srgbClr val="3D4044"/>
                </a:solidFill>
                <a:latin typeface="Calibri"/>
                <a:ea typeface="Open Sans" panose="020B0606030504020204" pitchFamily="34" charset="0"/>
                <a:cs typeface="Open Sans" panose="020B0606030504020204" pitchFamily="34" charset="0"/>
              </a:rPr>
              <a:t>: Build sustained assessment capacity that improves the Nation’s ability to understand, anticipate, and respond to global and climate change impacts and vulnerabilities </a:t>
            </a:r>
          </a:p>
          <a:p>
            <a:pPr defTabSz="914400">
              <a:spcAft>
                <a:spcPts val="1200"/>
              </a:spcAft>
            </a:pPr>
            <a:r>
              <a:rPr lang="en-US" sz="2000" b="1" dirty="0">
                <a:solidFill>
                  <a:srgbClr val="3D4044"/>
                </a:solidFill>
                <a:latin typeface="Calibri"/>
                <a:ea typeface="Open Sans" panose="020B0606030504020204" pitchFamily="34" charset="0"/>
                <a:cs typeface="Open Sans" panose="020B0606030504020204" pitchFamily="34" charset="0"/>
              </a:rPr>
              <a:t>Communicate and Educate</a:t>
            </a:r>
            <a:r>
              <a:rPr lang="en-US" sz="2000" dirty="0">
                <a:solidFill>
                  <a:srgbClr val="3D4044"/>
                </a:solidFill>
                <a:latin typeface="Calibri"/>
                <a:ea typeface="Open Sans" panose="020B0606030504020204" pitchFamily="34" charset="0"/>
                <a:cs typeface="Open Sans" panose="020B0606030504020204" pitchFamily="34" charset="0"/>
              </a:rPr>
              <a:t>: Advance communications and education to broaden public understanding of climate and global change, and empower the workforce of the future</a:t>
            </a:r>
          </a:p>
        </p:txBody>
      </p:sp>
    </p:spTree>
    <p:extLst>
      <p:ext uri="{BB962C8B-B14F-4D97-AF65-F5344CB8AC3E}">
        <p14:creationId xmlns:p14="http://schemas.microsoft.com/office/powerpoint/2010/main" val="35943947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A814D6-62CF-A848-A324-10AD242EF3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308113" y="2919060"/>
            <a:ext cx="6858000" cy="1655762"/>
          </a:xfrm>
        </p:spPr>
        <p:txBody>
          <a:bodyPr>
            <a:normAutofit/>
          </a:bodyPr>
          <a:lstStyle>
            <a:lvl1pPr marL="0" indent="0" algn="l">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a:t>
            </a:r>
          </a:p>
          <a:p>
            <a:r>
              <a:rPr lang="en-US" i="1" dirty="0"/>
              <a:t>Affiliation</a:t>
            </a:r>
          </a:p>
          <a:p>
            <a:endParaRPr lang="en-US" dirty="0"/>
          </a:p>
          <a:p>
            <a:r>
              <a:rPr lang="en-US" dirty="0"/>
              <a:t>Date</a:t>
            </a:r>
          </a:p>
        </p:txBody>
      </p:sp>
      <p:sp>
        <p:nvSpPr>
          <p:cNvPr id="8" name="Rectangle 7">
            <a:extLst>
              <a:ext uri="{FF2B5EF4-FFF2-40B4-BE49-F238E27FC236}">
                <a16:creationId xmlns:a16="http://schemas.microsoft.com/office/drawing/2014/main" id="{2A530860-5D58-5042-BB93-C7592BB8BF8A}"/>
              </a:ext>
            </a:extLst>
          </p:cNvPr>
          <p:cNvSpPr/>
          <p:nvPr userDrawn="1"/>
        </p:nvSpPr>
        <p:spPr>
          <a:xfrm>
            <a:off x="-1" y="1370346"/>
            <a:ext cx="6705601" cy="1257398"/>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US" sz="1350">
              <a:solidFill>
                <a:prstClr val="white"/>
              </a:solidFill>
              <a:latin typeface="Calibri"/>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3" y="1370346"/>
            <a:ext cx="6397487" cy="769441"/>
          </a:xfrm>
          <a:prstGeom prst="rect">
            <a:avLst/>
          </a:prstGeom>
        </p:spPr>
        <p:txBody>
          <a:bodyPr wrap="square">
            <a:spAutoFit/>
          </a:bodyPr>
          <a:lstStyle/>
          <a:p>
            <a:pPr defTabSz="914400"/>
            <a:r>
              <a:rPr lang="en-US" sz="2200" b="1" dirty="0">
                <a:solidFill>
                  <a:prstClr val="white"/>
                </a:solidFill>
                <a:latin typeface="Calibri"/>
                <a:cs typeface="Calibri" panose="020F0502020204030204" pitchFamily="34" charset="0"/>
              </a:rPr>
              <a:t>Fourth National Climate Assessment, Vol II — Impacts, Risks, and Adaptation in the United States</a:t>
            </a:r>
          </a:p>
        </p:txBody>
      </p:sp>
      <p:pic>
        <p:nvPicPr>
          <p:cNvPr id="15" name="Picture 14">
            <a:extLst>
              <a:ext uri="{FF2B5EF4-FFF2-40B4-BE49-F238E27FC236}">
                <a16:creationId xmlns:a16="http://schemas.microsoft.com/office/drawing/2014/main" id="{0618150B-E1DF-2F46-98D9-E8DB8E677D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25" y="911861"/>
            <a:ext cx="1841223" cy="345537"/>
          </a:xfrm>
          <a:prstGeom prst="rect">
            <a:avLst/>
          </a:prstGeom>
        </p:spPr>
      </p:pic>
      <p:sp>
        <p:nvSpPr>
          <p:cNvPr id="11" name="Text Placeholder 10"/>
          <p:cNvSpPr>
            <a:spLocks noGrp="1"/>
          </p:cNvSpPr>
          <p:nvPr>
            <p:ph type="body" sz="quarter" idx="15" hasCustomPrompt="1"/>
          </p:nvPr>
        </p:nvSpPr>
        <p:spPr>
          <a:xfrm>
            <a:off x="307975" y="2157399"/>
            <a:ext cx="6070600" cy="384175"/>
          </a:xfrm>
        </p:spPr>
        <p:txBody>
          <a:bodyPr anchor="ctr">
            <a:normAutofit/>
          </a:bodyPr>
          <a:lstStyle>
            <a:lvl1pPr marL="0" indent="0">
              <a:buNone/>
              <a:defRPr sz="1600" b="1" i="1" baseline="0">
                <a:solidFill>
                  <a:schemeClr val="bg1"/>
                </a:solidFill>
              </a:defRPr>
            </a:lvl1pPr>
          </a:lstStyle>
          <a:p>
            <a:pPr lvl="0"/>
            <a:r>
              <a:rPr lang="en-US" dirty="0"/>
              <a:t>Click to enter Chapter # | Chapter Title</a:t>
            </a:r>
          </a:p>
        </p:txBody>
      </p:sp>
    </p:spTree>
    <p:extLst>
      <p:ext uri="{BB962C8B-B14F-4D97-AF65-F5344CB8AC3E}">
        <p14:creationId xmlns:p14="http://schemas.microsoft.com/office/powerpoint/2010/main" val="174354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D8C77-9B8C-464C-9747-CC157D02E91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3406018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idx="1"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7" name="Text Placeholder 9"/>
          <p:cNvSpPr>
            <a:spLocks noGrp="1"/>
          </p:cNvSpPr>
          <p:nvPr>
            <p:ph type="body" sz="quarter" idx="10" hasCustomPrompt="1"/>
          </p:nvPr>
        </p:nvSpPr>
        <p:spPr>
          <a:xfrm>
            <a:off x="1074198" y="612043"/>
            <a:ext cx="7441152" cy="804935"/>
          </a:xfrm>
        </p:spPr>
        <p:txBody>
          <a:bodyPr anchor="ctr">
            <a:normAutofit/>
          </a:bodyPr>
          <a:lstStyle>
            <a:lvl1pPr marL="0" indent="0">
              <a:buNone/>
              <a:defRPr sz="4400">
                <a:solidFill>
                  <a:srgbClr val="385623"/>
                </a:solidFill>
                <a:latin typeface="+mj-lt"/>
              </a:defRPr>
            </a:lvl1pPr>
          </a:lstStyle>
          <a:p>
            <a:pPr lvl="0"/>
            <a:r>
              <a:rPr lang="en-US" dirty="0"/>
              <a:t>Key Message</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044"/>
            <a:ext cx="784386" cy="804671"/>
          </a:xfrm>
          <a:prstGeom prst="rect">
            <a:avLst/>
          </a:prstGeom>
        </p:spPr>
      </p:pic>
      <p:sp>
        <p:nvSpPr>
          <p:cNvPr id="8" name="Text Placeholder 7"/>
          <p:cNvSpPr>
            <a:spLocks noGrp="1"/>
          </p:cNvSpPr>
          <p:nvPr>
            <p:ph type="body" sz="quarter" idx="11" hasCustomPrompt="1"/>
          </p:nvPr>
        </p:nvSpPr>
        <p:spPr>
          <a:xfrm>
            <a:off x="207963" y="612116"/>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5"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
        <p:nvSpPr>
          <p:cNvPr id="9" name="Text Placeholder 8"/>
          <p:cNvSpPr>
            <a:spLocks noGrp="1"/>
          </p:cNvSpPr>
          <p:nvPr>
            <p:ph type="body" sz="quarter" idx="13" hasCustomPrompt="1"/>
          </p:nvPr>
        </p:nvSpPr>
        <p:spPr>
          <a:xfrm>
            <a:off x="628650" y="1825625"/>
            <a:ext cx="7886700" cy="447058"/>
          </a:xfrm>
        </p:spPr>
        <p:txBody>
          <a:bodyPr/>
          <a:lstStyle>
            <a:lvl1pPr marL="0" indent="0">
              <a:buNone/>
              <a:defRPr sz="2400" b="1" baseline="0">
                <a:solidFill>
                  <a:srgbClr val="385623"/>
                </a:solidFill>
              </a:defRPr>
            </a:lvl1pPr>
          </a:lstStyle>
          <a:p>
            <a:pPr lvl="0"/>
            <a:r>
              <a:rPr lang="en-US" dirty="0"/>
              <a:t>Click to enter Key Message title</a:t>
            </a:r>
          </a:p>
        </p:txBody>
      </p:sp>
    </p:spTree>
    <p:extLst>
      <p:ext uri="{BB962C8B-B14F-4D97-AF65-F5344CB8AC3E}">
        <p14:creationId xmlns:p14="http://schemas.microsoft.com/office/powerpoint/2010/main" val="30034322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idx="1" hasCustomPrompt="1"/>
          </p:nvPr>
        </p:nvSpPr>
        <p:spPr>
          <a:xfrm>
            <a:off x="628650" y="1825625"/>
            <a:ext cx="7886700" cy="4351337"/>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7" name="Text Placeholder 9"/>
          <p:cNvSpPr>
            <a:spLocks noGrp="1"/>
          </p:cNvSpPr>
          <p:nvPr>
            <p:ph type="body" sz="quarter" idx="10"/>
          </p:nvPr>
        </p:nvSpPr>
        <p:spPr>
          <a:xfrm>
            <a:off x="1074198" y="612043"/>
            <a:ext cx="7441152" cy="804935"/>
          </a:xfrm>
        </p:spPr>
        <p:txBody>
          <a:bodyPr anchor="ctr">
            <a:normAutofit/>
          </a:bodyPr>
          <a:lstStyle>
            <a:lvl1pPr marL="0" indent="0">
              <a:buNone/>
              <a:defRPr sz="4400">
                <a:solidFill>
                  <a:srgbClr val="385623"/>
                </a:solidFill>
                <a:latin typeface="+mj-lt"/>
              </a:defRPr>
            </a:lvl1pPr>
          </a:lstStyle>
          <a:p>
            <a:pPr lvl="0"/>
            <a:r>
              <a:rPr lang="en-US"/>
              <a:t>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044"/>
            <a:ext cx="784386" cy="804671"/>
          </a:xfrm>
          <a:prstGeom prst="rect">
            <a:avLst/>
          </a:prstGeom>
        </p:spPr>
      </p:pic>
      <p:sp>
        <p:nvSpPr>
          <p:cNvPr id="8" name="Text Placeholder 7"/>
          <p:cNvSpPr>
            <a:spLocks noGrp="1"/>
          </p:cNvSpPr>
          <p:nvPr>
            <p:ph type="body" sz="quarter" idx="11" hasCustomPrompt="1"/>
          </p:nvPr>
        </p:nvSpPr>
        <p:spPr>
          <a:xfrm>
            <a:off x="207963" y="612116"/>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5"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30134912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887391" y="457200"/>
            <a:ext cx="4629150" cy="5403851"/>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p:nvPr>
        </p:nvSpPr>
        <p:spPr>
          <a:xfrm>
            <a:off x="629841" y="457200"/>
            <a:ext cx="2949178" cy="1600200"/>
          </a:xfrm>
          <a:solidFill>
            <a:srgbClr val="385623"/>
          </a:solidFill>
          <a:ln w="19050">
            <a:solidFill>
              <a:srgbClr val="385623"/>
            </a:solidFill>
          </a:ln>
        </p:spPr>
        <p:txBody>
          <a:bodyPr anchor="b">
            <a:normAutofit/>
          </a:bodyPr>
          <a:lstStyle>
            <a:lvl1pPr>
              <a:defRPr sz="2400" b="1" baseline="0">
                <a:solidFill>
                  <a:schemeClr val="bg1"/>
                </a:solidFill>
                <a:latin typeface="+mn-lt"/>
              </a:defRPr>
            </a:lvl1pPr>
          </a:lstStyle>
          <a:p>
            <a:r>
              <a:rPr lang="en-US"/>
              <a:t>Click to edit Master title style</a:t>
            </a:r>
            <a:endParaRPr lang="en-US" dirty="0"/>
          </a:p>
        </p:txBody>
      </p:sp>
      <p:sp>
        <p:nvSpPr>
          <p:cNvPr id="4" name="Text Placeholder 3"/>
          <p:cNvSpPr>
            <a:spLocks noGrp="1"/>
          </p:cNvSpPr>
          <p:nvPr>
            <p:ph type="body" sz="half" idx="2" hasCustomPrompt="1"/>
          </p:nvPr>
        </p:nvSpPr>
        <p:spPr>
          <a:xfrm>
            <a:off x="629841" y="2057400"/>
            <a:ext cx="2949178" cy="3811588"/>
          </a:xfrm>
          <a:ln w="19050">
            <a:solidFill>
              <a:srgbClr val="385623"/>
            </a:solidFill>
          </a:ln>
        </p:spPr>
        <p:txBody>
          <a:bodyPr/>
          <a:lstStyle>
            <a:lvl1pPr marL="0" indent="0">
              <a:lnSpc>
                <a:spcPct val="100000"/>
              </a:lnSpc>
              <a:spcBef>
                <a:spcPts val="0"/>
              </a:spcBef>
              <a:spcAft>
                <a:spcPts val="6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6"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13124269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Horizontal Picture with Caption">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9841" y="457201"/>
            <a:ext cx="7886700" cy="3013968"/>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629841" y="3586578"/>
            <a:ext cx="7886700" cy="772357"/>
          </a:xfrm>
          <a:solidFill>
            <a:srgbClr val="385623"/>
          </a:solidFill>
          <a:ln w="19050">
            <a:solidFill>
              <a:srgbClr val="385623"/>
            </a:solidFill>
          </a:ln>
        </p:spPr>
        <p:txBody>
          <a:bodyPr anchor="b">
            <a:normAutofit/>
          </a:bodyPr>
          <a:lstStyle>
            <a:lvl1pPr>
              <a:defRPr sz="2400" b="1" baseline="0">
                <a:solidFill>
                  <a:schemeClr val="bg1"/>
                </a:solidFill>
                <a:latin typeface="+mn-lt"/>
              </a:defRPr>
            </a:lvl1pPr>
          </a:lstStyle>
          <a:p>
            <a:r>
              <a:rPr lang="en-US" dirty="0"/>
              <a:t>Click to edit Figure Title</a:t>
            </a:r>
          </a:p>
        </p:txBody>
      </p:sp>
      <p:sp>
        <p:nvSpPr>
          <p:cNvPr id="4" name="Text Placeholder 3"/>
          <p:cNvSpPr>
            <a:spLocks noGrp="1"/>
          </p:cNvSpPr>
          <p:nvPr>
            <p:ph type="body" sz="half" idx="2" hasCustomPrompt="1"/>
          </p:nvPr>
        </p:nvSpPr>
        <p:spPr>
          <a:xfrm>
            <a:off x="629841" y="4358936"/>
            <a:ext cx="7886700" cy="1510052"/>
          </a:xfrm>
          <a:ln w="19050">
            <a:solidFill>
              <a:srgbClr val="385623"/>
            </a:solidFill>
          </a:ln>
        </p:spPr>
        <p:txBody>
          <a:bodyPr/>
          <a:lstStyle>
            <a:lvl1pPr marL="0" indent="0">
              <a:lnSpc>
                <a:spcPct val="100000"/>
              </a:lnSpc>
              <a:spcBef>
                <a:spcPts val="0"/>
              </a:spcBef>
              <a:spcAft>
                <a:spcPts val="6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6"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18912947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sz="half" idx="1"/>
          </p:nvPr>
        </p:nvSpPr>
        <p:spPr>
          <a:xfrm>
            <a:off x="6286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0"/>
          </p:nvPr>
        </p:nvSpPr>
        <p:spPr>
          <a:xfrm>
            <a:off x="1074198" y="612648"/>
            <a:ext cx="7441152" cy="804935"/>
          </a:xfrm>
        </p:spPr>
        <p:txBody>
          <a:bodyPr anchor="ctr">
            <a:normAutofit/>
          </a:bodyPr>
          <a:lstStyle>
            <a:lvl1pPr marL="0" indent="0">
              <a:buNone/>
              <a:defRPr sz="4400">
                <a:solidFill>
                  <a:srgbClr val="385623"/>
                </a:solidFill>
                <a:latin typeface="+mj-lt"/>
              </a:defRPr>
            </a:lvl1pPr>
          </a:lstStyle>
          <a:p>
            <a:pPr lvl="0"/>
            <a:r>
              <a:rPr lang="en-US"/>
              <a:t>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648"/>
            <a:ext cx="784386" cy="804671"/>
          </a:xfrm>
          <a:prstGeom prst="rect">
            <a:avLst/>
          </a:prstGeom>
        </p:spPr>
      </p:pic>
      <p:sp>
        <p:nvSpPr>
          <p:cNvPr id="9" name="Text Placeholder 7"/>
          <p:cNvSpPr>
            <a:spLocks noGrp="1"/>
          </p:cNvSpPr>
          <p:nvPr>
            <p:ph type="body" sz="quarter" idx="11" hasCustomPrompt="1"/>
          </p:nvPr>
        </p:nvSpPr>
        <p:spPr>
          <a:xfrm>
            <a:off x="207963" y="612648"/>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11"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5030254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3726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US" sz="1350">
              <a:solidFill>
                <a:prstClr val="white"/>
              </a:solidFill>
              <a:latin typeface="Calibri"/>
            </a:endParaRPr>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1" y="1698820"/>
            <a:ext cx="6705601" cy="40011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US" sz="1350">
              <a:solidFill>
                <a:prstClr val="white"/>
              </a:solidFill>
              <a:latin typeface="Calibri"/>
            </a:endParaRPr>
          </a:p>
        </p:txBody>
      </p:sp>
      <p:sp>
        <p:nvSpPr>
          <p:cNvPr id="3" name="Subtitle 2"/>
          <p:cNvSpPr>
            <a:spLocks noGrp="1"/>
          </p:cNvSpPr>
          <p:nvPr>
            <p:ph type="subTitle" idx="1" hasCustomPrompt="1"/>
          </p:nvPr>
        </p:nvSpPr>
        <p:spPr>
          <a:xfrm>
            <a:off x="308113" y="2228296"/>
            <a:ext cx="6858000" cy="914400"/>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3" y="1698820"/>
            <a:ext cx="6397487" cy="400110"/>
          </a:xfrm>
          <a:prstGeom prst="rect">
            <a:avLst/>
          </a:prstGeom>
        </p:spPr>
        <p:txBody>
          <a:bodyPr wrap="square">
            <a:spAutoFit/>
          </a:bodyPr>
          <a:lstStyle/>
          <a:p>
            <a:pPr defTabSz="914400"/>
            <a:r>
              <a:rPr lang="en-US" sz="2000" b="1" dirty="0">
                <a:solidFill>
                  <a:prstClr val="white"/>
                </a:solidFill>
                <a:latin typeface="Calibri"/>
                <a:cs typeface="Calibri" panose="020F0502020204030204" pitchFamily="34" charset="0"/>
              </a:rPr>
              <a:t>Recommended chapter citation</a:t>
            </a: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prstClr val="white"/>
              </a:solidFill>
            </a:endParaRPr>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0" y="3660963"/>
            <a:ext cx="6705601" cy="40011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914400"/>
            <a:endParaRPr lang="en-US" sz="1350">
              <a:solidFill>
                <a:prstClr val="white"/>
              </a:solidFill>
              <a:latin typeface="Calibri"/>
            </a:endParaRPr>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2" y="3644270"/>
            <a:ext cx="6397487" cy="400110"/>
          </a:xfrm>
          <a:prstGeom prst="rect">
            <a:avLst/>
          </a:prstGeom>
        </p:spPr>
        <p:txBody>
          <a:bodyPr wrap="square">
            <a:spAutoFit/>
          </a:bodyPr>
          <a:lstStyle/>
          <a:p>
            <a:pPr defTabSz="914400"/>
            <a:r>
              <a:rPr lang="en-US" sz="2000" b="1" dirty="0">
                <a:solidFill>
                  <a:prstClr val="white"/>
                </a:solidFill>
                <a:latin typeface="Calibri"/>
                <a:cs typeface="Calibri" panose="020F0502020204030204" pitchFamily="34" charset="0"/>
              </a:rPr>
              <a:t>Read the full chapter</a:t>
            </a:r>
          </a:p>
        </p:txBody>
      </p:sp>
      <p:sp>
        <p:nvSpPr>
          <p:cNvPr id="2" name="TextBox 1"/>
          <p:cNvSpPr txBox="1"/>
          <p:nvPr userDrawn="1"/>
        </p:nvSpPr>
        <p:spPr>
          <a:xfrm>
            <a:off x="1500898" y="5811560"/>
            <a:ext cx="6249879" cy="707886"/>
          </a:xfrm>
          <a:prstGeom prst="rect">
            <a:avLst/>
          </a:prstGeom>
          <a:noFill/>
        </p:spPr>
        <p:txBody>
          <a:bodyPr wrap="square" rtlCol="0" anchor="ctr">
            <a:spAutoFit/>
          </a:bodyPr>
          <a:lstStyle/>
          <a:p>
            <a:pPr algn="ctr" defTabSz="914400">
              <a:defRPr/>
            </a:pPr>
            <a:r>
              <a:rPr lang="en-US" sz="4000" dirty="0">
                <a:solidFill>
                  <a:prstClr val="white"/>
                </a:solidFill>
                <a:latin typeface="Calibri"/>
              </a:rPr>
              <a:t>nca2018.globalchange.gov</a:t>
            </a:r>
          </a:p>
        </p:txBody>
      </p:sp>
      <p:sp>
        <p:nvSpPr>
          <p:cNvPr id="6" name="Text Placeholder 5"/>
          <p:cNvSpPr>
            <a:spLocks noGrp="1"/>
          </p:cNvSpPr>
          <p:nvPr>
            <p:ph type="body" sz="quarter" idx="10" hasCustomPrompt="1"/>
          </p:nvPr>
        </p:nvSpPr>
        <p:spPr>
          <a:xfrm>
            <a:off x="308113" y="4199572"/>
            <a:ext cx="6858000"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16" name="Picture 15">
            <a:extLst>
              <a:ext uri="{FF2B5EF4-FFF2-40B4-BE49-F238E27FC236}">
                <a16:creationId xmlns:a16="http://schemas.microsoft.com/office/drawing/2014/main" id="{0618150B-E1DF-2F46-98D9-E8DB8E677D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625" y="911861"/>
            <a:ext cx="1841223" cy="345537"/>
          </a:xfrm>
          <a:prstGeom prst="rect">
            <a:avLst/>
          </a:prstGeom>
        </p:spPr>
      </p:pic>
    </p:spTree>
    <p:extLst>
      <p:ext uri="{BB962C8B-B14F-4D97-AF65-F5344CB8AC3E}">
        <p14:creationId xmlns:p14="http://schemas.microsoft.com/office/powerpoint/2010/main" val="38031457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822189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0055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0852940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61169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36D8C77-9B8C-464C-9747-CC157D02E91F}"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16156218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180842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8779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994756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9913826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27860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1327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143494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Key Mess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idx="1"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7" name="Text Placeholder 9"/>
          <p:cNvSpPr>
            <a:spLocks noGrp="1"/>
          </p:cNvSpPr>
          <p:nvPr>
            <p:ph type="body" sz="quarter" idx="10" hasCustomPrompt="1"/>
          </p:nvPr>
        </p:nvSpPr>
        <p:spPr>
          <a:xfrm>
            <a:off x="1074198" y="612043"/>
            <a:ext cx="7441152" cy="804935"/>
          </a:xfrm>
        </p:spPr>
        <p:txBody>
          <a:bodyPr anchor="ctr">
            <a:normAutofit/>
          </a:bodyPr>
          <a:lstStyle>
            <a:lvl1pPr marL="0" indent="0">
              <a:buNone/>
              <a:defRPr sz="4400">
                <a:solidFill>
                  <a:srgbClr val="385623"/>
                </a:solidFill>
                <a:latin typeface="+mj-lt"/>
              </a:defRPr>
            </a:lvl1pPr>
          </a:lstStyle>
          <a:p>
            <a:pPr lvl="0"/>
            <a:r>
              <a:rPr lang="en-US" dirty="0"/>
              <a:t>Key Message</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044"/>
            <a:ext cx="784386" cy="804671"/>
          </a:xfrm>
          <a:prstGeom prst="rect">
            <a:avLst/>
          </a:prstGeom>
        </p:spPr>
      </p:pic>
      <p:sp>
        <p:nvSpPr>
          <p:cNvPr id="8" name="Text Placeholder 7"/>
          <p:cNvSpPr>
            <a:spLocks noGrp="1"/>
          </p:cNvSpPr>
          <p:nvPr>
            <p:ph type="body" sz="quarter" idx="11" hasCustomPrompt="1"/>
          </p:nvPr>
        </p:nvSpPr>
        <p:spPr>
          <a:xfrm>
            <a:off x="207963" y="612116"/>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5"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
        <p:nvSpPr>
          <p:cNvPr id="9" name="Text Placeholder 8"/>
          <p:cNvSpPr>
            <a:spLocks noGrp="1"/>
          </p:cNvSpPr>
          <p:nvPr>
            <p:ph type="body" sz="quarter" idx="13" hasCustomPrompt="1"/>
          </p:nvPr>
        </p:nvSpPr>
        <p:spPr>
          <a:xfrm>
            <a:off x="628650" y="1825625"/>
            <a:ext cx="7886700" cy="447058"/>
          </a:xfrm>
        </p:spPr>
        <p:txBody>
          <a:bodyPr/>
          <a:lstStyle>
            <a:lvl1pPr marL="0" indent="0">
              <a:buNone/>
              <a:defRPr sz="2400" b="1" baseline="0">
                <a:solidFill>
                  <a:srgbClr val="385623"/>
                </a:solidFill>
              </a:defRPr>
            </a:lvl1pPr>
          </a:lstStyle>
          <a:p>
            <a:pPr lvl="0"/>
            <a:r>
              <a:rPr lang="en-US" dirty="0"/>
              <a:t>Click to enter Key Message title</a:t>
            </a:r>
          </a:p>
        </p:txBody>
      </p:sp>
    </p:spTree>
    <p:extLst>
      <p:ext uri="{BB962C8B-B14F-4D97-AF65-F5344CB8AC3E}">
        <p14:creationId xmlns:p14="http://schemas.microsoft.com/office/powerpoint/2010/main" val="6414428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887391" y="457200"/>
            <a:ext cx="4629150" cy="5403851"/>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p:nvPr>
        </p:nvSpPr>
        <p:spPr>
          <a:xfrm>
            <a:off x="629841" y="457200"/>
            <a:ext cx="2949178" cy="1600200"/>
          </a:xfrm>
          <a:solidFill>
            <a:srgbClr val="385623"/>
          </a:solidFill>
          <a:ln w="19050">
            <a:solidFill>
              <a:srgbClr val="385623"/>
            </a:solidFill>
          </a:ln>
        </p:spPr>
        <p:txBody>
          <a:bodyPr anchor="b">
            <a:normAutofit/>
          </a:bodyPr>
          <a:lstStyle>
            <a:lvl1pPr>
              <a:defRPr sz="2400" b="1" baseline="0">
                <a:solidFill>
                  <a:schemeClr val="bg1"/>
                </a:solidFill>
                <a:latin typeface="+mn-lt"/>
              </a:defRPr>
            </a:lvl1pPr>
          </a:lstStyle>
          <a:p>
            <a:r>
              <a:rPr lang="en-US"/>
              <a:t>Click to edit Master title style</a:t>
            </a:r>
            <a:endParaRPr lang="en-US" dirty="0"/>
          </a:p>
        </p:txBody>
      </p:sp>
      <p:sp>
        <p:nvSpPr>
          <p:cNvPr id="4" name="Text Placeholder 3"/>
          <p:cNvSpPr>
            <a:spLocks noGrp="1"/>
          </p:cNvSpPr>
          <p:nvPr>
            <p:ph type="body" sz="half" idx="2" hasCustomPrompt="1"/>
          </p:nvPr>
        </p:nvSpPr>
        <p:spPr>
          <a:xfrm>
            <a:off x="629841" y="2057400"/>
            <a:ext cx="2949178" cy="3811588"/>
          </a:xfrm>
          <a:ln w="19050">
            <a:solidFill>
              <a:srgbClr val="385623"/>
            </a:solidFill>
          </a:ln>
        </p:spPr>
        <p:txBody>
          <a:bodyPr/>
          <a:lstStyle>
            <a:lvl1pPr marL="0" indent="0">
              <a:lnSpc>
                <a:spcPct val="100000"/>
              </a:lnSpc>
              <a:spcBef>
                <a:spcPts val="0"/>
              </a:spcBef>
              <a:spcAft>
                <a:spcPts val="6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6"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2041497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Horizontal Picture with Caption">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9841" y="457201"/>
            <a:ext cx="7886700" cy="3013968"/>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629841" y="3586578"/>
            <a:ext cx="7886700" cy="772357"/>
          </a:xfrm>
          <a:solidFill>
            <a:srgbClr val="385623"/>
          </a:solidFill>
          <a:ln w="19050">
            <a:solidFill>
              <a:srgbClr val="385623"/>
            </a:solidFill>
          </a:ln>
        </p:spPr>
        <p:txBody>
          <a:bodyPr anchor="b">
            <a:normAutofit/>
          </a:bodyPr>
          <a:lstStyle>
            <a:lvl1pPr>
              <a:defRPr sz="2400" b="1" baseline="0">
                <a:solidFill>
                  <a:schemeClr val="bg1"/>
                </a:solidFill>
                <a:latin typeface="+mn-lt"/>
              </a:defRPr>
            </a:lvl1pPr>
          </a:lstStyle>
          <a:p>
            <a:r>
              <a:rPr lang="en-US" dirty="0"/>
              <a:t>Click to edit Figure Title</a:t>
            </a:r>
          </a:p>
        </p:txBody>
      </p:sp>
      <p:sp>
        <p:nvSpPr>
          <p:cNvPr id="4" name="Text Placeholder 3"/>
          <p:cNvSpPr>
            <a:spLocks noGrp="1"/>
          </p:cNvSpPr>
          <p:nvPr>
            <p:ph type="body" sz="half" idx="2" hasCustomPrompt="1"/>
          </p:nvPr>
        </p:nvSpPr>
        <p:spPr>
          <a:xfrm>
            <a:off x="629841" y="4358936"/>
            <a:ext cx="7886700" cy="1510052"/>
          </a:xfrm>
          <a:ln w="19050">
            <a:solidFill>
              <a:srgbClr val="385623"/>
            </a:solidFill>
          </a:ln>
        </p:spPr>
        <p:txBody>
          <a:bodyPr/>
          <a:lstStyle>
            <a:lvl1pPr marL="0" indent="0">
              <a:lnSpc>
                <a:spcPct val="100000"/>
              </a:lnSpc>
              <a:spcBef>
                <a:spcPts val="0"/>
              </a:spcBef>
              <a:spcAft>
                <a:spcPts val="6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6"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2260025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36D8C77-9B8C-464C-9747-CC157D02E91F}" type="datetimeFigureOut">
              <a:rPr lang="en-US" smtClean="0"/>
              <a:t>12/18/2018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35779715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CA814D6-62CF-A848-A324-10AD242EF36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Subtitle 2"/>
          <p:cNvSpPr>
            <a:spLocks noGrp="1"/>
          </p:cNvSpPr>
          <p:nvPr>
            <p:ph type="subTitle" idx="1" hasCustomPrompt="1"/>
          </p:nvPr>
        </p:nvSpPr>
        <p:spPr>
          <a:xfrm>
            <a:off x="308113" y="2919060"/>
            <a:ext cx="6858000" cy="1655762"/>
          </a:xfrm>
        </p:spPr>
        <p:txBody>
          <a:bodyPr>
            <a:normAutofit/>
          </a:bodyPr>
          <a:lstStyle>
            <a:lvl1pPr marL="0" indent="0" algn="l">
              <a:buNone/>
              <a:defRPr sz="1800">
                <a:solidFill>
                  <a:schemeClr val="bg1"/>
                </a:solidFill>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enter Presenter’s Name</a:t>
            </a:r>
          </a:p>
          <a:p>
            <a:r>
              <a:rPr lang="en-US" i="1" dirty="0"/>
              <a:t>Affiliation</a:t>
            </a:r>
          </a:p>
          <a:p>
            <a:endParaRPr lang="en-US" dirty="0"/>
          </a:p>
          <a:p>
            <a:r>
              <a:rPr lang="en-US" dirty="0"/>
              <a:t>Date</a:t>
            </a:r>
          </a:p>
        </p:txBody>
      </p:sp>
      <p:sp>
        <p:nvSpPr>
          <p:cNvPr id="8" name="Rectangle 7">
            <a:extLst>
              <a:ext uri="{FF2B5EF4-FFF2-40B4-BE49-F238E27FC236}">
                <a16:creationId xmlns:a16="http://schemas.microsoft.com/office/drawing/2014/main" id="{2A530860-5D58-5042-BB93-C7592BB8BF8A}"/>
              </a:ext>
            </a:extLst>
          </p:cNvPr>
          <p:cNvSpPr/>
          <p:nvPr userDrawn="1"/>
        </p:nvSpPr>
        <p:spPr>
          <a:xfrm>
            <a:off x="-1" y="1370346"/>
            <a:ext cx="6705601" cy="1257398"/>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3" y="1370346"/>
            <a:ext cx="6397487" cy="769441"/>
          </a:xfrm>
          <a:prstGeom prst="rect">
            <a:avLst/>
          </a:prstGeom>
        </p:spPr>
        <p:txBody>
          <a:bodyPr wrap="square">
            <a:spAutoFit/>
          </a:bodyPr>
          <a:lstStyle/>
          <a:p>
            <a:r>
              <a:rPr lang="en-US" sz="2200" b="1" dirty="0">
                <a:solidFill>
                  <a:prstClr val="white"/>
                </a:solidFill>
                <a:cs typeface="Calibri" panose="020F0502020204030204" pitchFamily="34" charset="0"/>
              </a:rPr>
              <a:t>Fourth National Climate Assessment, Vol II — Impacts, Risks, and Adaptation in the United States</a:t>
            </a:r>
          </a:p>
        </p:txBody>
      </p:sp>
      <p:pic>
        <p:nvPicPr>
          <p:cNvPr id="15" name="Picture 14">
            <a:extLst>
              <a:ext uri="{FF2B5EF4-FFF2-40B4-BE49-F238E27FC236}">
                <a16:creationId xmlns:a16="http://schemas.microsoft.com/office/drawing/2014/main" id="{0618150B-E1DF-2F46-98D9-E8DB8E677D4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87625" y="911861"/>
            <a:ext cx="1841223" cy="345537"/>
          </a:xfrm>
          <a:prstGeom prst="rect">
            <a:avLst/>
          </a:prstGeom>
        </p:spPr>
      </p:pic>
      <p:sp>
        <p:nvSpPr>
          <p:cNvPr id="11" name="Text Placeholder 10"/>
          <p:cNvSpPr>
            <a:spLocks noGrp="1"/>
          </p:cNvSpPr>
          <p:nvPr>
            <p:ph type="body" sz="quarter" idx="15" hasCustomPrompt="1"/>
          </p:nvPr>
        </p:nvSpPr>
        <p:spPr>
          <a:xfrm>
            <a:off x="307975" y="2157399"/>
            <a:ext cx="6070600" cy="384175"/>
          </a:xfrm>
        </p:spPr>
        <p:txBody>
          <a:bodyPr anchor="ctr">
            <a:normAutofit/>
          </a:bodyPr>
          <a:lstStyle>
            <a:lvl1pPr marL="0" indent="0">
              <a:buNone/>
              <a:defRPr sz="1600" b="1" i="1" baseline="0">
                <a:solidFill>
                  <a:schemeClr val="bg1"/>
                </a:solidFill>
              </a:defRPr>
            </a:lvl1pPr>
          </a:lstStyle>
          <a:p>
            <a:pPr lvl="0"/>
            <a:r>
              <a:rPr lang="en-US" dirty="0"/>
              <a:t>Click to enter Chapter # | Chapter Title</a:t>
            </a:r>
          </a:p>
        </p:txBody>
      </p:sp>
    </p:spTree>
    <p:extLst>
      <p:ext uri="{BB962C8B-B14F-4D97-AF65-F5344CB8AC3E}">
        <p14:creationId xmlns:p14="http://schemas.microsoft.com/office/powerpoint/2010/main" val="7901565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Key Messag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idx="1" hasCustomPrompt="1"/>
          </p:nvPr>
        </p:nvSpPr>
        <p:spPr>
          <a:xfrm>
            <a:off x="628650" y="2441359"/>
            <a:ext cx="7886700" cy="3735603"/>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7" name="Text Placeholder 9"/>
          <p:cNvSpPr>
            <a:spLocks noGrp="1"/>
          </p:cNvSpPr>
          <p:nvPr>
            <p:ph type="body" sz="quarter" idx="10" hasCustomPrompt="1"/>
          </p:nvPr>
        </p:nvSpPr>
        <p:spPr>
          <a:xfrm>
            <a:off x="1074198" y="612043"/>
            <a:ext cx="7441152" cy="804935"/>
          </a:xfrm>
        </p:spPr>
        <p:txBody>
          <a:bodyPr anchor="ctr">
            <a:normAutofit/>
          </a:bodyPr>
          <a:lstStyle>
            <a:lvl1pPr marL="0" indent="0">
              <a:buNone/>
              <a:defRPr sz="4400">
                <a:solidFill>
                  <a:srgbClr val="385623"/>
                </a:solidFill>
                <a:latin typeface="+mj-lt"/>
              </a:defRPr>
            </a:lvl1pPr>
          </a:lstStyle>
          <a:p>
            <a:pPr lvl="0"/>
            <a:r>
              <a:rPr lang="en-US" dirty="0"/>
              <a:t>Key Message</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044"/>
            <a:ext cx="784386" cy="804671"/>
          </a:xfrm>
          <a:prstGeom prst="rect">
            <a:avLst/>
          </a:prstGeom>
        </p:spPr>
      </p:pic>
      <p:sp>
        <p:nvSpPr>
          <p:cNvPr id="8" name="Text Placeholder 7"/>
          <p:cNvSpPr>
            <a:spLocks noGrp="1"/>
          </p:cNvSpPr>
          <p:nvPr>
            <p:ph type="body" sz="quarter" idx="11" hasCustomPrompt="1"/>
          </p:nvPr>
        </p:nvSpPr>
        <p:spPr>
          <a:xfrm>
            <a:off x="207963" y="612116"/>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5"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
        <p:nvSpPr>
          <p:cNvPr id="9" name="Text Placeholder 8"/>
          <p:cNvSpPr>
            <a:spLocks noGrp="1"/>
          </p:cNvSpPr>
          <p:nvPr>
            <p:ph type="body" sz="quarter" idx="13" hasCustomPrompt="1"/>
          </p:nvPr>
        </p:nvSpPr>
        <p:spPr>
          <a:xfrm>
            <a:off x="628650" y="1825625"/>
            <a:ext cx="7886700" cy="447058"/>
          </a:xfrm>
        </p:spPr>
        <p:txBody>
          <a:bodyPr/>
          <a:lstStyle>
            <a:lvl1pPr marL="0" indent="0">
              <a:buNone/>
              <a:defRPr sz="2400" b="1" baseline="0">
                <a:solidFill>
                  <a:srgbClr val="385623"/>
                </a:solidFill>
              </a:defRPr>
            </a:lvl1pPr>
          </a:lstStyle>
          <a:p>
            <a:pPr lvl="0"/>
            <a:r>
              <a:rPr lang="en-US" dirty="0"/>
              <a:t>Click to enter Key Message title</a:t>
            </a:r>
          </a:p>
        </p:txBody>
      </p:sp>
    </p:spTree>
    <p:extLst>
      <p:ext uri="{BB962C8B-B14F-4D97-AF65-F5344CB8AC3E}">
        <p14:creationId xmlns:p14="http://schemas.microsoft.com/office/powerpoint/2010/main" val="2189647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idx="1" hasCustomPrompt="1"/>
          </p:nvPr>
        </p:nvSpPr>
        <p:spPr>
          <a:xfrm>
            <a:off x="628650" y="1825625"/>
            <a:ext cx="7886700" cy="4351337"/>
          </a:xfrm>
        </p:spPr>
        <p:txBody>
          <a:bodyPr>
            <a:normAutofit/>
          </a:bodyPr>
          <a:lstStyle>
            <a:lvl1pPr marL="0" indent="0">
              <a:lnSpc>
                <a:spcPct val="100000"/>
              </a:lnSpc>
              <a:spcBef>
                <a:spcPts val="0"/>
              </a:spcBef>
              <a:spcAft>
                <a:spcPts val="1200"/>
              </a:spcAft>
              <a:buNone/>
              <a:defRPr sz="2000"/>
            </a:lvl1pPr>
            <a:lvl2pPr marL="457200" indent="0">
              <a:buNone/>
              <a:defRPr sz="2000"/>
            </a:lvl2pPr>
            <a:lvl3pPr>
              <a:defRPr sz="1800"/>
            </a:lvl3pPr>
            <a:lvl4pPr>
              <a:defRPr sz="1600"/>
            </a:lvl4pPr>
            <a:lvl5pPr>
              <a:defRPr sz="1600"/>
            </a:lvl5pPr>
          </a:lstStyle>
          <a:p>
            <a:pPr lvl="0"/>
            <a:r>
              <a:rPr lang="en-US" dirty="0"/>
              <a:t>Click to edit Key Message text</a:t>
            </a:r>
          </a:p>
        </p:txBody>
      </p:sp>
      <p:sp>
        <p:nvSpPr>
          <p:cNvPr id="7" name="Text Placeholder 9"/>
          <p:cNvSpPr>
            <a:spLocks noGrp="1"/>
          </p:cNvSpPr>
          <p:nvPr>
            <p:ph type="body" sz="quarter" idx="10"/>
          </p:nvPr>
        </p:nvSpPr>
        <p:spPr>
          <a:xfrm>
            <a:off x="1074198" y="612043"/>
            <a:ext cx="7441152" cy="804935"/>
          </a:xfrm>
        </p:spPr>
        <p:txBody>
          <a:bodyPr anchor="ctr">
            <a:normAutofit/>
          </a:bodyPr>
          <a:lstStyle>
            <a:lvl1pPr marL="0" indent="0">
              <a:buNone/>
              <a:defRPr sz="4400">
                <a:solidFill>
                  <a:srgbClr val="385623"/>
                </a:solidFill>
                <a:latin typeface="+mj-lt"/>
              </a:defRPr>
            </a:lvl1pPr>
          </a:lstStyle>
          <a:p>
            <a:pPr lvl="0"/>
            <a:r>
              <a:rPr lang="en-US"/>
              <a:t>Edit Master text styles</a:t>
            </a: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044"/>
            <a:ext cx="784386" cy="804671"/>
          </a:xfrm>
          <a:prstGeom prst="rect">
            <a:avLst/>
          </a:prstGeom>
        </p:spPr>
      </p:pic>
      <p:sp>
        <p:nvSpPr>
          <p:cNvPr id="8" name="Text Placeholder 7"/>
          <p:cNvSpPr>
            <a:spLocks noGrp="1"/>
          </p:cNvSpPr>
          <p:nvPr>
            <p:ph type="body" sz="quarter" idx="11" hasCustomPrompt="1"/>
          </p:nvPr>
        </p:nvSpPr>
        <p:spPr>
          <a:xfrm>
            <a:off x="207963" y="612116"/>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5"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12151825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3887391" y="457200"/>
            <a:ext cx="4629150" cy="5403851"/>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p:nvPr>
        </p:nvSpPr>
        <p:spPr>
          <a:xfrm>
            <a:off x="629841" y="457200"/>
            <a:ext cx="2949178" cy="1600200"/>
          </a:xfrm>
          <a:solidFill>
            <a:srgbClr val="385623"/>
          </a:solidFill>
          <a:ln w="19050">
            <a:solidFill>
              <a:srgbClr val="385623"/>
            </a:solidFill>
          </a:ln>
        </p:spPr>
        <p:txBody>
          <a:bodyPr anchor="b">
            <a:normAutofit/>
          </a:bodyPr>
          <a:lstStyle>
            <a:lvl1pPr>
              <a:defRPr sz="2400" b="1" baseline="0">
                <a:solidFill>
                  <a:schemeClr val="bg1"/>
                </a:solidFill>
                <a:latin typeface="+mn-lt"/>
              </a:defRPr>
            </a:lvl1pPr>
          </a:lstStyle>
          <a:p>
            <a:r>
              <a:rPr lang="en-US"/>
              <a:t>Click to edit Master title style</a:t>
            </a:r>
            <a:endParaRPr lang="en-US" dirty="0"/>
          </a:p>
        </p:txBody>
      </p:sp>
      <p:sp>
        <p:nvSpPr>
          <p:cNvPr id="4" name="Text Placeholder 3"/>
          <p:cNvSpPr>
            <a:spLocks noGrp="1"/>
          </p:cNvSpPr>
          <p:nvPr>
            <p:ph type="body" sz="half" idx="2" hasCustomPrompt="1"/>
          </p:nvPr>
        </p:nvSpPr>
        <p:spPr>
          <a:xfrm>
            <a:off x="629841" y="2057400"/>
            <a:ext cx="2949178" cy="3811588"/>
          </a:xfrm>
          <a:ln w="19050">
            <a:solidFill>
              <a:srgbClr val="385623"/>
            </a:solidFill>
          </a:ln>
        </p:spPr>
        <p:txBody>
          <a:bodyPr/>
          <a:lstStyle>
            <a:lvl1pPr marL="0" indent="0">
              <a:lnSpc>
                <a:spcPct val="100000"/>
              </a:lnSpc>
              <a:spcBef>
                <a:spcPts val="0"/>
              </a:spcBef>
              <a:spcAft>
                <a:spcPts val="6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6"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34488304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orizontal Picture with Caption">
    <p:spTree>
      <p:nvGrpSpPr>
        <p:cNvPr id="1" name=""/>
        <p:cNvGrpSpPr/>
        <p:nvPr/>
      </p:nvGrpSpPr>
      <p:grpSpPr>
        <a:xfrm>
          <a:off x="0" y="0"/>
          <a:ext cx="0" cy="0"/>
          <a:chOff x="0" y="0"/>
          <a:chExt cx="0" cy="0"/>
        </a:xfrm>
      </p:grpSpPr>
      <p:sp>
        <p:nvSpPr>
          <p:cNvPr id="9" name="Content Placeholder 8"/>
          <p:cNvSpPr>
            <a:spLocks noGrp="1"/>
          </p:cNvSpPr>
          <p:nvPr>
            <p:ph sz="quarter" idx="10"/>
          </p:nvPr>
        </p:nvSpPr>
        <p:spPr>
          <a:xfrm>
            <a:off x="629841" y="457201"/>
            <a:ext cx="7886700" cy="3013968"/>
          </a:xfrm>
        </p:spPr>
        <p:txBody>
          <a:bodyPr anchor="t"/>
          <a:lstStyle>
            <a:lvl1pPr marL="0" indent="0" algn="l">
              <a:buNone/>
              <a:defRPr>
                <a:solidFill>
                  <a:schemeClr val="bg1"/>
                </a:solidFill>
              </a:defRPr>
            </a:lvl1pPr>
          </a:lstStyle>
          <a:p>
            <a:pPr lvl="0"/>
            <a:r>
              <a:rPr lang="en-US"/>
              <a:t>Edit Master text styles</a:t>
            </a:r>
          </a:p>
        </p:txBody>
      </p:sp>
      <p:sp>
        <p:nvSpPr>
          <p:cNvPr id="2" name="Title 1"/>
          <p:cNvSpPr>
            <a:spLocks noGrp="1"/>
          </p:cNvSpPr>
          <p:nvPr>
            <p:ph type="title" hasCustomPrompt="1"/>
          </p:nvPr>
        </p:nvSpPr>
        <p:spPr>
          <a:xfrm>
            <a:off x="629841" y="3586578"/>
            <a:ext cx="7886700" cy="772357"/>
          </a:xfrm>
          <a:solidFill>
            <a:srgbClr val="385623"/>
          </a:solidFill>
          <a:ln w="19050">
            <a:solidFill>
              <a:srgbClr val="385623"/>
            </a:solidFill>
          </a:ln>
        </p:spPr>
        <p:txBody>
          <a:bodyPr anchor="b">
            <a:normAutofit/>
          </a:bodyPr>
          <a:lstStyle>
            <a:lvl1pPr>
              <a:defRPr sz="2400" b="1" baseline="0">
                <a:solidFill>
                  <a:schemeClr val="bg1"/>
                </a:solidFill>
                <a:latin typeface="+mn-lt"/>
              </a:defRPr>
            </a:lvl1pPr>
          </a:lstStyle>
          <a:p>
            <a:r>
              <a:rPr lang="en-US" dirty="0"/>
              <a:t>Click to edit Figure Title</a:t>
            </a:r>
          </a:p>
        </p:txBody>
      </p:sp>
      <p:sp>
        <p:nvSpPr>
          <p:cNvPr id="4" name="Text Placeholder 3"/>
          <p:cNvSpPr>
            <a:spLocks noGrp="1"/>
          </p:cNvSpPr>
          <p:nvPr>
            <p:ph type="body" sz="half" idx="2" hasCustomPrompt="1"/>
          </p:nvPr>
        </p:nvSpPr>
        <p:spPr>
          <a:xfrm>
            <a:off x="629841" y="4358936"/>
            <a:ext cx="7886700" cy="1510052"/>
          </a:xfrm>
          <a:ln w="19050">
            <a:solidFill>
              <a:srgbClr val="385623"/>
            </a:solidFill>
          </a:ln>
        </p:spPr>
        <p:txBody>
          <a:bodyPr/>
          <a:lstStyle>
            <a:lvl1pPr marL="0" indent="0">
              <a:lnSpc>
                <a:spcPct val="100000"/>
              </a:lnSpc>
              <a:spcBef>
                <a:spcPts val="0"/>
              </a:spcBef>
              <a:spcAft>
                <a:spcPts val="6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Caption</a:t>
            </a:r>
          </a:p>
        </p:txBody>
      </p:sp>
      <p:sp>
        <p:nvSpPr>
          <p:cNvPr id="6"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2223614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2185" y="612043"/>
            <a:ext cx="2283139" cy="1300157"/>
          </a:xfrm>
          <a:prstGeom prst="rect">
            <a:avLst/>
          </a:prstGeom>
          <a:solidFill>
            <a:schemeClr val="accent1">
              <a:alpha val="41000"/>
            </a:schemeClr>
          </a:solidFill>
        </p:spPr>
      </p:pic>
      <p:sp>
        <p:nvSpPr>
          <p:cNvPr id="3" name="Content Placeholder 2"/>
          <p:cNvSpPr>
            <a:spLocks noGrp="1"/>
          </p:cNvSpPr>
          <p:nvPr>
            <p:ph sz="half" idx="1"/>
          </p:nvPr>
        </p:nvSpPr>
        <p:spPr>
          <a:xfrm>
            <a:off x="6286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9"/>
          <p:cNvSpPr>
            <a:spLocks noGrp="1"/>
          </p:cNvSpPr>
          <p:nvPr>
            <p:ph type="body" sz="quarter" idx="10"/>
          </p:nvPr>
        </p:nvSpPr>
        <p:spPr>
          <a:xfrm>
            <a:off x="1074198" y="612648"/>
            <a:ext cx="7441152" cy="804935"/>
          </a:xfrm>
        </p:spPr>
        <p:txBody>
          <a:bodyPr anchor="ctr">
            <a:normAutofit/>
          </a:bodyPr>
          <a:lstStyle>
            <a:lvl1pPr marL="0" indent="0">
              <a:buNone/>
              <a:defRPr sz="4400">
                <a:solidFill>
                  <a:srgbClr val="385623"/>
                </a:solidFill>
                <a:latin typeface="+mj-lt"/>
              </a:defRPr>
            </a:lvl1pPr>
          </a:lstStyle>
          <a:p>
            <a:pPr lvl="0"/>
            <a:r>
              <a:rPr lang="en-US"/>
              <a:t>Edit Master text styles</a:t>
            </a:r>
          </a:p>
        </p:txBody>
      </p:sp>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07881" y="612648"/>
            <a:ext cx="784386" cy="804671"/>
          </a:xfrm>
          <a:prstGeom prst="rect">
            <a:avLst/>
          </a:prstGeom>
        </p:spPr>
      </p:pic>
      <p:sp>
        <p:nvSpPr>
          <p:cNvPr id="9" name="Text Placeholder 7"/>
          <p:cNvSpPr>
            <a:spLocks noGrp="1"/>
          </p:cNvSpPr>
          <p:nvPr>
            <p:ph type="body" sz="quarter" idx="11" hasCustomPrompt="1"/>
          </p:nvPr>
        </p:nvSpPr>
        <p:spPr>
          <a:xfrm>
            <a:off x="207963" y="612648"/>
            <a:ext cx="784225" cy="804862"/>
          </a:xfrm>
        </p:spPr>
        <p:txBody>
          <a:bodyPr anchor="ctr">
            <a:normAutofit/>
          </a:bodyPr>
          <a:lstStyle>
            <a:lvl1pPr marL="0" indent="0" algn="ctr">
              <a:buNone/>
              <a:defRPr sz="4000" b="0">
                <a:solidFill>
                  <a:schemeClr val="bg1"/>
                </a:solidFill>
              </a:defRPr>
            </a:lvl1pPr>
          </a:lstStyle>
          <a:p>
            <a:pPr lvl="0"/>
            <a:r>
              <a:rPr lang="en-US" dirty="0"/>
              <a:t>#</a:t>
            </a:r>
          </a:p>
        </p:txBody>
      </p:sp>
      <p:sp>
        <p:nvSpPr>
          <p:cNvPr id="11" name="Text Placeholder 4"/>
          <p:cNvSpPr>
            <a:spLocks noGrp="1"/>
          </p:cNvSpPr>
          <p:nvPr>
            <p:ph type="body" sz="quarter" idx="12" hasCustomPrompt="1"/>
          </p:nvPr>
        </p:nvSpPr>
        <p:spPr>
          <a:xfrm>
            <a:off x="207963" y="61913"/>
            <a:ext cx="8714095" cy="284162"/>
          </a:xfrm>
        </p:spPr>
        <p:txBody>
          <a:bodyPr anchor="ctr">
            <a:noAutofit/>
          </a:bodyPr>
          <a:lstStyle>
            <a:lvl1pPr marL="0" indent="0" algn="r">
              <a:buNone/>
              <a:defRPr sz="1400" b="1" baseline="0">
                <a:solidFill>
                  <a:schemeClr val="bg1">
                    <a:lumMod val="50000"/>
                  </a:schemeClr>
                </a:solidFill>
              </a:defRPr>
            </a:lvl1pPr>
          </a:lstStyle>
          <a:p>
            <a:pPr lvl="0"/>
            <a:r>
              <a:rPr lang="en-US" dirty="0"/>
              <a:t>Click to enter chapter # and title</a:t>
            </a:r>
          </a:p>
        </p:txBody>
      </p:sp>
    </p:spTree>
    <p:extLst>
      <p:ext uri="{BB962C8B-B14F-4D97-AF65-F5344CB8AC3E}">
        <p14:creationId xmlns:p14="http://schemas.microsoft.com/office/powerpoint/2010/main" val="43845812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A530860-5D58-5042-BB93-C7592BB8BF8A}"/>
              </a:ext>
            </a:extLst>
          </p:cNvPr>
          <p:cNvSpPr/>
          <p:nvPr userDrawn="1"/>
        </p:nvSpPr>
        <p:spPr>
          <a:xfrm>
            <a:off x="0" y="0"/>
            <a:ext cx="9144000" cy="6858000"/>
          </a:xfrm>
          <a:prstGeom prst="rect">
            <a:avLst/>
          </a:prstGeom>
          <a:solidFill>
            <a:srgbClr val="37265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15" name="Rectangle 14">
            <a:extLst>
              <a:ext uri="{FF2B5EF4-FFF2-40B4-BE49-F238E27FC236}">
                <a16:creationId xmlns:a16="http://schemas.microsoft.com/office/drawing/2014/main" id="{2A530860-5D58-5042-BB93-C7592BB8BF8A}"/>
              </a:ext>
            </a:extLst>
          </p:cNvPr>
          <p:cNvSpPr/>
          <p:nvPr userDrawn="1"/>
        </p:nvSpPr>
        <p:spPr>
          <a:xfrm>
            <a:off x="-1" y="1698820"/>
            <a:ext cx="6705601" cy="40011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3" name="Subtitle 2"/>
          <p:cNvSpPr>
            <a:spLocks noGrp="1"/>
          </p:cNvSpPr>
          <p:nvPr>
            <p:ph type="subTitle" idx="1" hasCustomPrompt="1"/>
          </p:nvPr>
        </p:nvSpPr>
        <p:spPr>
          <a:xfrm>
            <a:off x="308113" y="2228296"/>
            <a:ext cx="6858000" cy="914400"/>
          </a:xfrm>
        </p:spPr>
        <p:txBody>
          <a:bodyPr>
            <a:normAutofit/>
          </a:bodyPr>
          <a:lstStyle>
            <a:lvl1pPr marL="0" indent="0" algn="l">
              <a:lnSpc>
                <a:spcPct val="100000"/>
              </a:lnSpc>
              <a:spcBef>
                <a:spcPts val="0"/>
              </a:spcBef>
              <a:spcAft>
                <a:spcPts val="0"/>
              </a:spcAft>
              <a:buNone/>
              <a:defRPr sz="1400" baseline="0">
                <a:solidFill>
                  <a:schemeClr val="bg1"/>
                </a:solidFill>
                <a:latin typeface="+mn-lt"/>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chapter citation</a:t>
            </a:r>
          </a:p>
        </p:txBody>
      </p:sp>
      <p:sp>
        <p:nvSpPr>
          <p:cNvPr id="9" name="Rectangle 8">
            <a:extLst>
              <a:ext uri="{FF2B5EF4-FFF2-40B4-BE49-F238E27FC236}">
                <a16:creationId xmlns:a16="http://schemas.microsoft.com/office/drawing/2014/main" id="{ADF11DD2-1B42-084E-8B88-DBD82F4A97D4}"/>
              </a:ext>
            </a:extLst>
          </p:cNvPr>
          <p:cNvSpPr/>
          <p:nvPr userDrawn="1"/>
        </p:nvSpPr>
        <p:spPr>
          <a:xfrm>
            <a:off x="308113" y="1698820"/>
            <a:ext cx="6397487" cy="400110"/>
          </a:xfrm>
          <a:prstGeom prst="rect">
            <a:avLst/>
          </a:prstGeom>
        </p:spPr>
        <p:txBody>
          <a:bodyPr wrap="square">
            <a:spAutoFit/>
          </a:bodyPr>
          <a:lstStyle/>
          <a:p>
            <a:r>
              <a:rPr lang="en-US" sz="2000" b="1" dirty="0">
                <a:solidFill>
                  <a:prstClr val="white"/>
                </a:solidFill>
                <a:cs typeface="Calibri" panose="020F0502020204030204" pitchFamily="34" charset="0"/>
              </a:rPr>
              <a:t>Recommended chapter citation</a:t>
            </a:r>
          </a:p>
        </p:txBody>
      </p:sp>
      <p:sp>
        <p:nvSpPr>
          <p:cNvPr id="10" name="Subtitle 2"/>
          <p:cNvSpPr txBox="1">
            <a:spLocks/>
          </p:cNvSpPr>
          <p:nvPr userDrawn="1"/>
        </p:nvSpPr>
        <p:spPr>
          <a:xfrm>
            <a:off x="308112" y="4173746"/>
            <a:ext cx="6858000" cy="98542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bg1"/>
                </a:solidFill>
                <a:latin typeface="Calibri" panose="020F0502020204030204" pitchFamily="34" charset="0"/>
                <a:ea typeface="+mn-ea"/>
                <a:cs typeface="Calibri" panose="020F050202020403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prstClr val="white"/>
              </a:solidFill>
            </a:endParaRPr>
          </a:p>
        </p:txBody>
      </p:sp>
      <p:sp>
        <p:nvSpPr>
          <p:cNvPr id="17" name="Rectangle 16">
            <a:extLst>
              <a:ext uri="{FF2B5EF4-FFF2-40B4-BE49-F238E27FC236}">
                <a16:creationId xmlns:a16="http://schemas.microsoft.com/office/drawing/2014/main" id="{2A530860-5D58-5042-BB93-C7592BB8BF8A}"/>
              </a:ext>
            </a:extLst>
          </p:cNvPr>
          <p:cNvSpPr/>
          <p:nvPr userDrawn="1"/>
        </p:nvSpPr>
        <p:spPr>
          <a:xfrm>
            <a:off x="0" y="3660963"/>
            <a:ext cx="6705601" cy="400110"/>
          </a:xfrm>
          <a:prstGeom prst="rect">
            <a:avLst/>
          </a:prstGeom>
          <a:solidFill>
            <a:srgbClr val="6D5B9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solidFill>
                <a:prstClr val="white"/>
              </a:solidFill>
            </a:endParaRPr>
          </a:p>
        </p:txBody>
      </p:sp>
      <p:sp>
        <p:nvSpPr>
          <p:cNvPr id="14" name="Rectangle 13">
            <a:extLst>
              <a:ext uri="{FF2B5EF4-FFF2-40B4-BE49-F238E27FC236}">
                <a16:creationId xmlns:a16="http://schemas.microsoft.com/office/drawing/2014/main" id="{ADF11DD2-1B42-084E-8B88-DBD82F4A97D4}"/>
              </a:ext>
            </a:extLst>
          </p:cNvPr>
          <p:cNvSpPr/>
          <p:nvPr userDrawn="1"/>
        </p:nvSpPr>
        <p:spPr>
          <a:xfrm>
            <a:off x="308112" y="3644270"/>
            <a:ext cx="6397487" cy="400110"/>
          </a:xfrm>
          <a:prstGeom prst="rect">
            <a:avLst/>
          </a:prstGeom>
        </p:spPr>
        <p:txBody>
          <a:bodyPr wrap="square">
            <a:spAutoFit/>
          </a:bodyPr>
          <a:lstStyle/>
          <a:p>
            <a:r>
              <a:rPr lang="en-US" sz="2000" b="1" dirty="0">
                <a:solidFill>
                  <a:prstClr val="white"/>
                </a:solidFill>
                <a:cs typeface="Calibri" panose="020F0502020204030204" pitchFamily="34" charset="0"/>
              </a:rPr>
              <a:t>Read the full chapter</a:t>
            </a:r>
          </a:p>
        </p:txBody>
      </p:sp>
      <p:sp>
        <p:nvSpPr>
          <p:cNvPr id="2" name="TextBox 1"/>
          <p:cNvSpPr txBox="1"/>
          <p:nvPr userDrawn="1"/>
        </p:nvSpPr>
        <p:spPr>
          <a:xfrm>
            <a:off x="1500898" y="5811560"/>
            <a:ext cx="6249879" cy="707886"/>
          </a:xfrm>
          <a:prstGeom prst="rect">
            <a:avLst/>
          </a:prstGeom>
          <a:noFill/>
        </p:spPr>
        <p:txBody>
          <a:bodyPr wrap="square" rtlCol="0" anchor="ctr">
            <a:spAutoFit/>
          </a:bodyPr>
          <a:lstStyle/>
          <a:p>
            <a:pPr algn="ctr">
              <a:defRPr/>
            </a:pPr>
            <a:r>
              <a:rPr lang="en-US" sz="4000" dirty="0">
                <a:solidFill>
                  <a:prstClr val="white"/>
                </a:solidFill>
              </a:rPr>
              <a:t>nca2018.globalchange.gov</a:t>
            </a:r>
          </a:p>
        </p:txBody>
      </p:sp>
      <p:sp>
        <p:nvSpPr>
          <p:cNvPr id="6" name="Text Placeholder 5"/>
          <p:cNvSpPr>
            <a:spLocks noGrp="1"/>
          </p:cNvSpPr>
          <p:nvPr>
            <p:ph type="body" sz="quarter" idx="10" hasCustomPrompt="1"/>
          </p:nvPr>
        </p:nvSpPr>
        <p:spPr>
          <a:xfrm>
            <a:off x="308113" y="4199572"/>
            <a:ext cx="6858000" cy="914400"/>
          </a:xfrm>
        </p:spPr>
        <p:txBody>
          <a:bodyPr>
            <a:normAutofit/>
          </a:bodyPr>
          <a:lstStyle>
            <a:lvl1pPr marL="0" indent="0">
              <a:buNone/>
              <a:defRPr sz="1800" baseline="0">
                <a:solidFill>
                  <a:schemeClr val="bg1"/>
                </a:solidFill>
              </a:defRPr>
            </a:lvl1pPr>
          </a:lstStyle>
          <a:p>
            <a:r>
              <a:rPr lang="en-US" dirty="0"/>
              <a:t>Click to edit chapter </a:t>
            </a:r>
            <a:r>
              <a:rPr lang="en-US" dirty="0" err="1"/>
              <a:t>url</a:t>
            </a:r>
            <a:endParaRPr lang="en-US" dirty="0"/>
          </a:p>
        </p:txBody>
      </p:sp>
      <p:pic>
        <p:nvPicPr>
          <p:cNvPr id="16" name="Picture 15">
            <a:extLst>
              <a:ext uri="{FF2B5EF4-FFF2-40B4-BE49-F238E27FC236}">
                <a16:creationId xmlns:a16="http://schemas.microsoft.com/office/drawing/2014/main" id="{0618150B-E1DF-2F46-98D9-E8DB8E677D4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7625" y="911861"/>
            <a:ext cx="1841223" cy="345537"/>
          </a:xfrm>
          <a:prstGeom prst="rect">
            <a:avLst/>
          </a:prstGeom>
        </p:spPr>
      </p:pic>
    </p:spTree>
    <p:extLst>
      <p:ext uri="{BB962C8B-B14F-4D97-AF65-F5344CB8AC3E}">
        <p14:creationId xmlns:p14="http://schemas.microsoft.com/office/powerpoint/2010/main" val="1399608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36D8C77-9B8C-464C-9747-CC157D02E91F}" type="datetimeFigureOut">
              <a:rPr lang="en-US" smtClean="0"/>
              <a:t>12/18/2018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191678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36D8C77-9B8C-464C-9747-CC157D02E91F}" type="datetimeFigureOut">
              <a:rPr lang="en-US" smtClean="0"/>
              <a:t>12/18/2018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36915395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D8C77-9B8C-464C-9747-CC157D02E91F}"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25442680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36D8C77-9B8C-464C-9747-CC157D02E91F}"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B6218BC-276F-5B40-B68D-83B19A878657}" type="slidenum">
              <a:rPr lang="en-US" smtClean="0"/>
              <a:t>‹#›</a:t>
            </a:fld>
            <a:endParaRPr lang="en-US"/>
          </a:p>
        </p:txBody>
      </p:sp>
    </p:spTree>
    <p:extLst>
      <p:ext uri="{BB962C8B-B14F-4D97-AF65-F5344CB8AC3E}">
        <p14:creationId xmlns:p14="http://schemas.microsoft.com/office/powerpoint/2010/main" val="18920206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image" Target="../media/image3.png"/><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4" Type="http://schemas.openxmlformats.org/officeDocument/2006/relationships/slideLayout" Target="../slideLayouts/slideLayout32.xml"/><Relationship Id="rId9" Type="http://schemas.openxmlformats.org/officeDocument/2006/relationships/image" Target="../media/image2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theme" Target="../theme/theme4.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2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D8C77-9B8C-464C-9747-CC157D02E91F}" type="datetimeFigureOut">
              <a:rPr lang="en-US" smtClean="0"/>
              <a:t>12/18/2018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218BC-276F-5B40-B68D-83B19A878657}" type="slidenum">
              <a:rPr lang="en-US" smtClean="0"/>
              <a:t>‹#›</a:t>
            </a:fld>
            <a:endParaRPr lang="en-US"/>
          </a:p>
        </p:txBody>
      </p:sp>
    </p:spTree>
    <p:extLst>
      <p:ext uri="{BB962C8B-B14F-4D97-AF65-F5344CB8AC3E}">
        <p14:creationId xmlns:p14="http://schemas.microsoft.com/office/powerpoint/2010/main" val="33490059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98"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874170" y="6382417"/>
            <a:ext cx="1332008" cy="329686"/>
          </a:xfrm>
          <a:prstGeom prst="rect">
            <a:avLst/>
          </a:prstGeom>
        </p:spPr>
      </p:pic>
      <p:sp>
        <p:nvSpPr>
          <p:cNvPr id="8" name="Rectangle 7"/>
          <p:cNvSpPr/>
          <p:nvPr userDrawn="1"/>
        </p:nvSpPr>
        <p:spPr>
          <a:xfrm>
            <a:off x="0" y="6283686"/>
            <a:ext cx="9144000" cy="459811"/>
          </a:xfrm>
          <a:prstGeom prst="rect">
            <a:avLst/>
          </a:prstGeom>
          <a:solidFill>
            <a:srgbClr val="096BA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350" dirty="0">
              <a:solidFill>
                <a:prstClr val="white"/>
              </a:solidFill>
              <a:latin typeface="Calibri" panose="020F0502020204030204" pitchFamily="34" charset="0"/>
            </a:endParaRPr>
          </a:p>
        </p:txBody>
      </p:sp>
      <p:pic>
        <p:nvPicPr>
          <p:cNvPr id="9" name="Picture 8"/>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728217" y="6373044"/>
            <a:ext cx="1687565" cy="311742"/>
          </a:xfrm>
          <a:prstGeom prst="rect">
            <a:avLst/>
          </a:prstGeom>
        </p:spPr>
      </p:pic>
    </p:spTree>
    <p:extLst>
      <p:ext uri="{BB962C8B-B14F-4D97-AF65-F5344CB8AC3E}">
        <p14:creationId xmlns:p14="http://schemas.microsoft.com/office/powerpoint/2010/main" val="16698269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914400" rtl="0" eaLnBrk="1" latinLnBrk="0" hangingPunct="1">
        <a:lnSpc>
          <a:spcPct val="90000"/>
        </a:lnSpc>
        <a:spcBef>
          <a:spcPct val="0"/>
        </a:spcBef>
        <a:buNone/>
        <a:defRPr sz="3600" kern="1200">
          <a:solidFill>
            <a:srgbClr val="096BA3"/>
          </a:solidFill>
          <a:latin typeface="+mn-lt"/>
          <a:ea typeface="Roboto" panose="02000000000000000000" pitchFamily="2" charset="0"/>
          <a:cs typeface="Roboto" panose="02000000000000000000" pitchFamily="2" charset="0"/>
        </a:defRPr>
      </a:lvl1pPr>
    </p:titleStyle>
    <p:bodyStyle>
      <a:lvl1pPr marL="2286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rgbClr val="3D4044"/>
          </a:solidFill>
          <a:latin typeface="+mn-lt"/>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rgbClr val="3D4044"/>
          </a:solidFill>
          <a:latin typeface="+mn-lt"/>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1600" kern="1200">
          <a:solidFill>
            <a:srgbClr val="3D4044"/>
          </a:solidFill>
          <a:latin typeface="+mn-lt"/>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400" kern="1200">
          <a:solidFill>
            <a:srgbClr val="3D4044"/>
          </a:solidFill>
          <a:latin typeface="+mn-lt"/>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200" kern="1200">
          <a:solidFill>
            <a:srgbClr val="3D4044"/>
          </a:solidFill>
          <a:latin typeface="+mn-lt"/>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1BE2127-7CC2-774A-88FB-31EA0CC0EB5D}"/>
              </a:ext>
            </a:extLst>
          </p:cNvPr>
          <p:cNvSpPr/>
          <p:nvPr userDrawn="1"/>
        </p:nvSpPr>
        <p:spPr>
          <a:xfrm>
            <a:off x="1858781" y="6456685"/>
            <a:ext cx="5426439" cy="400110"/>
          </a:xfrm>
          <a:prstGeom prst="rect">
            <a:avLst/>
          </a:prstGeom>
        </p:spPr>
        <p:txBody>
          <a:bodyPr wrap="square">
            <a:spAutoFit/>
          </a:bodyPr>
          <a:lstStyle/>
          <a:p>
            <a:pPr algn="ctr" defTabSz="914400"/>
            <a:r>
              <a:rPr lang="en-US" sz="1000" dirty="0">
                <a:solidFill>
                  <a:prstClr val="white">
                    <a:lumMod val="50000"/>
                  </a:prstClr>
                </a:solidFill>
                <a:latin typeface="Calibri"/>
              </a:rPr>
              <a:t>Fourth National Climate Assessment, Vol II — Impacts, Risks, and Adaptation in the United States</a:t>
            </a:r>
          </a:p>
          <a:p>
            <a:pPr algn="ctr" defTabSz="914400"/>
            <a:r>
              <a:rPr lang="en-US" sz="1000" dirty="0">
                <a:solidFill>
                  <a:prstClr val="white">
                    <a:lumMod val="50000"/>
                  </a:prstClr>
                </a:solidFill>
                <a:latin typeface="Calibri"/>
              </a:rPr>
              <a:t>nca2018.globalchange.gov</a:t>
            </a:r>
          </a:p>
        </p:txBody>
      </p:sp>
      <p:pic>
        <p:nvPicPr>
          <p:cNvPr id="9" name="Picture 8">
            <a:extLst>
              <a:ext uri="{FF2B5EF4-FFF2-40B4-BE49-F238E27FC236}">
                <a16:creationId xmlns:a16="http://schemas.microsoft.com/office/drawing/2014/main" id="{43EB4777-35ED-D34B-846A-89930A4D882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3170" y="6492874"/>
            <a:ext cx="1356610" cy="308320"/>
          </a:xfrm>
          <a:prstGeom prst="rect">
            <a:avLst/>
          </a:prstGeom>
        </p:spPr>
      </p:pic>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algn="r" defTabSz="914400">
              <a:buSzPct val="25000"/>
            </a:pPr>
            <a:fld id="{00000000-1234-1234-1234-123412341234}" type="slidenum">
              <a:rPr lang="en-US" sz="1200">
                <a:solidFill>
                  <a:prstClr val="white">
                    <a:lumMod val="65000"/>
                  </a:prstClr>
                </a:solidFill>
                <a:latin typeface="Calibri"/>
                <a:ea typeface="Calibri"/>
                <a:cs typeface="Calibri"/>
                <a:sym typeface="Calibri"/>
              </a:rPr>
              <a:pPr algn="r" defTabSz="914400">
                <a:buSzPct val="25000"/>
              </a:pPr>
              <a:t>‹#›</a:t>
            </a:fld>
            <a:endParaRPr lang="en-US" sz="1200" dirty="0">
              <a:solidFill>
                <a:prstClr val="white">
                  <a:lumMod val="65000"/>
                </a:prstClr>
              </a:solidFill>
              <a:latin typeface="Calibri"/>
              <a:ea typeface="Calibri"/>
              <a:cs typeface="Calibri"/>
              <a:sym typeface="Calibri"/>
            </a:endParaRPr>
          </a:p>
        </p:txBody>
      </p:sp>
    </p:spTree>
    <p:extLst>
      <p:ext uri="{BB962C8B-B14F-4D97-AF65-F5344CB8AC3E}">
        <p14:creationId xmlns:p14="http://schemas.microsoft.com/office/powerpoint/2010/main" val="92175680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36D8C77-9B8C-464C-9747-CC157D02E91F}" type="datetimeFigureOut">
              <a:rPr lang="en-US">
                <a:solidFill>
                  <a:prstClr val="black">
                    <a:tint val="75000"/>
                  </a:prstClr>
                </a:solidFill>
                <a:latin typeface="Calibri"/>
              </a:rPr>
              <a:pPr/>
              <a:t>12/18/2018</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6218BC-276F-5B40-B68D-83B19A878657}" type="slidenum">
              <a:rPr lang="en-US">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4095103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707" r:id="rId13"/>
    <p:sldLayoutId id="2147483708"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91BE2127-7CC2-774A-88FB-31EA0CC0EB5D}"/>
              </a:ext>
            </a:extLst>
          </p:cNvPr>
          <p:cNvSpPr/>
          <p:nvPr userDrawn="1"/>
        </p:nvSpPr>
        <p:spPr>
          <a:xfrm>
            <a:off x="1858781" y="6456685"/>
            <a:ext cx="5426439" cy="400110"/>
          </a:xfrm>
          <a:prstGeom prst="rect">
            <a:avLst/>
          </a:prstGeom>
        </p:spPr>
        <p:txBody>
          <a:bodyPr wrap="square">
            <a:spAutoFit/>
          </a:bodyPr>
          <a:lstStyle/>
          <a:p>
            <a:pPr algn="ctr"/>
            <a:r>
              <a:rPr lang="en-US" sz="1000" dirty="0">
                <a:solidFill>
                  <a:schemeClr val="bg1">
                    <a:lumMod val="50000"/>
                  </a:schemeClr>
                </a:solidFill>
              </a:rPr>
              <a:t>Fourth National Climate Assessment, Vol II — Impacts, Risks, and Adaptation in the United States</a:t>
            </a:r>
          </a:p>
          <a:p>
            <a:pPr algn="ctr"/>
            <a:r>
              <a:rPr lang="en-US" sz="1000" dirty="0">
                <a:solidFill>
                  <a:schemeClr val="bg1">
                    <a:lumMod val="50000"/>
                  </a:schemeClr>
                </a:solidFill>
              </a:rPr>
              <a:t>nca2018.globalchange.gov</a:t>
            </a:r>
          </a:p>
        </p:txBody>
      </p:sp>
      <p:pic>
        <p:nvPicPr>
          <p:cNvPr id="9" name="Picture 8">
            <a:extLst>
              <a:ext uri="{FF2B5EF4-FFF2-40B4-BE49-F238E27FC236}">
                <a16:creationId xmlns:a16="http://schemas.microsoft.com/office/drawing/2014/main" id="{43EB4777-35ED-D34B-846A-89930A4D8824}"/>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33170" y="6492874"/>
            <a:ext cx="1356610" cy="308320"/>
          </a:xfrm>
          <a:prstGeom prst="rect">
            <a:avLst/>
          </a:prstGeom>
        </p:spPr>
      </p:pic>
      <p:sp>
        <p:nvSpPr>
          <p:cNvPr id="10" name="Shape 14">
            <a:extLst>
              <a:ext uri="{FF2B5EF4-FFF2-40B4-BE49-F238E27FC236}">
                <a16:creationId xmlns:a16="http://schemas.microsoft.com/office/drawing/2014/main" id="{6DB39B50-A37F-8D49-8561-48BB1F8AA68E}"/>
              </a:ext>
            </a:extLst>
          </p:cNvPr>
          <p:cNvSpPr txBox="1"/>
          <p:nvPr userDrawn="1"/>
        </p:nvSpPr>
        <p:spPr>
          <a:xfrm>
            <a:off x="7337686" y="6543675"/>
            <a:ext cx="1745990" cy="244474"/>
          </a:xfrm>
          <a:prstGeom prst="rect">
            <a:avLst/>
          </a:prstGeom>
          <a:noFill/>
          <a:ln>
            <a:noFill/>
          </a:ln>
        </p:spPr>
        <p:txBody>
          <a:bodyPr lIns="91425" tIns="45700" rIns="91425" bIns="45700" anchor="t" anchorCtr="0">
            <a:noAutofit/>
          </a:bodyPr>
          <a:lstStyle/>
          <a:p>
            <a:pPr marL="0" marR="0" lvl="0" indent="0" algn="r" rtl="0">
              <a:spcBef>
                <a:spcPts val="0"/>
              </a:spcBef>
              <a:spcAft>
                <a:spcPts val="0"/>
              </a:spcAft>
              <a:buSzPct val="25000"/>
              <a:buNone/>
            </a:pPr>
            <a:fld id="{00000000-1234-1234-1234-123412341234}" type="slidenum">
              <a:rPr lang="en-US" sz="1200" b="0" i="0" u="none" strike="noStrike" cap="none" baseline="0">
                <a:solidFill>
                  <a:schemeClr val="bg1">
                    <a:lumMod val="65000"/>
                  </a:schemeClr>
                </a:solidFill>
                <a:latin typeface="Calibri"/>
                <a:ea typeface="Calibri"/>
                <a:cs typeface="Calibri"/>
                <a:sym typeface="Calibri"/>
              </a:rPr>
              <a:t>‹#›</a:t>
            </a:fld>
            <a:endParaRPr lang="en-US" sz="1200" b="0" i="0" u="none" strike="noStrike" cap="none" baseline="0" dirty="0">
              <a:solidFill>
                <a:schemeClr val="bg1">
                  <a:lumMod val="65000"/>
                </a:schemeClr>
              </a:solidFill>
              <a:latin typeface="Calibri"/>
              <a:ea typeface="Calibri"/>
              <a:cs typeface="Calibri"/>
              <a:sym typeface="Calibri"/>
            </a:endParaRPr>
          </a:p>
        </p:txBody>
      </p:sp>
    </p:spTree>
    <p:extLst>
      <p:ext uri="{BB962C8B-B14F-4D97-AF65-F5344CB8AC3E}">
        <p14:creationId xmlns:p14="http://schemas.microsoft.com/office/powerpoint/2010/main" val="340056529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48.xml"/><Relationship Id="rId4" Type="http://schemas.openxmlformats.org/officeDocument/2006/relationships/hyperlink" Target="http://dx.doi.org/10.5670/oceanog.2015.36"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dx.doi.org/10.1016/j.pocean.2015.05.017" TargetMode="External"/><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54.xml"/><Relationship Id="rId4" Type="http://schemas.openxmlformats.org/officeDocument/2006/relationships/hyperlink" Target="http://dx.doi.org/10.3133/ofr20151048"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png"/><Relationship Id="rId1" Type="http://schemas.openxmlformats.org/officeDocument/2006/relationships/slideLayout" Target="../slideLayouts/slideLayout5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3.xml"/></Relationships>
</file>

<file path=ppt/slides/_rels/slide2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8" Type="http://schemas.openxmlformats.org/officeDocument/2006/relationships/hyperlink" Target="http://www.biomapalaska.org/" TargetMode="External"/><Relationship Id="rId3" Type="http://schemas.openxmlformats.org/officeDocument/2006/relationships/image" Target="../media/image45.png"/><Relationship Id="rId7" Type="http://schemas.openxmlformats.org/officeDocument/2006/relationships/hyperlink" Target="https://www.weather.gov/coop/" TargetMode="External"/><Relationship Id="rId2" Type="http://schemas.openxmlformats.org/officeDocument/2006/relationships/notesSlide" Target="../notesSlides/notesSlide7.xml"/><Relationship Id="rId1" Type="http://schemas.openxmlformats.org/officeDocument/2006/relationships/slideLayout" Target="../slideLayouts/slideLayout53.xml"/><Relationship Id="rId6" Type="http://schemas.openxmlformats.org/officeDocument/2006/relationships/hyperlink" Target="https://storage.googleapis.com/arcticgov-static/publications/goals/usarc_goals_2013-14.pdf" TargetMode="External"/><Relationship Id="rId11" Type="http://schemas.openxmlformats.org/officeDocument/2006/relationships/hyperlink" Target="https://accap.uaf.edu/Tribal_synthesis" TargetMode="External"/><Relationship Id="rId5" Type="http://schemas.openxmlformats.org/officeDocument/2006/relationships/hyperlink" Target="http://dx.doi.org/10.1016/j.gloenvcha.2010.05.001" TargetMode="External"/><Relationship Id="rId10" Type="http://schemas.openxmlformats.org/officeDocument/2006/relationships/hyperlink" Target="https://www.aoos.org/alaska-community-based-monitoring/" TargetMode="External"/><Relationship Id="rId4" Type="http://schemas.openxmlformats.org/officeDocument/2006/relationships/hyperlink" Target="http://www.globalproblems-globalsolutions-files.org/unf_website/PDF/climate%20_change_avoid_unmanagable_manage_unavoidable.pdf" TargetMode="External"/><Relationship Id="rId9" Type="http://schemas.openxmlformats.org/officeDocument/2006/relationships/hyperlink" Target="http://www.leonetwork.org/"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endParaRPr lang="en-US" sz="2800" b="1" dirty="0"/>
          </a:p>
        </p:txBody>
      </p:sp>
      <p:sp>
        <p:nvSpPr>
          <p:cNvPr id="4" name="Text Placeholder 3"/>
          <p:cNvSpPr>
            <a:spLocks noGrp="1"/>
          </p:cNvSpPr>
          <p:nvPr>
            <p:ph type="body" sz="quarter" idx="15"/>
          </p:nvPr>
        </p:nvSpPr>
        <p:spPr/>
        <p:txBody>
          <a:bodyPr/>
          <a:lstStyle/>
          <a:p>
            <a:r>
              <a:rPr lang="en-US" dirty="0"/>
              <a:t>Chapter 26 | Alaska</a:t>
            </a:r>
          </a:p>
        </p:txBody>
      </p:sp>
      <p:sp>
        <p:nvSpPr>
          <p:cNvPr id="5" name="Rectangle 4">
            <a:extLst>
              <a:ext uri="{FF2B5EF4-FFF2-40B4-BE49-F238E27FC236}">
                <a16:creationId xmlns:a16="http://schemas.microsoft.com/office/drawing/2014/main" id="{91BE2127-7CC2-774A-88FB-31EA0CC0EB5D}"/>
              </a:ext>
            </a:extLst>
          </p:cNvPr>
          <p:cNvSpPr/>
          <p:nvPr/>
        </p:nvSpPr>
        <p:spPr>
          <a:xfrm>
            <a:off x="1858781" y="6456685"/>
            <a:ext cx="5426439" cy="400110"/>
          </a:xfrm>
          <a:prstGeom prst="rect">
            <a:avLst/>
          </a:prstGeom>
        </p:spPr>
        <p:txBody>
          <a:bodyPr wrap="square">
            <a:spAutoFit/>
          </a:bodyPr>
          <a:lstStyle/>
          <a:p>
            <a:pPr algn="ctr"/>
            <a:r>
              <a:rPr lang="en-US" sz="1000" dirty="0">
                <a:solidFill>
                  <a:schemeClr val="bg1">
                    <a:lumMod val="50000"/>
                  </a:schemeClr>
                </a:solidFill>
              </a:rPr>
              <a:t>Fourth National Climate Assessment, Vol II — Impacts, Risks, and Adaptation in the United States</a:t>
            </a:r>
          </a:p>
          <a:p>
            <a:pPr algn="ctr"/>
            <a:r>
              <a:rPr lang="en-US" sz="1000" dirty="0">
                <a:solidFill>
                  <a:schemeClr val="bg1">
                    <a:lumMod val="50000"/>
                  </a:schemeClr>
                </a:solidFill>
              </a:rPr>
              <a:t>nca2018.globalchange.gov</a:t>
            </a:r>
          </a:p>
        </p:txBody>
      </p:sp>
    </p:spTree>
    <p:extLst>
      <p:ext uri="{BB962C8B-B14F-4D97-AF65-F5344CB8AC3E}">
        <p14:creationId xmlns:p14="http://schemas.microsoft.com/office/powerpoint/2010/main" val="317410652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CB238FB-03FF-4AB7-8452-9860705B7B00}"/>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306861" y="1894359"/>
            <a:ext cx="8207298" cy="2754126"/>
          </a:xfrm>
        </p:spPr>
      </p:pic>
      <p:sp>
        <p:nvSpPr>
          <p:cNvPr id="3" name="Title 2">
            <a:extLst>
              <a:ext uri="{FF2B5EF4-FFF2-40B4-BE49-F238E27FC236}">
                <a16:creationId xmlns:a16="http://schemas.microsoft.com/office/drawing/2014/main" id="{7E2FC566-A0F7-4E9A-9AA9-B2381AE4C221}"/>
              </a:ext>
            </a:extLst>
          </p:cNvPr>
          <p:cNvSpPr>
            <a:spLocks noGrp="1"/>
          </p:cNvSpPr>
          <p:nvPr>
            <p:ph type="title"/>
          </p:nvPr>
        </p:nvSpPr>
        <p:spPr>
          <a:xfrm>
            <a:off x="512956" y="4763227"/>
            <a:ext cx="7886700" cy="772357"/>
          </a:xfrm>
        </p:spPr>
        <p:txBody>
          <a:bodyPr/>
          <a:lstStyle/>
          <a:p>
            <a:r>
              <a:rPr lang="en-US" dirty="0"/>
              <a:t>Fig. 26.2: Polar Bears and Walruses</a:t>
            </a:r>
          </a:p>
        </p:txBody>
      </p:sp>
      <p:sp>
        <p:nvSpPr>
          <p:cNvPr id="4" name="Text Placeholder 3">
            <a:extLst>
              <a:ext uri="{FF2B5EF4-FFF2-40B4-BE49-F238E27FC236}">
                <a16:creationId xmlns:a16="http://schemas.microsoft.com/office/drawing/2014/main" id="{00E0E995-0817-4112-8BF0-F9E00DA21684}"/>
              </a:ext>
            </a:extLst>
          </p:cNvPr>
          <p:cNvSpPr>
            <a:spLocks noGrp="1"/>
          </p:cNvSpPr>
          <p:nvPr>
            <p:ph type="body" sz="half" idx="2"/>
          </p:nvPr>
        </p:nvSpPr>
        <p:spPr>
          <a:xfrm>
            <a:off x="512956" y="5650326"/>
            <a:ext cx="7886700" cy="915591"/>
          </a:xfrm>
        </p:spPr>
        <p:txBody>
          <a:bodyPr/>
          <a:lstStyle/>
          <a:p>
            <a:r>
              <a:rPr lang="en-US" dirty="0"/>
              <a:t>(a) An adult female polar bear and cub are shown near </a:t>
            </a:r>
            <a:r>
              <a:rPr lang="en-US" dirty="0" err="1"/>
              <a:t>Kaktovik</a:t>
            </a:r>
            <a:r>
              <a:rPr lang="en-US" dirty="0"/>
              <a:t>, Alaska, in September 2015. (b) Walruses gathered on the shores of the Chukchi Sea near Point Lay, Alaska, in September 2013. </a:t>
            </a:r>
            <a:r>
              <a:rPr lang="en-US" i="1" dirty="0"/>
              <a:t>Photo credits: (a) Stewart Breck, USDA (b) Ryan </a:t>
            </a:r>
            <a:r>
              <a:rPr lang="en-US" i="1" dirty="0" err="1"/>
              <a:t>Kingsbery</a:t>
            </a:r>
            <a:r>
              <a:rPr lang="en-US" i="1" dirty="0"/>
              <a:t>, USGS.</a:t>
            </a:r>
          </a:p>
          <a:p>
            <a:endParaRPr lang="en-US" i="1" dirty="0"/>
          </a:p>
        </p:txBody>
      </p:sp>
      <p:sp>
        <p:nvSpPr>
          <p:cNvPr id="5" name="Text Placeholder 4">
            <a:extLst>
              <a:ext uri="{FF2B5EF4-FFF2-40B4-BE49-F238E27FC236}">
                <a16:creationId xmlns:a16="http://schemas.microsoft.com/office/drawing/2014/main" id="{EF228F13-6E58-42BE-8089-4AA793B9E795}"/>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59EAA417-7028-CB46-8036-D0BD05703B9E}"/>
              </a:ext>
            </a:extLst>
          </p:cNvPr>
          <p:cNvSpPr txBox="1">
            <a:spLocks/>
          </p:cNvSpPr>
          <p:nvPr/>
        </p:nvSpPr>
        <p:spPr>
          <a:xfrm>
            <a:off x="306860" y="607737"/>
            <a:ext cx="8413393" cy="447058"/>
          </a:xfrm>
          <a:prstGeom prst="rect">
            <a:avLst/>
          </a:prstGeom>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a:latin typeface="+mj-lt"/>
              </a:rPr>
              <a:t>Changes in seasonal sea ice affect polar bear and walrus. Changes in spring ice melt have affected the ability of Alaska coastal communities to meet their walrus harvest needs, resulting in low harvest levels in recent years. There is a direct connection between climate impacts and community well being.</a:t>
            </a:r>
          </a:p>
        </p:txBody>
      </p:sp>
    </p:spTree>
    <p:extLst>
      <p:ext uri="{BB962C8B-B14F-4D97-AF65-F5344CB8AC3E}">
        <p14:creationId xmlns:p14="http://schemas.microsoft.com/office/powerpoint/2010/main" val="3856857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85C6F-5395-465A-AC4C-2851A3F76094}"/>
              </a:ext>
            </a:extLst>
          </p:cNvPr>
          <p:cNvSpPr>
            <a:spLocks noGrp="1"/>
          </p:cNvSpPr>
          <p:nvPr>
            <p:ph idx="1"/>
          </p:nvPr>
        </p:nvSpPr>
        <p:spPr>
          <a:xfrm>
            <a:off x="628650" y="2441359"/>
            <a:ext cx="7886700" cy="3569147"/>
          </a:xfrm>
        </p:spPr>
        <p:txBody>
          <a:bodyPr>
            <a:normAutofit/>
          </a:bodyPr>
          <a:lstStyle/>
          <a:p>
            <a:r>
              <a:rPr lang="en-US" b="1" dirty="0" smtClean="0"/>
              <a:t>Retreating </a:t>
            </a:r>
            <a:r>
              <a:rPr lang="en-US" b="1" dirty="0"/>
              <a:t>and thinning arctic summer sea </a:t>
            </a:r>
            <a:r>
              <a:rPr lang="en-US" b="1" dirty="0" smtClean="0"/>
              <a:t>ice</a:t>
            </a:r>
            <a:endParaRPr lang="en-US" dirty="0" smtClean="0"/>
          </a:p>
          <a:p>
            <a:r>
              <a:rPr lang="en-US" b="1" dirty="0" smtClean="0"/>
              <a:t>increasing temperatures</a:t>
            </a:r>
          </a:p>
          <a:p>
            <a:r>
              <a:rPr lang="en-US" b="1" dirty="0" smtClean="0"/>
              <a:t>ocean </a:t>
            </a:r>
            <a:r>
              <a:rPr lang="en-US" b="1" dirty="0"/>
              <a:t>acidification</a:t>
            </a:r>
            <a:r>
              <a:rPr lang="en-US" dirty="0"/>
              <a:t>. </a:t>
            </a:r>
          </a:p>
        </p:txBody>
      </p:sp>
      <p:sp>
        <p:nvSpPr>
          <p:cNvPr id="3" name="Text Placeholder 2">
            <a:extLst>
              <a:ext uri="{FF2B5EF4-FFF2-40B4-BE49-F238E27FC236}">
                <a16:creationId xmlns:a16="http://schemas.microsoft.com/office/drawing/2014/main" id="{8A1FCB3A-278E-4502-977A-C18943AD0373}"/>
              </a:ext>
            </a:extLst>
          </p:cNvPr>
          <p:cNvSpPr>
            <a:spLocks noGrp="1"/>
          </p:cNvSpPr>
          <p:nvPr>
            <p:ph type="body" sz="quarter" idx="10"/>
          </p:nvPr>
        </p:nvSpPr>
        <p:spPr/>
        <p:txBody>
          <a:bodyPr/>
          <a:lstStyle/>
          <a:p>
            <a:r>
              <a:rPr lang="en-US" dirty="0"/>
              <a:t>Key Message #1</a:t>
            </a:r>
          </a:p>
        </p:txBody>
      </p:sp>
      <p:sp>
        <p:nvSpPr>
          <p:cNvPr id="4" name="Text Placeholder 3">
            <a:extLst>
              <a:ext uri="{FF2B5EF4-FFF2-40B4-BE49-F238E27FC236}">
                <a16:creationId xmlns:a16="http://schemas.microsoft.com/office/drawing/2014/main" id="{A4A7683F-9034-4825-AC77-DB370D0DA766}"/>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E237C43D-75F4-4116-9A6A-4CCD7F402C5C}"/>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87417568-192C-43F5-A75E-ABC0C9258ABE}"/>
              </a:ext>
            </a:extLst>
          </p:cNvPr>
          <p:cNvSpPr>
            <a:spLocks noGrp="1"/>
          </p:cNvSpPr>
          <p:nvPr>
            <p:ph type="body" sz="quarter" idx="13"/>
          </p:nvPr>
        </p:nvSpPr>
        <p:spPr/>
        <p:txBody>
          <a:bodyPr>
            <a:normAutofit lnSpcReduction="10000"/>
          </a:bodyPr>
          <a:lstStyle/>
          <a:p>
            <a:r>
              <a:rPr lang="en-US" dirty="0"/>
              <a:t>Marine Ecosystems</a:t>
            </a:r>
          </a:p>
        </p:txBody>
      </p:sp>
    </p:spTree>
    <p:extLst>
      <p:ext uri="{BB962C8B-B14F-4D97-AF65-F5344CB8AC3E}">
        <p14:creationId xmlns:p14="http://schemas.microsoft.com/office/powerpoint/2010/main" val="174624323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ABEC888-A574-439E-81C2-15B4CFFB867F}"/>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3201727" y="1126273"/>
            <a:ext cx="5942273" cy="4427034"/>
          </a:xfrm>
        </p:spPr>
      </p:pic>
      <p:sp>
        <p:nvSpPr>
          <p:cNvPr id="3" name="Title 2">
            <a:extLst>
              <a:ext uri="{FF2B5EF4-FFF2-40B4-BE49-F238E27FC236}">
                <a16:creationId xmlns:a16="http://schemas.microsoft.com/office/drawing/2014/main" id="{473D332C-D526-4E14-BF45-5A70271E28FA}"/>
              </a:ext>
            </a:extLst>
          </p:cNvPr>
          <p:cNvSpPr>
            <a:spLocks noGrp="1"/>
          </p:cNvSpPr>
          <p:nvPr>
            <p:ph type="title"/>
          </p:nvPr>
        </p:nvSpPr>
        <p:spPr>
          <a:xfrm>
            <a:off x="207963" y="457200"/>
            <a:ext cx="2949178" cy="1600200"/>
          </a:xfrm>
        </p:spPr>
        <p:txBody>
          <a:bodyPr/>
          <a:lstStyle/>
          <a:p>
            <a:r>
              <a:rPr lang="en-US" dirty="0"/>
              <a:t>Fig. 26.3: Projected Changes in Arctic Ocean Acidity</a:t>
            </a:r>
          </a:p>
        </p:txBody>
      </p:sp>
      <p:sp>
        <p:nvSpPr>
          <p:cNvPr id="4" name="Text Placeholder 3">
            <a:extLst>
              <a:ext uri="{FF2B5EF4-FFF2-40B4-BE49-F238E27FC236}">
                <a16:creationId xmlns:a16="http://schemas.microsoft.com/office/drawing/2014/main" id="{2F368A15-2558-4C43-8669-93C3B00F28AB}"/>
              </a:ext>
            </a:extLst>
          </p:cNvPr>
          <p:cNvSpPr>
            <a:spLocks noGrp="1"/>
          </p:cNvSpPr>
          <p:nvPr>
            <p:ph type="body" sz="half" idx="2"/>
          </p:nvPr>
        </p:nvSpPr>
        <p:spPr>
          <a:xfrm>
            <a:off x="213336" y="2168525"/>
            <a:ext cx="2949178" cy="3811588"/>
          </a:xfrm>
        </p:spPr>
        <p:txBody>
          <a:bodyPr>
            <a:normAutofit fontScale="77500" lnSpcReduction="20000"/>
          </a:bodyPr>
          <a:lstStyle/>
          <a:p>
            <a:r>
              <a:rPr lang="en-US" dirty="0"/>
              <a:t>The time series shows the projected decline in the annual average aragonite saturation (one of the consequences of increased ocean acidity, or lower pH) for the Bering Sea, Chukchi Sea, Beaufort Sea, and for the entire Pacific-Arctic region under the higher scenario (RCP8.5). Aragonite saturation is a metric used to assess ocean acidification and the ability for organisms to build shells and skeletons. The annual average saturation state for the Beaufort Sea surface waters likely crossed the saturation horizon—a tipping point—around 2001, meaning it is currently undersaturated and its marine ecosystems are vulnerable to the impacts of ocean acidification during most of the year. The Chukchi Sea is projected to first cross this threshold around 2030 and then likely remain under the threshold after the early 2040s; the Bering Sea is projected to be a concern after 2065. </a:t>
            </a:r>
            <a:r>
              <a:rPr lang="en-US" i="1" dirty="0"/>
              <a:t>Source: adapted from Mathis et al. 2015.</a:t>
            </a:r>
            <a:r>
              <a:rPr lang="en-US" i="1" baseline="30000" dirty="0">
                <a:hlinkClick r:id="rId4"/>
              </a:rPr>
              <a:t>18</a:t>
            </a:r>
            <a:endParaRPr lang="en-US" i="1" baseline="30000" dirty="0"/>
          </a:p>
        </p:txBody>
      </p:sp>
      <p:sp>
        <p:nvSpPr>
          <p:cNvPr id="5" name="Text Placeholder 4">
            <a:extLst>
              <a:ext uri="{FF2B5EF4-FFF2-40B4-BE49-F238E27FC236}">
                <a16:creationId xmlns:a16="http://schemas.microsoft.com/office/drawing/2014/main" id="{C12EB731-4EAE-4387-A664-DB93188EDF72}"/>
              </a:ext>
            </a:extLst>
          </p:cNvPr>
          <p:cNvSpPr>
            <a:spLocks noGrp="1"/>
          </p:cNvSpPr>
          <p:nvPr>
            <p:ph type="body" sz="quarter" idx="12"/>
          </p:nvPr>
        </p:nvSpPr>
        <p:spPr/>
        <p:txBody>
          <a:bodyPr/>
          <a:lstStyle/>
          <a:p>
            <a:r>
              <a:rPr lang="en-US" dirty="0"/>
              <a:t>Ch. 26 | Alaska</a:t>
            </a:r>
          </a:p>
        </p:txBody>
      </p:sp>
      <p:sp>
        <p:nvSpPr>
          <p:cNvPr id="2" name="TextBox 1">
            <a:extLst>
              <a:ext uri="{FF2B5EF4-FFF2-40B4-BE49-F238E27FC236}">
                <a16:creationId xmlns:a16="http://schemas.microsoft.com/office/drawing/2014/main" id="{CEDEDD5A-70BC-EB49-B822-A4946F8FC6FB}"/>
              </a:ext>
            </a:extLst>
          </p:cNvPr>
          <p:cNvSpPr txBox="1"/>
          <p:nvPr/>
        </p:nvSpPr>
        <p:spPr>
          <a:xfrm>
            <a:off x="3847171" y="1304693"/>
            <a:ext cx="1164101" cy="369332"/>
          </a:xfrm>
          <a:prstGeom prst="rect">
            <a:avLst/>
          </a:prstGeom>
          <a:noFill/>
        </p:spPr>
        <p:txBody>
          <a:bodyPr wrap="none" rtlCol="0">
            <a:spAutoFit/>
          </a:bodyPr>
          <a:lstStyle/>
          <a:p>
            <a:r>
              <a:rPr lang="en-US" dirty="0"/>
              <a:t>Less acidic</a:t>
            </a:r>
          </a:p>
        </p:txBody>
      </p:sp>
      <p:sp>
        <p:nvSpPr>
          <p:cNvPr id="8" name="TextBox 7">
            <a:extLst>
              <a:ext uri="{FF2B5EF4-FFF2-40B4-BE49-F238E27FC236}">
                <a16:creationId xmlns:a16="http://schemas.microsoft.com/office/drawing/2014/main" id="{C1B05865-BD5F-E443-A1B9-C6DFDCB4F0D8}"/>
              </a:ext>
            </a:extLst>
          </p:cNvPr>
          <p:cNvSpPr txBox="1"/>
          <p:nvPr/>
        </p:nvSpPr>
        <p:spPr>
          <a:xfrm>
            <a:off x="3847170" y="4679795"/>
            <a:ext cx="3510705" cy="369332"/>
          </a:xfrm>
          <a:prstGeom prst="rect">
            <a:avLst/>
          </a:prstGeom>
          <a:noFill/>
        </p:spPr>
        <p:txBody>
          <a:bodyPr wrap="none" rtlCol="0">
            <a:spAutoFit/>
          </a:bodyPr>
          <a:lstStyle/>
          <a:p>
            <a:r>
              <a:rPr lang="en-US" dirty="0"/>
              <a:t>More acidic, ecosystems vulnerable</a:t>
            </a:r>
          </a:p>
        </p:txBody>
      </p:sp>
    </p:spTree>
    <p:extLst>
      <p:ext uri="{BB962C8B-B14F-4D97-AF65-F5344CB8AC3E}">
        <p14:creationId xmlns:p14="http://schemas.microsoft.com/office/powerpoint/2010/main" val="40012029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0EC62-7780-408D-BC19-4DD6E706A4A1}"/>
              </a:ext>
            </a:extLst>
          </p:cNvPr>
          <p:cNvSpPr>
            <a:spLocks noGrp="1"/>
          </p:cNvSpPr>
          <p:nvPr>
            <p:ph type="title"/>
          </p:nvPr>
        </p:nvSpPr>
        <p:spPr>
          <a:xfrm>
            <a:off x="207963" y="501805"/>
            <a:ext cx="2949178" cy="1600200"/>
          </a:xfrm>
        </p:spPr>
        <p:txBody>
          <a:bodyPr/>
          <a:lstStyle/>
          <a:p>
            <a:r>
              <a:rPr lang="en-US" dirty="0"/>
              <a:t>Fig. 26.4: Changes to North Pacific Marine Ecosystems in a Warming Climate</a:t>
            </a:r>
          </a:p>
        </p:txBody>
      </p:sp>
      <p:sp>
        <p:nvSpPr>
          <p:cNvPr id="4" name="Text Placeholder 3">
            <a:extLst>
              <a:ext uri="{FF2B5EF4-FFF2-40B4-BE49-F238E27FC236}">
                <a16:creationId xmlns:a16="http://schemas.microsoft.com/office/drawing/2014/main" id="{3C59AC91-D383-427C-8199-5EF5DC45D261}"/>
              </a:ext>
            </a:extLst>
          </p:cNvPr>
          <p:cNvSpPr>
            <a:spLocks noGrp="1"/>
          </p:cNvSpPr>
          <p:nvPr>
            <p:ph type="body" sz="half" idx="2"/>
          </p:nvPr>
        </p:nvSpPr>
        <p:spPr>
          <a:xfrm>
            <a:off x="207963" y="2102005"/>
            <a:ext cx="2949178" cy="3811588"/>
          </a:xfrm>
        </p:spPr>
        <p:txBody>
          <a:bodyPr/>
          <a:lstStyle/>
          <a:p>
            <a:r>
              <a:rPr lang="en-US" dirty="0"/>
              <a:t>As sea ice thins and retreats earlier in the season, it is anticipated that food webs under the ice will switch from a benthic-dominated (lower in the water to seafloor) to a pelagic-dominated (middle to higher in the water) marine ecosystem. </a:t>
            </a:r>
            <a:r>
              <a:rPr lang="en-US" i="1" dirty="0"/>
              <a:t>Source: Moore and </a:t>
            </a:r>
            <a:r>
              <a:rPr lang="en-US" i="1" dirty="0" err="1"/>
              <a:t>Stabeno</a:t>
            </a:r>
            <a:r>
              <a:rPr lang="en-US" i="1" dirty="0"/>
              <a:t> 2015.</a:t>
            </a:r>
            <a:r>
              <a:rPr lang="en-US" i="1" baseline="30000" dirty="0">
                <a:hlinkClick r:id="rId3"/>
              </a:rPr>
              <a:t>78</a:t>
            </a:r>
            <a:endParaRPr lang="en-US" b="1" i="1" dirty="0"/>
          </a:p>
        </p:txBody>
      </p:sp>
      <p:sp>
        <p:nvSpPr>
          <p:cNvPr id="5" name="Text Placeholder 4">
            <a:extLst>
              <a:ext uri="{FF2B5EF4-FFF2-40B4-BE49-F238E27FC236}">
                <a16:creationId xmlns:a16="http://schemas.microsoft.com/office/drawing/2014/main" id="{174B7CFA-0EDA-471D-BF8A-D2AD692C8849}"/>
              </a:ext>
            </a:extLst>
          </p:cNvPr>
          <p:cNvSpPr>
            <a:spLocks noGrp="1"/>
          </p:cNvSpPr>
          <p:nvPr>
            <p:ph type="body" sz="quarter" idx="12"/>
          </p:nvPr>
        </p:nvSpPr>
        <p:spPr/>
        <p:txBody>
          <a:bodyPr/>
          <a:lstStyle/>
          <a:p>
            <a:r>
              <a:rPr lang="en-US" dirty="0"/>
              <a:t>Ch. 26 | Alaska</a:t>
            </a:r>
          </a:p>
        </p:txBody>
      </p:sp>
      <p:pic>
        <p:nvPicPr>
          <p:cNvPr id="9" name="Content Placeholder 8">
            <a:extLst>
              <a:ext uri="{FF2B5EF4-FFF2-40B4-BE49-F238E27FC236}">
                <a16:creationId xmlns:a16="http://schemas.microsoft.com/office/drawing/2014/main" id="{BE5A22A4-0BE7-4B3D-A935-D75C6F49221E}"/>
              </a:ext>
            </a:extLst>
          </p:cNvPr>
          <p:cNvPicPr>
            <a:picLocks noGrp="1"/>
          </p:cNvPicPr>
          <p:nvPr>
            <p:ph sz="quarter" idx="10"/>
          </p:nvPr>
        </p:nvPicPr>
        <p:blipFill>
          <a:blip r:embed="rId4" cstate="screen">
            <a:extLst>
              <a:ext uri="{28A0092B-C50C-407E-A947-70E740481C1C}">
                <a14:useLocalDpi xmlns:a14="http://schemas.microsoft.com/office/drawing/2010/main"/>
              </a:ext>
            </a:extLst>
          </a:blip>
          <a:stretch>
            <a:fillRect/>
          </a:stretch>
        </p:blipFill>
        <p:spPr>
          <a:xfrm>
            <a:off x="3293946" y="1387821"/>
            <a:ext cx="5628112" cy="4082357"/>
          </a:xfrm>
          <a:prstGeom prst="rect">
            <a:avLst/>
          </a:prstGeom>
        </p:spPr>
      </p:pic>
    </p:spTree>
    <p:extLst>
      <p:ext uri="{BB962C8B-B14F-4D97-AF65-F5344CB8AC3E}">
        <p14:creationId xmlns:p14="http://schemas.microsoft.com/office/powerpoint/2010/main" val="16718134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6603671-20E6-46C8-BF45-33A9B7A65382}"/>
              </a:ext>
            </a:extLst>
          </p:cNvPr>
          <p:cNvSpPr>
            <a:spLocks noGrp="1"/>
          </p:cNvSpPr>
          <p:nvPr>
            <p:ph idx="1"/>
          </p:nvPr>
        </p:nvSpPr>
        <p:spPr/>
        <p:txBody>
          <a:bodyPr/>
          <a:lstStyle/>
          <a:p>
            <a:r>
              <a:rPr lang="en-US" b="1" dirty="0" smtClean="0"/>
              <a:t>Permafrost </a:t>
            </a:r>
            <a:r>
              <a:rPr lang="en-US" b="1" dirty="0"/>
              <a:t>thaw</a:t>
            </a:r>
            <a:r>
              <a:rPr lang="en-US" dirty="0"/>
              <a:t>, </a:t>
            </a:r>
            <a:endParaRPr lang="en-US" dirty="0" smtClean="0"/>
          </a:p>
          <a:p>
            <a:r>
              <a:rPr lang="en-US" b="1" dirty="0" smtClean="0"/>
              <a:t>coastal </a:t>
            </a:r>
            <a:r>
              <a:rPr lang="en-US" b="1" dirty="0"/>
              <a:t>and river erosion</a:t>
            </a:r>
            <a:r>
              <a:rPr lang="en-US" dirty="0" smtClean="0"/>
              <a:t>,</a:t>
            </a:r>
          </a:p>
          <a:p>
            <a:r>
              <a:rPr lang="en-US" b="1" dirty="0" smtClean="0"/>
              <a:t>increasing </a:t>
            </a:r>
            <a:r>
              <a:rPr lang="en-US" b="1" dirty="0"/>
              <a:t>wildfire</a:t>
            </a:r>
            <a:r>
              <a:rPr lang="en-US" dirty="0"/>
              <a:t>, </a:t>
            </a:r>
            <a:endParaRPr lang="en-US" dirty="0" smtClean="0"/>
          </a:p>
          <a:p>
            <a:r>
              <a:rPr lang="en-US" b="1" dirty="0" smtClean="0"/>
              <a:t>glacier </a:t>
            </a:r>
            <a:r>
              <a:rPr lang="en-US" b="1" dirty="0"/>
              <a:t>melt</a:t>
            </a:r>
            <a:r>
              <a:rPr lang="en-US" dirty="0"/>
              <a:t>. </a:t>
            </a:r>
          </a:p>
          <a:p>
            <a:endParaRPr lang="en-US" dirty="0"/>
          </a:p>
        </p:txBody>
      </p:sp>
      <p:sp>
        <p:nvSpPr>
          <p:cNvPr id="3" name="Text Placeholder 2">
            <a:extLst>
              <a:ext uri="{FF2B5EF4-FFF2-40B4-BE49-F238E27FC236}">
                <a16:creationId xmlns:a16="http://schemas.microsoft.com/office/drawing/2014/main" id="{CB211F6B-8DB6-4A5B-869C-7A8190E45D4C}"/>
              </a:ext>
            </a:extLst>
          </p:cNvPr>
          <p:cNvSpPr>
            <a:spLocks noGrp="1"/>
          </p:cNvSpPr>
          <p:nvPr>
            <p:ph type="body" sz="quarter" idx="10"/>
          </p:nvPr>
        </p:nvSpPr>
        <p:spPr/>
        <p:txBody>
          <a:bodyPr/>
          <a:lstStyle/>
          <a:p>
            <a:r>
              <a:rPr lang="en-US" dirty="0"/>
              <a:t>Key Message #2</a:t>
            </a:r>
          </a:p>
        </p:txBody>
      </p:sp>
      <p:sp>
        <p:nvSpPr>
          <p:cNvPr id="4" name="Text Placeholder 3">
            <a:extLst>
              <a:ext uri="{FF2B5EF4-FFF2-40B4-BE49-F238E27FC236}">
                <a16:creationId xmlns:a16="http://schemas.microsoft.com/office/drawing/2014/main" id="{356F2FE6-9006-476D-86EF-1C52C6EF99B3}"/>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1A033321-91CA-4FB9-B497-30F588924056}"/>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59492005-6E33-437D-9EEE-ADFB7D27D76F}"/>
              </a:ext>
            </a:extLst>
          </p:cNvPr>
          <p:cNvSpPr>
            <a:spLocks noGrp="1"/>
          </p:cNvSpPr>
          <p:nvPr>
            <p:ph type="body" sz="quarter" idx="13"/>
          </p:nvPr>
        </p:nvSpPr>
        <p:spPr/>
        <p:txBody>
          <a:bodyPr/>
          <a:lstStyle/>
          <a:p>
            <a:r>
              <a:rPr lang="en-US" dirty="0"/>
              <a:t>Terrestrial Processes</a:t>
            </a:r>
          </a:p>
          <a:p>
            <a:endParaRPr lang="en-US" dirty="0"/>
          </a:p>
        </p:txBody>
      </p:sp>
    </p:spTree>
    <p:extLst>
      <p:ext uri="{BB962C8B-B14F-4D97-AF65-F5344CB8AC3E}">
        <p14:creationId xmlns:p14="http://schemas.microsoft.com/office/powerpoint/2010/main" val="1889050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9768D99-F54E-4606-BE2D-65E7A90BEAEB}"/>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706709" y="346075"/>
            <a:ext cx="7500587" cy="3649250"/>
          </a:xfrm>
        </p:spPr>
      </p:pic>
      <p:sp>
        <p:nvSpPr>
          <p:cNvPr id="3" name="Title 2">
            <a:extLst>
              <a:ext uri="{FF2B5EF4-FFF2-40B4-BE49-F238E27FC236}">
                <a16:creationId xmlns:a16="http://schemas.microsoft.com/office/drawing/2014/main" id="{3F766B92-479B-4CFB-951F-4D0C553FAF12}"/>
              </a:ext>
            </a:extLst>
          </p:cNvPr>
          <p:cNvSpPr>
            <a:spLocks noGrp="1"/>
          </p:cNvSpPr>
          <p:nvPr>
            <p:ph type="title"/>
          </p:nvPr>
        </p:nvSpPr>
        <p:spPr>
          <a:xfrm>
            <a:off x="628650" y="4042098"/>
            <a:ext cx="7886700" cy="772357"/>
          </a:xfrm>
        </p:spPr>
        <p:txBody>
          <a:bodyPr/>
          <a:lstStyle/>
          <a:p>
            <a:r>
              <a:rPr lang="en-US" dirty="0"/>
              <a:t>Fig. 26.5: Erosion Rates Along Alaska’s North Coast</a:t>
            </a:r>
          </a:p>
        </p:txBody>
      </p:sp>
      <p:sp>
        <p:nvSpPr>
          <p:cNvPr id="4" name="Text Placeholder 3">
            <a:extLst>
              <a:ext uri="{FF2B5EF4-FFF2-40B4-BE49-F238E27FC236}">
                <a16:creationId xmlns:a16="http://schemas.microsoft.com/office/drawing/2014/main" id="{12EEC6EC-10A5-425E-BE89-01CA62A83875}"/>
              </a:ext>
            </a:extLst>
          </p:cNvPr>
          <p:cNvSpPr>
            <a:spLocks noGrp="1"/>
          </p:cNvSpPr>
          <p:nvPr>
            <p:ph type="body" sz="half" idx="2"/>
          </p:nvPr>
        </p:nvSpPr>
        <p:spPr>
          <a:xfrm>
            <a:off x="628650" y="4814456"/>
            <a:ext cx="7886700" cy="1510052"/>
          </a:xfrm>
        </p:spPr>
        <p:txBody>
          <a:bodyPr/>
          <a:lstStyle/>
          <a:p>
            <a:r>
              <a:rPr lang="en-US" dirty="0"/>
              <a:t>The map is of the north coast of Alaska and shows color-coded shoreline erosion rates, which can lead to the loss of habitat, cultural resources, and infrastructure. </a:t>
            </a:r>
            <a:r>
              <a:rPr lang="en-US" i="1" dirty="0"/>
              <a:t>Source: adapted from Gibbs and Richmond 2015.</a:t>
            </a:r>
            <a:r>
              <a:rPr lang="en-US" i="1" baseline="30000" dirty="0">
                <a:hlinkClick r:id="rId4"/>
              </a:rPr>
              <a:t>19</a:t>
            </a:r>
            <a:endParaRPr lang="en-US" i="1" dirty="0"/>
          </a:p>
        </p:txBody>
      </p:sp>
      <p:sp>
        <p:nvSpPr>
          <p:cNvPr id="5" name="Text Placeholder 4">
            <a:extLst>
              <a:ext uri="{FF2B5EF4-FFF2-40B4-BE49-F238E27FC236}">
                <a16:creationId xmlns:a16="http://schemas.microsoft.com/office/drawing/2014/main" id="{A87A692B-B777-4B3F-8F6D-271C50120DE1}"/>
              </a:ext>
            </a:extLst>
          </p:cNvPr>
          <p:cNvSpPr>
            <a:spLocks noGrp="1"/>
          </p:cNvSpPr>
          <p:nvPr>
            <p:ph type="body" sz="quarter" idx="12"/>
          </p:nvPr>
        </p:nvSpPr>
        <p:spPr/>
        <p:txBody>
          <a:bodyPr/>
          <a:lstStyle/>
          <a:p>
            <a:r>
              <a:rPr lang="en-US" dirty="0"/>
              <a:t>Ch. 26 | Alaska</a:t>
            </a:r>
          </a:p>
        </p:txBody>
      </p:sp>
    </p:spTree>
    <p:extLst>
      <p:ext uri="{BB962C8B-B14F-4D97-AF65-F5344CB8AC3E}">
        <p14:creationId xmlns:p14="http://schemas.microsoft.com/office/powerpoint/2010/main" val="31442285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1FCB3A-278E-4502-977A-C18943AD0373}"/>
              </a:ext>
            </a:extLst>
          </p:cNvPr>
          <p:cNvSpPr>
            <a:spLocks noGrp="1"/>
          </p:cNvSpPr>
          <p:nvPr>
            <p:ph type="body" sz="quarter" idx="10"/>
          </p:nvPr>
        </p:nvSpPr>
        <p:spPr/>
        <p:txBody>
          <a:bodyPr/>
          <a:lstStyle/>
          <a:p>
            <a:r>
              <a:rPr lang="en-US" dirty="0"/>
              <a:t>Permafrost thaw case study</a:t>
            </a:r>
          </a:p>
        </p:txBody>
      </p:sp>
      <p:sp>
        <p:nvSpPr>
          <p:cNvPr id="4" name="Text Placeholder 3">
            <a:extLst>
              <a:ext uri="{FF2B5EF4-FFF2-40B4-BE49-F238E27FC236}">
                <a16:creationId xmlns:a16="http://schemas.microsoft.com/office/drawing/2014/main" id="{A4A7683F-9034-4825-AC77-DB370D0DA766}"/>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E237C43D-75F4-4116-9A6A-4CCD7F402C5C}"/>
              </a:ext>
            </a:extLst>
          </p:cNvPr>
          <p:cNvSpPr>
            <a:spLocks noGrp="1"/>
          </p:cNvSpPr>
          <p:nvPr>
            <p:ph type="body" sz="quarter" idx="12"/>
          </p:nvPr>
        </p:nvSpPr>
        <p:spPr/>
        <p:txBody>
          <a:bodyPr/>
          <a:lstStyle/>
          <a:p>
            <a:r>
              <a:rPr lang="en-US" dirty="0"/>
              <a:t>Ch. 26 | Alaska</a:t>
            </a:r>
          </a:p>
        </p:txBody>
      </p:sp>
      <p:pic>
        <p:nvPicPr>
          <p:cNvPr id="12" name="Picture 11">
            <a:extLst>
              <a:ext uri="{FF2B5EF4-FFF2-40B4-BE49-F238E27FC236}">
                <a16:creationId xmlns:a16="http://schemas.microsoft.com/office/drawing/2014/main" id="{A8695DE3-789A-784D-B47F-45A0DB11BC4D}"/>
              </a:ext>
            </a:extLst>
          </p:cNvPr>
          <p:cNvPicPr>
            <a:picLocks noChangeAspect="1"/>
          </p:cNvPicPr>
          <p:nvPr/>
        </p:nvPicPr>
        <p:blipFill>
          <a:blip r:embed="rId2"/>
          <a:stretch>
            <a:fillRect/>
          </a:stretch>
        </p:blipFill>
        <p:spPr>
          <a:xfrm>
            <a:off x="207963" y="2118730"/>
            <a:ext cx="3417111" cy="3611911"/>
          </a:xfrm>
          <a:prstGeom prst="rect">
            <a:avLst/>
          </a:prstGeom>
        </p:spPr>
      </p:pic>
      <p:pic>
        <p:nvPicPr>
          <p:cNvPr id="14" name="Picture 13">
            <a:extLst>
              <a:ext uri="{FF2B5EF4-FFF2-40B4-BE49-F238E27FC236}">
                <a16:creationId xmlns:a16="http://schemas.microsoft.com/office/drawing/2014/main" id="{38674000-E416-C843-93EE-2A6301748B3A}"/>
              </a:ext>
            </a:extLst>
          </p:cNvPr>
          <p:cNvPicPr>
            <a:picLocks noChangeAspect="1"/>
          </p:cNvPicPr>
          <p:nvPr/>
        </p:nvPicPr>
        <p:blipFill>
          <a:blip r:embed="rId3"/>
          <a:stretch>
            <a:fillRect/>
          </a:stretch>
        </p:blipFill>
        <p:spPr>
          <a:xfrm>
            <a:off x="3703402" y="2118730"/>
            <a:ext cx="5373692" cy="3611911"/>
          </a:xfrm>
          <a:prstGeom prst="rect">
            <a:avLst/>
          </a:prstGeom>
        </p:spPr>
      </p:pic>
    </p:spTree>
    <p:extLst>
      <p:ext uri="{BB962C8B-B14F-4D97-AF65-F5344CB8AC3E}">
        <p14:creationId xmlns:p14="http://schemas.microsoft.com/office/powerpoint/2010/main" val="21258640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B6A059-C2BC-4C53-93AC-63D4AE3A5781}"/>
              </a:ext>
            </a:extLst>
          </p:cNvPr>
          <p:cNvSpPr>
            <a:spLocks noGrp="1"/>
          </p:cNvSpPr>
          <p:nvPr>
            <p:ph idx="1"/>
          </p:nvPr>
        </p:nvSpPr>
        <p:spPr/>
        <p:txBody>
          <a:bodyPr>
            <a:normAutofit/>
          </a:bodyPr>
          <a:lstStyle/>
          <a:p>
            <a:r>
              <a:rPr lang="en-US" b="1" dirty="0" smtClean="0"/>
              <a:t>increased </a:t>
            </a:r>
            <a:r>
              <a:rPr lang="en-US" b="1" dirty="0"/>
              <a:t>injuries, </a:t>
            </a:r>
            <a:endParaRPr lang="en-US" b="1" dirty="0" smtClean="0"/>
          </a:p>
          <a:p>
            <a:r>
              <a:rPr lang="en-US" b="1" dirty="0" smtClean="0"/>
              <a:t>smoke </a:t>
            </a:r>
            <a:r>
              <a:rPr lang="en-US" b="1" dirty="0"/>
              <a:t>inhalation, </a:t>
            </a:r>
            <a:endParaRPr lang="en-US" b="1" dirty="0" smtClean="0"/>
          </a:p>
          <a:p>
            <a:r>
              <a:rPr lang="en-US" b="1" dirty="0" smtClean="0"/>
              <a:t>damage </a:t>
            </a:r>
            <a:r>
              <a:rPr lang="en-US" b="1" dirty="0"/>
              <a:t>to vital water and sanitation systems, </a:t>
            </a:r>
            <a:endParaRPr lang="en-US" b="1" dirty="0" smtClean="0"/>
          </a:p>
          <a:p>
            <a:r>
              <a:rPr lang="en-US" b="1" dirty="0" smtClean="0"/>
              <a:t>decreased </a:t>
            </a:r>
            <a:r>
              <a:rPr lang="en-US" b="1" dirty="0"/>
              <a:t>food and water security, </a:t>
            </a:r>
            <a:endParaRPr lang="en-US" b="1" dirty="0" smtClean="0"/>
          </a:p>
          <a:p>
            <a:r>
              <a:rPr lang="en-US" b="1" dirty="0" smtClean="0"/>
              <a:t>new </a:t>
            </a:r>
            <a:r>
              <a:rPr lang="en-US" b="1" dirty="0"/>
              <a:t>infectious diseases</a:t>
            </a:r>
            <a:r>
              <a:rPr lang="en-US" dirty="0"/>
              <a:t>. </a:t>
            </a:r>
          </a:p>
          <a:p>
            <a:r>
              <a:rPr lang="en-US" dirty="0"/>
              <a:t>The threats are greatest for rural residents, especially those who face increased </a:t>
            </a:r>
            <a:r>
              <a:rPr lang="en-US" b="1" dirty="0"/>
              <a:t>risk of storm damage and flooding, loss of vital food sources, disrupted traditional practices, or relocation</a:t>
            </a:r>
            <a:r>
              <a:rPr lang="en-US" dirty="0"/>
              <a:t>. </a:t>
            </a:r>
          </a:p>
        </p:txBody>
      </p:sp>
      <p:sp>
        <p:nvSpPr>
          <p:cNvPr id="3" name="Text Placeholder 2">
            <a:extLst>
              <a:ext uri="{FF2B5EF4-FFF2-40B4-BE49-F238E27FC236}">
                <a16:creationId xmlns:a16="http://schemas.microsoft.com/office/drawing/2014/main" id="{2B8D30A3-CED0-4DDE-9217-4192409390D1}"/>
              </a:ext>
            </a:extLst>
          </p:cNvPr>
          <p:cNvSpPr>
            <a:spLocks noGrp="1"/>
          </p:cNvSpPr>
          <p:nvPr>
            <p:ph type="body" sz="quarter" idx="10"/>
          </p:nvPr>
        </p:nvSpPr>
        <p:spPr/>
        <p:txBody>
          <a:bodyPr/>
          <a:lstStyle/>
          <a:p>
            <a:r>
              <a:rPr lang="en-US" dirty="0"/>
              <a:t>Key Message #3</a:t>
            </a:r>
          </a:p>
        </p:txBody>
      </p:sp>
      <p:sp>
        <p:nvSpPr>
          <p:cNvPr id="4" name="Text Placeholder 3">
            <a:extLst>
              <a:ext uri="{FF2B5EF4-FFF2-40B4-BE49-F238E27FC236}">
                <a16:creationId xmlns:a16="http://schemas.microsoft.com/office/drawing/2014/main" id="{E2D04246-069F-4583-B2BE-C97BAE2D6B9D}"/>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38915FF4-30EB-41B7-A881-AD6BA99460F4}"/>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487DE451-B06E-486F-997F-2D600213D55F}"/>
              </a:ext>
            </a:extLst>
          </p:cNvPr>
          <p:cNvSpPr>
            <a:spLocks noGrp="1"/>
          </p:cNvSpPr>
          <p:nvPr>
            <p:ph type="body" sz="quarter" idx="13"/>
          </p:nvPr>
        </p:nvSpPr>
        <p:spPr>
          <a:xfrm>
            <a:off x="628650" y="1825625"/>
            <a:ext cx="7886700" cy="447058"/>
          </a:xfrm>
        </p:spPr>
        <p:txBody>
          <a:bodyPr/>
          <a:lstStyle/>
          <a:p>
            <a:r>
              <a:rPr lang="en-US" dirty="0"/>
              <a:t>Human Health</a:t>
            </a:r>
          </a:p>
          <a:p>
            <a:endParaRPr lang="en-US" dirty="0"/>
          </a:p>
        </p:txBody>
      </p:sp>
    </p:spTree>
    <p:extLst>
      <p:ext uri="{BB962C8B-B14F-4D97-AF65-F5344CB8AC3E}">
        <p14:creationId xmlns:p14="http://schemas.microsoft.com/office/powerpoint/2010/main" val="37831225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1FCB3A-278E-4502-977A-C18943AD0373}"/>
              </a:ext>
            </a:extLst>
          </p:cNvPr>
          <p:cNvSpPr>
            <a:spLocks noGrp="1"/>
          </p:cNvSpPr>
          <p:nvPr>
            <p:ph type="body" sz="quarter" idx="10"/>
          </p:nvPr>
        </p:nvSpPr>
        <p:spPr>
          <a:xfrm>
            <a:off x="1074198" y="612043"/>
            <a:ext cx="7441152" cy="804935"/>
          </a:xfrm>
        </p:spPr>
        <p:txBody>
          <a:bodyPr/>
          <a:lstStyle/>
          <a:p>
            <a:r>
              <a:rPr lang="en-US" dirty="0"/>
              <a:t>Human health </a:t>
            </a:r>
          </a:p>
        </p:txBody>
      </p:sp>
      <p:sp>
        <p:nvSpPr>
          <p:cNvPr id="4" name="Text Placeholder 3">
            <a:extLst>
              <a:ext uri="{FF2B5EF4-FFF2-40B4-BE49-F238E27FC236}">
                <a16:creationId xmlns:a16="http://schemas.microsoft.com/office/drawing/2014/main" id="{A4A7683F-9034-4825-AC77-DB370D0DA766}"/>
              </a:ext>
            </a:extLst>
          </p:cNvPr>
          <p:cNvSpPr>
            <a:spLocks noGrp="1"/>
          </p:cNvSpPr>
          <p:nvPr>
            <p:ph type="body" sz="quarter" idx="11"/>
          </p:nvPr>
        </p:nvSpPr>
        <p:spPr>
          <a:xfrm>
            <a:off x="207963" y="612116"/>
            <a:ext cx="784225" cy="804862"/>
          </a:xfrm>
        </p:spPr>
        <p:txBody>
          <a:bodyPr/>
          <a:lstStyle/>
          <a:p>
            <a:r>
              <a:rPr lang="en-US" dirty="0"/>
              <a:t>26</a:t>
            </a:r>
          </a:p>
        </p:txBody>
      </p:sp>
      <p:sp>
        <p:nvSpPr>
          <p:cNvPr id="5" name="Text Placeholder 4">
            <a:extLst>
              <a:ext uri="{FF2B5EF4-FFF2-40B4-BE49-F238E27FC236}">
                <a16:creationId xmlns:a16="http://schemas.microsoft.com/office/drawing/2014/main" id="{E237C43D-75F4-4116-9A6A-4CCD7F402C5C}"/>
              </a:ext>
            </a:extLst>
          </p:cNvPr>
          <p:cNvSpPr>
            <a:spLocks noGrp="1"/>
          </p:cNvSpPr>
          <p:nvPr>
            <p:ph type="body" sz="quarter" idx="12"/>
          </p:nvPr>
        </p:nvSpPr>
        <p:spPr/>
        <p:txBody>
          <a:bodyPr/>
          <a:lstStyle/>
          <a:p>
            <a:r>
              <a:rPr lang="en-US" dirty="0"/>
              <a:t>Ch. 26 | Alaska</a:t>
            </a:r>
          </a:p>
        </p:txBody>
      </p:sp>
      <p:pic>
        <p:nvPicPr>
          <p:cNvPr id="6" name="Picture 5">
            <a:extLst>
              <a:ext uri="{FF2B5EF4-FFF2-40B4-BE49-F238E27FC236}">
                <a16:creationId xmlns:a16="http://schemas.microsoft.com/office/drawing/2014/main" id="{15F0291A-7D4E-6B42-9681-526DC2EA3717}"/>
              </a:ext>
            </a:extLst>
          </p:cNvPr>
          <p:cNvPicPr>
            <a:picLocks noChangeAspect="1"/>
          </p:cNvPicPr>
          <p:nvPr/>
        </p:nvPicPr>
        <p:blipFill>
          <a:blip r:embed="rId2"/>
          <a:stretch>
            <a:fillRect/>
          </a:stretch>
        </p:blipFill>
        <p:spPr>
          <a:xfrm>
            <a:off x="288645" y="2052918"/>
            <a:ext cx="4413605" cy="3545942"/>
          </a:xfrm>
          <a:prstGeom prst="rect">
            <a:avLst/>
          </a:prstGeom>
        </p:spPr>
      </p:pic>
      <p:pic>
        <p:nvPicPr>
          <p:cNvPr id="10" name="Picture 9">
            <a:extLst>
              <a:ext uri="{FF2B5EF4-FFF2-40B4-BE49-F238E27FC236}">
                <a16:creationId xmlns:a16="http://schemas.microsoft.com/office/drawing/2014/main" id="{91064B13-BDD9-9F4F-8350-90DA1D12DFEE}"/>
              </a:ext>
            </a:extLst>
          </p:cNvPr>
          <p:cNvPicPr>
            <a:picLocks noChangeAspect="1"/>
          </p:cNvPicPr>
          <p:nvPr/>
        </p:nvPicPr>
        <p:blipFill>
          <a:blip r:embed="rId3"/>
          <a:stretch>
            <a:fillRect/>
          </a:stretch>
        </p:blipFill>
        <p:spPr>
          <a:xfrm>
            <a:off x="4563036" y="2129599"/>
            <a:ext cx="4409576" cy="2937392"/>
          </a:xfrm>
          <a:prstGeom prst="rect">
            <a:avLst/>
          </a:prstGeom>
        </p:spPr>
      </p:pic>
      <p:pic>
        <p:nvPicPr>
          <p:cNvPr id="13" name="Picture 12">
            <a:extLst>
              <a:ext uri="{FF2B5EF4-FFF2-40B4-BE49-F238E27FC236}">
                <a16:creationId xmlns:a16="http://schemas.microsoft.com/office/drawing/2014/main" id="{36496F09-4DC1-C14F-8EAA-006463BECD0A}"/>
              </a:ext>
            </a:extLst>
          </p:cNvPr>
          <p:cNvPicPr>
            <a:picLocks noChangeAspect="1"/>
          </p:cNvPicPr>
          <p:nvPr/>
        </p:nvPicPr>
        <p:blipFill rotWithShape="1">
          <a:blip r:embed="rId4"/>
          <a:srcRect l="5163" t="87408" r="2277"/>
          <a:stretch/>
        </p:blipFill>
        <p:spPr>
          <a:xfrm>
            <a:off x="0" y="6020485"/>
            <a:ext cx="8463776" cy="837515"/>
          </a:xfrm>
          <a:prstGeom prst="rect">
            <a:avLst/>
          </a:prstGeom>
        </p:spPr>
      </p:pic>
    </p:spTree>
    <p:extLst>
      <p:ext uri="{BB962C8B-B14F-4D97-AF65-F5344CB8AC3E}">
        <p14:creationId xmlns:p14="http://schemas.microsoft.com/office/powerpoint/2010/main" val="39821412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5BA7447-24D0-43BF-9364-E7EC1C1DACBC}"/>
              </a:ext>
            </a:extLst>
          </p:cNvPr>
          <p:cNvSpPr>
            <a:spLocks noGrp="1"/>
          </p:cNvSpPr>
          <p:nvPr>
            <p:ph idx="1"/>
          </p:nvPr>
        </p:nvSpPr>
        <p:spPr/>
        <p:txBody>
          <a:bodyPr/>
          <a:lstStyle/>
          <a:p>
            <a:r>
              <a:rPr lang="en-US" dirty="0" smtClean="0"/>
              <a:t>Flexible</a:t>
            </a:r>
            <a:r>
              <a:rPr lang="en-US" dirty="0"/>
              <a:t>, </a:t>
            </a:r>
            <a:r>
              <a:rPr lang="en-US" b="1" dirty="0"/>
              <a:t>community-driven adaptation strategies </a:t>
            </a:r>
            <a:r>
              <a:rPr lang="en-US" dirty="0"/>
              <a:t>would lessen these </a:t>
            </a:r>
            <a:r>
              <a:rPr lang="en-US" dirty="0" smtClean="0"/>
              <a:t>impacts</a:t>
            </a:r>
            <a:endParaRPr lang="en-US" dirty="0"/>
          </a:p>
        </p:txBody>
      </p:sp>
      <p:sp>
        <p:nvSpPr>
          <p:cNvPr id="3" name="Text Placeholder 2">
            <a:extLst>
              <a:ext uri="{FF2B5EF4-FFF2-40B4-BE49-F238E27FC236}">
                <a16:creationId xmlns:a16="http://schemas.microsoft.com/office/drawing/2014/main" id="{FEDA4B9D-BE02-4CD9-A897-74A80D0B7BA7}"/>
              </a:ext>
            </a:extLst>
          </p:cNvPr>
          <p:cNvSpPr>
            <a:spLocks noGrp="1"/>
          </p:cNvSpPr>
          <p:nvPr>
            <p:ph type="body" sz="quarter" idx="10"/>
          </p:nvPr>
        </p:nvSpPr>
        <p:spPr/>
        <p:txBody>
          <a:bodyPr/>
          <a:lstStyle/>
          <a:p>
            <a:r>
              <a:rPr lang="en-US" dirty="0"/>
              <a:t>Key Message #4</a:t>
            </a:r>
          </a:p>
        </p:txBody>
      </p:sp>
      <p:sp>
        <p:nvSpPr>
          <p:cNvPr id="4" name="Text Placeholder 3">
            <a:extLst>
              <a:ext uri="{FF2B5EF4-FFF2-40B4-BE49-F238E27FC236}">
                <a16:creationId xmlns:a16="http://schemas.microsoft.com/office/drawing/2014/main" id="{9967535B-AE76-4689-8C14-3E81F6801074}"/>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EB6936D1-BDEA-4DEE-B8CA-8F92250DE539}"/>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7747E6E8-73A3-4EB4-99E1-53AAF826F5B9}"/>
              </a:ext>
            </a:extLst>
          </p:cNvPr>
          <p:cNvSpPr>
            <a:spLocks noGrp="1"/>
          </p:cNvSpPr>
          <p:nvPr>
            <p:ph type="body" sz="quarter" idx="13"/>
          </p:nvPr>
        </p:nvSpPr>
        <p:spPr/>
        <p:txBody>
          <a:bodyPr/>
          <a:lstStyle/>
          <a:p>
            <a:r>
              <a:rPr lang="en-US" dirty="0"/>
              <a:t>Indigenous Peoples</a:t>
            </a:r>
          </a:p>
        </p:txBody>
      </p:sp>
    </p:spTree>
    <p:extLst>
      <p:ext uri="{BB962C8B-B14F-4D97-AF65-F5344CB8AC3E}">
        <p14:creationId xmlns:p14="http://schemas.microsoft.com/office/powerpoint/2010/main" val="26758301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89207"/>
          </a:xfrm>
        </p:spPr>
        <p:txBody>
          <a:bodyPr>
            <a:normAutofit/>
          </a:bodyPr>
          <a:lstStyle/>
          <a:p>
            <a:r>
              <a:rPr lang="en-US" sz="3200" b="1" dirty="0">
                <a:solidFill>
                  <a:srgbClr val="2E3134"/>
                </a:solidFill>
              </a:rPr>
              <a:t>What is the National Climate Assessment?</a:t>
            </a:r>
          </a:p>
        </p:txBody>
      </p:sp>
      <p:sp>
        <p:nvSpPr>
          <p:cNvPr id="3" name="Content Placeholder 2"/>
          <p:cNvSpPr>
            <a:spLocks noGrp="1"/>
          </p:cNvSpPr>
          <p:nvPr>
            <p:ph idx="1"/>
          </p:nvPr>
        </p:nvSpPr>
        <p:spPr>
          <a:xfrm>
            <a:off x="381214" y="944434"/>
            <a:ext cx="8229600" cy="2351224"/>
          </a:xfrm>
        </p:spPr>
        <p:txBody>
          <a:bodyPr>
            <a:normAutofit lnSpcReduction="10000"/>
          </a:bodyPr>
          <a:lstStyle/>
          <a:p>
            <a:r>
              <a:rPr lang="en-US" sz="2800" dirty="0"/>
              <a:t>A synthesis of the scientific information on climate change for the United States:</a:t>
            </a:r>
          </a:p>
          <a:p>
            <a:pPr lvl="1"/>
            <a:r>
              <a:rPr lang="en-US" sz="2000" dirty="0"/>
              <a:t>Causes, both natural and human  </a:t>
            </a:r>
          </a:p>
          <a:p>
            <a:pPr lvl="1"/>
            <a:r>
              <a:rPr lang="en-US" sz="2000" dirty="0"/>
              <a:t>Trends and future projections (25-100 </a:t>
            </a:r>
            <a:r>
              <a:rPr lang="en-US" sz="2000" dirty="0" err="1"/>
              <a:t>yrs</a:t>
            </a:r>
            <a:r>
              <a:rPr lang="en-US" sz="2000" dirty="0"/>
              <a:t>)</a:t>
            </a:r>
          </a:p>
          <a:p>
            <a:pPr lvl="1"/>
            <a:r>
              <a:rPr lang="en-US" sz="2000" dirty="0"/>
              <a:t>Impacts on many sectors and regions of the US</a:t>
            </a:r>
          </a:p>
          <a:p>
            <a:pPr lvl="1"/>
            <a:r>
              <a:rPr lang="en-US" sz="2000" dirty="0"/>
              <a:t>Increasingly, adaptation options, strategies, and capacity</a:t>
            </a:r>
          </a:p>
          <a:p>
            <a:pPr marL="457200" lvl="1" indent="0">
              <a:buNone/>
            </a:pPr>
            <a:endParaRPr lang="en-US" dirty="0"/>
          </a:p>
          <a:p>
            <a:endParaRPr lang="en-US" dirty="0"/>
          </a:p>
        </p:txBody>
      </p:sp>
      <p:pic>
        <p:nvPicPr>
          <p:cNvPr id="5" name="Picture 4" descr="Screen Shot 2018-11-26 at 3.09.49 PM.png"/>
          <p:cNvPicPr>
            <a:picLocks noChangeAspect="1"/>
          </p:cNvPicPr>
          <p:nvPr/>
        </p:nvPicPr>
        <p:blipFill rotWithShape="1">
          <a:blip r:embed="rId2">
            <a:extLst>
              <a:ext uri="{28A0092B-C50C-407E-A947-70E740481C1C}">
                <a14:useLocalDpi xmlns:a14="http://schemas.microsoft.com/office/drawing/2010/main" val="0"/>
              </a:ext>
            </a:extLst>
          </a:blip>
          <a:srcRect r="49872"/>
          <a:stretch/>
        </p:blipFill>
        <p:spPr>
          <a:xfrm>
            <a:off x="108550" y="3194824"/>
            <a:ext cx="2822306" cy="3201716"/>
          </a:xfrm>
          <a:prstGeom prst="rect">
            <a:avLst/>
          </a:prstGeom>
        </p:spPr>
      </p:pic>
      <p:pic>
        <p:nvPicPr>
          <p:cNvPr id="6" name="Picture 5" descr="Screen Shot 2018-11-26 at 3.09.40 PM.png"/>
          <p:cNvPicPr>
            <a:picLocks noChangeAspect="1"/>
          </p:cNvPicPr>
          <p:nvPr/>
        </p:nvPicPr>
        <p:blipFill rotWithShape="1">
          <a:blip r:embed="rId3">
            <a:extLst>
              <a:ext uri="{28A0092B-C50C-407E-A947-70E740481C1C}">
                <a14:useLocalDpi xmlns:a14="http://schemas.microsoft.com/office/drawing/2010/main" val="0"/>
              </a:ext>
            </a:extLst>
          </a:blip>
          <a:srcRect r="49358"/>
          <a:stretch/>
        </p:blipFill>
        <p:spPr>
          <a:xfrm>
            <a:off x="5959406" y="3194823"/>
            <a:ext cx="2863813" cy="3209615"/>
          </a:xfrm>
          <a:prstGeom prst="rect">
            <a:avLst/>
          </a:prstGeom>
        </p:spPr>
      </p:pic>
      <p:pic>
        <p:nvPicPr>
          <p:cNvPr id="7" name="Picture 6" descr="Screen Shot 2018-11-26 at 3.09.11 PM.png"/>
          <p:cNvPicPr>
            <a:picLocks noChangeAspect="1"/>
          </p:cNvPicPr>
          <p:nvPr/>
        </p:nvPicPr>
        <p:blipFill rotWithShape="1">
          <a:blip r:embed="rId4">
            <a:extLst>
              <a:ext uri="{28A0092B-C50C-407E-A947-70E740481C1C}">
                <a14:useLocalDpi xmlns:a14="http://schemas.microsoft.com/office/drawing/2010/main" val="0"/>
              </a:ext>
            </a:extLst>
          </a:blip>
          <a:srcRect l="-1" r="49362"/>
          <a:stretch/>
        </p:blipFill>
        <p:spPr>
          <a:xfrm>
            <a:off x="3028552" y="3194824"/>
            <a:ext cx="2875872" cy="3201716"/>
          </a:xfrm>
          <a:prstGeom prst="rect">
            <a:avLst/>
          </a:prstGeom>
        </p:spPr>
      </p:pic>
      <p:sp>
        <p:nvSpPr>
          <p:cNvPr id="8" name="Rectangle 7"/>
          <p:cNvSpPr/>
          <p:nvPr/>
        </p:nvSpPr>
        <p:spPr>
          <a:xfrm>
            <a:off x="0" y="6396540"/>
            <a:ext cx="3044423" cy="307777"/>
          </a:xfrm>
          <a:prstGeom prst="rect">
            <a:avLst/>
          </a:prstGeom>
        </p:spPr>
        <p:txBody>
          <a:bodyPr wrap="none">
            <a:spAutoFit/>
          </a:bodyPr>
          <a:lstStyle/>
          <a:p>
            <a:r>
              <a:rPr lang="en-US" sz="1400" dirty="0"/>
              <a:t>https://science2017.globalchange.gov/</a:t>
            </a:r>
          </a:p>
        </p:txBody>
      </p:sp>
      <p:sp>
        <p:nvSpPr>
          <p:cNvPr id="9" name="Rectangle 8"/>
          <p:cNvSpPr/>
          <p:nvPr/>
        </p:nvSpPr>
        <p:spPr>
          <a:xfrm>
            <a:off x="3028552" y="6396540"/>
            <a:ext cx="2762295" cy="307777"/>
          </a:xfrm>
          <a:prstGeom prst="rect">
            <a:avLst/>
          </a:prstGeom>
        </p:spPr>
        <p:txBody>
          <a:bodyPr wrap="none">
            <a:spAutoFit/>
          </a:bodyPr>
          <a:lstStyle/>
          <a:p>
            <a:r>
              <a:rPr lang="en-US" sz="1400" dirty="0"/>
              <a:t>https://nca2018.globalchange.gov/</a:t>
            </a:r>
          </a:p>
        </p:txBody>
      </p:sp>
      <p:sp>
        <p:nvSpPr>
          <p:cNvPr id="10" name="Rectangle 9"/>
          <p:cNvSpPr/>
          <p:nvPr/>
        </p:nvSpPr>
        <p:spPr>
          <a:xfrm>
            <a:off x="5904424" y="6404438"/>
            <a:ext cx="3005951" cy="307777"/>
          </a:xfrm>
          <a:prstGeom prst="rect">
            <a:avLst/>
          </a:prstGeom>
        </p:spPr>
        <p:txBody>
          <a:bodyPr wrap="none">
            <a:spAutoFit/>
          </a:bodyPr>
          <a:lstStyle/>
          <a:p>
            <a:r>
              <a:rPr lang="en-US" sz="1400" dirty="0"/>
              <a:t>https://carbon2018.globalchange.gov/</a:t>
            </a:r>
          </a:p>
        </p:txBody>
      </p:sp>
    </p:spTree>
    <p:extLst>
      <p:ext uri="{BB962C8B-B14F-4D97-AF65-F5344CB8AC3E}">
        <p14:creationId xmlns:p14="http://schemas.microsoft.com/office/powerpoint/2010/main" val="37456109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1A1F52CF-4C31-4F1E-A0DC-E174FC4FF884}"/>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620006" y="2010992"/>
            <a:ext cx="5903988" cy="1981204"/>
          </a:xfrm>
        </p:spPr>
      </p:pic>
      <p:sp>
        <p:nvSpPr>
          <p:cNvPr id="3" name="Title 2">
            <a:extLst>
              <a:ext uri="{FF2B5EF4-FFF2-40B4-BE49-F238E27FC236}">
                <a16:creationId xmlns:a16="http://schemas.microsoft.com/office/drawing/2014/main" id="{DC6153C5-872D-4A57-87D3-1194D547E004}"/>
              </a:ext>
            </a:extLst>
          </p:cNvPr>
          <p:cNvSpPr>
            <a:spLocks noGrp="1"/>
          </p:cNvSpPr>
          <p:nvPr>
            <p:ph type="title"/>
          </p:nvPr>
        </p:nvSpPr>
        <p:spPr>
          <a:xfrm>
            <a:off x="628650" y="4088383"/>
            <a:ext cx="7886700" cy="772357"/>
          </a:xfrm>
        </p:spPr>
        <p:txBody>
          <a:bodyPr/>
          <a:lstStyle/>
          <a:p>
            <a:r>
              <a:rPr lang="en-US" dirty="0"/>
              <a:t>Fig. 26.6: Variable Weather Affects Harvest Levels</a:t>
            </a:r>
          </a:p>
        </p:txBody>
      </p:sp>
      <p:sp>
        <p:nvSpPr>
          <p:cNvPr id="4" name="Text Placeholder 3">
            <a:extLst>
              <a:ext uri="{FF2B5EF4-FFF2-40B4-BE49-F238E27FC236}">
                <a16:creationId xmlns:a16="http://schemas.microsoft.com/office/drawing/2014/main" id="{EFCB439F-3097-4449-9123-CEE41E34EC7E}"/>
              </a:ext>
            </a:extLst>
          </p:cNvPr>
          <p:cNvSpPr>
            <a:spLocks noGrp="1"/>
          </p:cNvSpPr>
          <p:nvPr>
            <p:ph type="body" sz="half" idx="2"/>
          </p:nvPr>
        </p:nvSpPr>
        <p:spPr>
          <a:xfrm>
            <a:off x="628650" y="4860741"/>
            <a:ext cx="7886700" cy="1510052"/>
          </a:xfrm>
        </p:spPr>
        <p:txBody>
          <a:bodyPr/>
          <a:lstStyle/>
          <a:p>
            <a:r>
              <a:rPr lang="en-US" dirty="0"/>
              <a:t>These images of marine mammal meat drying on racks in </a:t>
            </a:r>
            <a:r>
              <a:rPr lang="en-US" dirty="0" err="1"/>
              <a:t>Gambell</a:t>
            </a:r>
            <a:r>
              <a:rPr lang="en-US" dirty="0"/>
              <a:t>, Alaska, in (a) June 2012 and (b) July 2013 illustrate the </a:t>
            </a:r>
            <a:r>
              <a:rPr lang="en-US" dirty="0" err="1"/>
              <a:t>interannual</a:t>
            </a:r>
            <a:r>
              <a:rPr lang="en-US" dirty="0"/>
              <a:t> variability of harvests due to sea ice and weather conditions and suggest what the future may hold if ice and weather trends continue. </a:t>
            </a:r>
            <a:r>
              <a:rPr lang="en-US" i="1" dirty="0"/>
              <a:t>Photo credit: Henry P. Huntington.</a:t>
            </a:r>
          </a:p>
        </p:txBody>
      </p:sp>
      <p:sp>
        <p:nvSpPr>
          <p:cNvPr id="5" name="Text Placeholder 4">
            <a:extLst>
              <a:ext uri="{FF2B5EF4-FFF2-40B4-BE49-F238E27FC236}">
                <a16:creationId xmlns:a16="http://schemas.microsoft.com/office/drawing/2014/main" id="{3F17B2A5-8032-408E-839A-44CAF21A4751}"/>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6BD1BFE6-D1F1-2A47-A543-A798748B4284}"/>
              </a:ext>
            </a:extLst>
          </p:cNvPr>
          <p:cNvSpPr txBox="1">
            <a:spLocks/>
          </p:cNvSpPr>
          <p:nvPr/>
        </p:nvSpPr>
        <p:spPr>
          <a:xfrm>
            <a:off x="327567" y="457021"/>
            <a:ext cx="8594491" cy="447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385623"/>
                </a:solidFill>
              </a:rPr>
              <a:t>“One net result of all these changes is an overall decrease in food security for residents of Alaska Native communities.” </a:t>
            </a:r>
          </a:p>
          <a:p>
            <a:pPr marL="0" indent="0">
              <a:buNone/>
            </a:pPr>
            <a:endParaRPr lang="en-US" b="1" dirty="0">
              <a:solidFill>
                <a:srgbClr val="385623"/>
              </a:solidFill>
            </a:endParaRPr>
          </a:p>
        </p:txBody>
      </p:sp>
    </p:spTree>
    <p:extLst>
      <p:ext uri="{BB962C8B-B14F-4D97-AF65-F5344CB8AC3E}">
        <p14:creationId xmlns:p14="http://schemas.microsoft.com/office/powerpoint/2010/main" val="34070808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889007-E057-4128-AEC9-434F7632CB71}"/>
              </a:ext>
            </a:extLst>
          </p:cNvPr>
          <p:cNvSpPr>
            <a:spLocks noGrp="1"/>
          </p:cNvSpPr>
          <p:nvPr>
            <p:ph idx="1"/>
          </p:nvPr>
        </p:nvSpPr>
        <p:spPr/>
        <p:txBody>
          <a:bodyPr/>
          <a:lstStyle/>
          <a:p>
            <a:r>
              <a:rPr lang="en-US" b="1" dirty="0" smtClean="0"/>
              <a:t>damage </a:t>
            </a:r>
            <a:r>
              <a:rPr lang="en-US" b="1" dirty="0"/>
              <a:t>to infrastructure that will be costly to repair or replace</a:t>
            </a:r>
            <a:r>
              <a:rPr lang="en-US" dirty="0"/>
              <a:t>, </a:t>
            </a:r>
            <a:endParaRPr lang="en-US" dirty="0" smtClean="0"/>
          </a:p>
          <a:p>
            <a:r>
              <a:rPr lang="en-US" b="1" dirty="0" smtClean="0"/>
              <a:t>reducing </a:t>
            </a:r>
            <a:r>
              <a:rPr lang="en-US" b="1" dirty="0"/>
              <a:t>heating costs</a:t>
            </a:r>
            <a:r>
              <a:rPr lang="en-US" dirty="0"/>
              <a:t> </a:t>
            </a:r>
            <a:endParaRPr lang="en-US" dirty="0" smtClean="0"/>
          </a:p>
          <a:p>
            <a:endParaRPr lang="en-US" dirty="0" smtClean="0"/>
          </a:p>
          <a:p>
            <a:r>
              <a:rPr lang="en-US" dirty="0" smtClean="0"/>
              <a:t>These </a:t>
            </a:r>
            <a:r>
              <a:rPr lang="en-US" dirty="0"/>
              <a:t>effects are </a:t>
            </a:r>
            <a:r>
              <a:rPr lang="en-US" b="1" dirty="0"/>
              <a:t>very likely to grow </a:t>
            </a:r>
            <a:r>
              <a:rPr lang="en-US" dirty="0"/>
              <a:t>with continued warming. </a:t>
            </a:r>
          </a:p>
        </p:txBody>
      </p:sp>
      <p:sp>
        <p:nvSpPr>
          <p:cNvPr id="3" name="Text Placeholder 2">
            <a:extLst>
              <a:ext uri="{FF2B5EF4-FFF2-40B4-BE49-F238E27FC236}">
                <a16:creationId xmlns:a16="http://schemas.microsoft.com/office/drawing/2014/main" id="{75D2BDE7-0B9D-429E-B258-342F4D1C5D03}"/>
              </a:ext>
            </a:extLst>
          </p:cNvPr>
          <p:cNvSpPr>
            <a:spLocks noGrp="1"/>
          </p:cNvSpPr>
          <p:nvPr>
            <p:ph type="body" sz="quarter" idx="10"/>
          </p:nvPr>
        </p:nvSpPr>
        <p:spPr/>
        <p:txBody>
          <a:bodyPr/>
          <a:lstStyle/>
          <a:p>
            <a:r>
              <a:rPr lang="en-US" dirty="0"/>
              <a:t>Key Message #5</a:t>
            </a:r>
          </a:p>
        </p:txBody>
      </p:sp>
      <p:sp>
        <p:nvSpPr>
          <p:cNvPr id="4" name="Text Placeholder 3">
            <a:extLst>
              <a:ext uri="{FF2B5EF4-FFF2-40B4-BE49-F238E27FC236}">
                <a16:creationId xmlns:a16="http://schemas.microsoft.com/office/drawing/2014/main" id="{91038D2B-1309-4C4F-A2DB-8658418EC720}"/>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982F12D2-52C6-4283-AC43-A618FAD3A1DB}"/>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8F52C9EF-0C4D-4830-B2B2-C3396810AD5D}"/>
              </a:ext>
            </a:extLst>
          </p:cNvPr>
          <p:cNvSpPr>
            <a:spLocks noGrp="1"/>
          </p:cNvSpPr>
          <p:nvPr>
            <p:ph type="body" sz="quarter" idx="13"/>
          </p:nvPr>
        </p:nvSpPr>
        <p:spPr/>
        <p:txBody>
          <a:bodyPr/>
          <a:lstStyle/>
          <a:p>
            <a:r>
              <a:rPr lang="en-US" dirty="0"/>
              <a:t>Economic Costs </a:t>
            </a:r>
          </a:p>
        </p:txBody>
      </p:sp>
    </p:spTree>
    <p:extLst>
      <p:ext uri="{BB962C8B-B14F-4D97-AF65-F5344CB8AC3E}">
        <p14:creationId xmlns:p14="http://schemas.microsoft.com/office/powerpoint/2010/main" val="12725340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889007-E057-4128-AEC9-434F7632CB71}"/>
              </a:ext>
            </a:extLst>
          </p:cNvPr>
          <p:cNvSpPr>
            <a:spLocks noGrp="1"/>
          </p:cNvSpPr>
          <p:nvPr>
            <p:ph idx="1"/>
          </p:nvPr>
        </p:nvSpPr>
        <p:spPr/>
        <p:txBody>
          <a:bodyPr>
            <a:normAutofit/>
          </a:bodyPr>
          <a:lstStyle/>
          <a:p>
            <a:r>
              <a:rPr lang="en-US" dirty="0"/>
              <a:t>The cost of a warming climate is projected to be huge, potentially ranging from </a:t>
            </a:r>
            <a:r>
              <a:rPr lang="en-US" b="1" dirty="0"/>
              <a:t>$3 to $6 billion, between 2008 and 2030 </a:t>
            </a:r>
            <a:endParaRPr lang="en-US" b="1" dirty="0" smtClean="0"/>
          </a:p>
          <a:p>
            <a:r>
              <a:rPr lang="en-US" dirty="0" smtClean="0"/>
              <a:t>Proactive </a:t>
            </a:r>
            <a:r>
              <a:rPr lang="en-US" dirty="0"/>
              <a:t>adaptation could reduce that by half or more.</a:t>
            </a:r>
          </a:p>
          <a:p>
            <a:endParaRPr lang="en-US" dirty="0"/>
          </a:p>
        </p:txBody>
      </p:sp>
      <p:sp>
        <p:nvSpPr>
          <p:cNvPr id="3" name="Text Placeholder 2">
            <a:extLst>
              <a:ext uri="{FF2B5EF4-FFF2-40B4-BE49-F238E27FC236}">
                <a16:creationId xmlns:a16="http://schemas.microsoft.com/office/drawing/2014/main" id="{75D2BDE7-0B9D-429E-B258-342F4D1C5D03}"/>
              </a:ext>
            </a:extLst>
          </p:cNvPr>
          <p:cNvSpPr>
            <a:spLocks noGrp="1"/>
          </p:cNvSpPr>
          <p:nvPr>
            <p:ph type="body" sz="quarter" idx="10"/>
          </p:nvPr>
        </p:nvSpPr>
        <p:spPr/>
        <p:txBody>
          <a:bodyPr/>
          <a:lstStyle/>
          <a:p>
            <a:r>
              <a:rPr lang="en-US" dirty="0"/>
              <a:t>Economic costs</a:t>
            </a:r>
          </a:p>
        </p:txBody>
      </p:sp>
      <p:sp>
        <p:nvSpPr>
          <p:cNvPr id="4" name="Text Placeholder 3">
            <a:extLst>
              <a:ext uri="{FF2B5EF4-FFF2-40B4-BE49-F238E27FC236}">
                <a16:creationId xmlns:a16="http://schemas.microsoft.com/office/drawing/2014/main" id="{91038D2B-1309-4C4F-A2DB-8658418EC720}"/>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982F12D2-52C6-4283-AC43-A618FAD3A1DB}"/>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8F52C9EF-0C4D-4830-B2B2-C3396810AD5D}"/>
              </a:ext>
            </a:extLst>
          </p:cNvPr>
          <p:cNvSpPr>
            <a:spLocks noGrp="1"/>
          </p:cNvSpPr>
          <p:nvPr>
            <p:ph type="body" sz="quarter" idx="13"/>
          </p:nvPr>
        </p:nvSpPr>
        <p:spPr/>
        <p:txBody>
          <a:bodyPr/>
          <a:lstStyle/>
          <a:p>
            <a:r>
              <a:rPr lang="en-US" dirty="0"/>
              <a:t>Economic Costs </a:t>
            </a:r>
          </a:p>
        </p:txBody>
      </p:sp>
    </p:spTree>
    <p:extLst>
      <p:ext uri="{BB962C8B-B14F-4D97-AF65-F5344CB8AC3E}">
        <p14:creationId xmlns:p14="http://schemas.microsoft.com/office/powerpoint/2010/main" val="27928625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4B42D6-F593-491B-9908-2B5118E86815}"/>
              </a:ext>
            </a:extLst>
          </p:cNvPr>
          <p:cNvSpPr>
            <a:spLocks noGrp="1"/>
          </p:cNvSpPr>
          <p:nvPr>
            <p:ph type="title"/>
          </p:nvPr>
        </p:nvSpPr>
        <p:spPr/>
        <p:txBody>
          <a:bodyPr/>
          <a:lstStyle/>
          <a:p>
            <a:r>
              <a:rPr lang="en-US" dirty="0"/>
              <a:t>Fig. 26.7: Wildfire Destroys Homes Near Willow, Alaska</a:t>
            </a:r>
          </a:p>
        </p:txBody>
      </p:sp>
      <p:sp>
        <p:nvSpPr>
          <p:cNvPr id="4" name="Text Placeholder 3">
            <a:extLst>
              <a:ext uri="{FF2B5EF4-FFF2-40B4-BE49-F238E27FC236}">
                <a16:creationId xmlns:a16="http://schemas.microsoft.com/office/drawing/2014/main" id="{C9015E14-9BEB-47DB-A7D0-99F7D059F3B8}"/>
              </a:ext>
            </a:extLst>
          </p:cNvPr>
          <p:cNvSpPr>
            <a:spLocks noGrp="1"/>
          </p:cNvSpPr>
          <p:nvPr>
            <p:ph type="body" sz="half" idx="2"/>
          </p:nvPr>
        </p:nvSpPr>
        <p:spPr>
          <a:xfrm>
            <a:off x="629841" y="2057400"/>
            <a:ext cx="2949178" cy="1778620"/>
          </a:xfrm>
        </p:spPr>
        <p:txBody>
          <a:bodyPr/>
          <a:lstStyle/>
          <a:p>
            <a:r>
              <a:rPr lang="en-US" dirty="0"/>
              <a:t>The 7,220-acre Sockeye Fire near Willow, Alaska, totally destroyed 55 residences and damaged 44 in mid-June 2015. </a:t>
            </a:r>
            <a:r>
              <a:rPr lang="en-US" i="1" dirty="0"/>
              <a:t>Photo courtesy of Matanuska-Susitna Borough/Stefan Hinman.</a:t>
            </a:r>
          </a:p>
        </p:txBody>
      </p:sp>
      <p:sp>
        <p:nvSpPr>
          <p:cNvPr id="5" name="Text Placeholder 4">
            <a:extLst>
              <a:ext uri="{FF2B5EF4-FFF2-40B4-BE49-F238E27FC236}">
                <a16:creationId xmlns:a16="http://schemas.microsoft.com/office/drawing/2014/main" id="{271845FC-C3DB-4130-B926-0AC843EC7B54}"/>
              </a:ext>
            </a:extLst>
          </p:cNvPr>
          <p:cNvSpPr>
            <a:spLocks noGrp="1"/>
          </p:cNvSpPr>
          <p:nvPr>
            <p:ph type="body" sz="quarter" idx="12"/>
          </p:nvPr>
        </p:nvSpPr>
        <p:spPr/>
        <p:txBody>
          <a:bodyPr/>
          <a:lstStyle/>
          <a:p>
            <a:r>
              <a:rPr lang="en-US" dirty="0"/>
              <a:t>Ch. 26 | Alaska</a:t>
            </a:r>
          </a:p>
        </p:txBody>
      </p:sp>
      <p:pic>
        <p:nvPicPr>
          <p:cNvPr id="9" name="Content Placeholder 8">
            <a:extLst>
              <a:ext uri="{FF2B5EF4-FFF2-40B4-BE49-F238E27FC236}">
                <a16:creationId xmlns:a16="http://schemas.microsoft.com/office/drawing/2014/main" id="{64974DB5-2626-214B-8DE1-4CA227B410E5}"/>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3664763" y="512957"/>
            <a:ext cx="4978766" cy="3323063"/>
          </a:xfrm>
        </p:spPr>
      </p:pic>
      <p:sp>
        <p:nvSpPr>
          <p:cNvPr id="2" name="Rectangle 1">
            <a:extLst>
              <a:ext uri="{FF2B5EF4-FFF2-40B4-BE49-F238E27FC236}">
                <a16:creationId xmlns:a16="http://schemas.microsoft.com/office/drawing/2014/main" id="{724A9A01-9B8B-9349-8E7B-4E1692B37F52}"/>
              </a:ext>
            </a:extLst>
          </p:cNvPr>
          <p:cNvSpPr/>
          <p:nvPr/>
        </p:nvSpPr>
        <p:spPr>
          <a:xfrm>
            <a:off x="1400775" y="4061937"/>
            <a:ext cx="6342450" cy="1477328"/>
          </a:xfrm>
          <a:prstGeom prst="rect">
            <a:avLst/>
          </a:prstGeom>
        </p:spPr>
        <p:txBody>
          <a:bodyPr wrap="square">
            <a:spAutoFit/>
          </a:bodyPr>
          <a:lstStyle/>
          <a:p>
            <a:r>
              <a:rPr lang="en-US" dirty="0">
                <a:latin typeface="Lora"/>
              </a:rPr>
              <a:t>A recent estimate projected an increase in wildfire suppression costs of $25 million more per year (in 2015 dollars, 3% discount rate) under the lower scenario (RCP4.5) above the 2002–2013 annual average by the end of </a:t>
            </a:r>
            <a:endParaRPr lang="en-US" dirty="0"/>
          </a:p>
          <a:p>
            <a:r>
              <a:rPr lang="en-US" dirty="0">
                <a:latin typeface="Lora"/>
              </a:rPr>
              <a:t>the century. </a:t>
            </a:r>
            <a:endParaRPr lang="en-US" dirty="0"/>
          </a:p>
        </p:txBody>
      </p:sp>
    </p:spTree>
    <p:extLst>
      <p:ext uri="{BB962C8B-B14F-4D97-AF65-F5344CB8AC3E}">
        <p14:creationId xmlns:p14="http://schemas.microsoft.com/office/powerpoint/2010/main" val="28112700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2F2B407-6D30-4847-86F8-2E53037858B0}"/>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3907214" y="749676"/>
            <a:ext cx="4590297" cy="4818898"/>
          </a:xfrm>
        </p:spPr>
      </p:pic>
      <p:sp>
        <p:nvSpPr>
          <p:cNvPr id="3" name="Title 2">
            <a:extLst>
              <a:ext uri="{FF2B5EF4-FFF2-40B4-BE49-F238E27FC236}">
                <a16:creationId xmlns:a16="http://schemas.microsoft.com/office/drawing/2014/main" id="{01BEE262-085F-4F1E-8383-B1267E5A11F6}"/>
              </a:ext>
            </a:extLst>
          </p:cNvPr>
          <p:cNvSpPr>
            <a:spLocks noGrp="1"/>
          </p:cNvSpPr>
          <p:nvPr>
            <p:ph type="title"/>
          </p:nvPr>
        </p:nvSpPr>
        <p:spPr/>
        <p:txBody>
          <a:bodyPr/>
          <a:lstStyle/>
          <a:p>
            <a:r>
              <a:rPr lang="en-US" dirty="0"/>
              <a:t>Fig. 26.8: Energy Needed for Heating Decreases Across Much of Alaska</a:t>
            </a:r>
          </a:p>
        </p:txBody>
      </p:sp>
      <p:sp>
        <p:nvSpPr>
          <p:cNvPr id="4" name="Text Placeholder 3">
            <a:extLst>
              <a:ext uri="{FF2B5EF4-FFF2-40B4-BE49-F238E27FC236}">
                <a16:creationId xmlns:a16="http://schemas.microsoft.com/office/drawing/2014/main" id="{BFA68444-9784-4E80-A214-A19D070FB96C}"/>
              </a:ext>
            </a:extLst>
          </p:cNvPr>
          <p:cNvSpPr>
            <a:spLocks noGrp="1"/>
          </p:cNvSpPr>
          <p:nvPr>
            <p:ph type="body" sz="half" idx="2"/>
          </p:nvPr>
        </p:nvSpPr>
        <p:spPr/>
        <p:txBody>
          <a:bodyPr/>
          <a:lstStyle/>
          <a:p>
            <a:r>
              <a:rPr lang="en-US" dirty="0"/>
              <a:t>The chart shows the percentage change in annual heating degree days for the period 2000–2015 (as compared to 1950–1979) for six Alaska communities. Every 1% decline in heating degree days could potentially yield $10 million of annual savings in heating costs. </a:t>
            </a:r>
            <a:r>
              <a:rPr lang="en-US" i="1" dirty="0"/>
              <a:t>Source: University of Alaska Anchorage, NOAA NCEI, and ERT Inc.</a:t>
            </a:r>
          </a:p>
        </p:txBody>
      </p:sp>
      <p:sp>
        <p:nvSpPr>
          <p:cNvPr id="5" name="Text Placeholder 4">
            <a:extLst>
              <a:ext uri="{FF2B5EF4-FFF2-40B4-BE49-F238E27FC236}">
                <a16:creationId xmlns:a16="http://schemas.microsoft.com/office/drawing/2014/main" id="{2A456E29-33A2-4686-8C8E-B13A2C24FAAF}"/>
              </a:ext>
            </a:extLst>
          </p:cNvPr>
          <p:cNvSpPr>
            <a:spLocks noGrp="1"/>
          </p:cNvSpPr>
          <p:nvPr>
            <p:ph type="body" sz="quarter" idx="12"/>
          </p:nvPr>
        </p:nvSpPr>
        <p:spPr/>
        <p:txBody>
          <a:bodyPr/>
          <a:lstStyle/>
          <a:p>
            <a:r>
              <a:rPr lang="en-US" dirty="0"/>
              <a:t>Ch. 26 | Alaska</a:t>
            </a:r>
          </a:p>
        </p:txBody>
      </p:sp>
    </p:spTree>
    <p:extLst>
      <p:ext uri="{BB962C8B-B14F-4D97-AF65-F5344CB8AC3E}">
        <p14:creationId xmlns:p14="http://schemas.microsoft.com/office/powerpoint/2010/main" val="769034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ACCDD-C585-4F58-A4AF-259EDB8B3403}"/>
              </a:ext>
            </a:extLst>
          </p:cNvPr>
          <p:cNvSpPr>
            <a:spLocks noGrp="1"/>
          </p:cNvSpPr>
          <p:nvPr>
            <p:ph idx="1"/>
          </p:nvPr>
        </p:nvSpPr>
        <p:spPr/>
        <p:txBody>
          <a:bodyPr/>
          <a:lstStyle/>
          <a:p>
            <a:r>
              <a:rPr lang="en-US" dirty="0" smtClean="0"/>
              <a:t>Direct </a:t>
            </a:r>
            <a:r>
              <a:rPr lang="en-US" dirty="0"/>
              <a:t>engagement and </a:t>
            </a:r>
            <a:r>
              <a:rPr lang="en-US" b="1" dirty="0"/>
              <a:t>partnership with communities </a:t>
            </a:r>
            <a:r>
              <a:rPr lang="en-US" dirty="0"/>
              <a:t>is a vital element of adaptation in Alaska.</a:t>
            </a:r>
          </a:p>
        </p:txBody>
      </p:sp>
      <p:sp>
        <p:nvSpPr>
          <p:cNvPr id="3" name="Text Placeholder 2">
            <a:extLst>
              <a:ext uri="{FF2B5EF4-FFF2-40B4-BE49-F238E27FC236}">
                <a16:creationId xmlns:a16="http://schemas.microsoft.com/office/drawing/2014/main" id="{3AC26B9E-73AE-4831-8E8D-EE2965F8D256}"/>
              </a:ext>
            </a:extLst>
          </p:cNvPr>
          <p:cNvSpPr>
            <a:spLocks noGrp="1"/>
          </p:cNvSpPr>
          <p:nvPr>
            <p:ph type="body" sz="quarter" idx="10"/>
          </p:nvPr>
        </p:nvSpPr>
        <p:spPr/>
        <p:txBody>
          <a:bodyPr/>
          <a:lstStyle/>
          <a:p>
            <a:r>
              <a:rPr lang="en-US" dirty="0"/>
              <a:t>Key Message #6</a:t>
            </a:r>
          </a:p>
        </p:txBody>
      </p:sp>
      <p:sp>
        <p:nvSpPr>
          <p:cNvPr id="4" name="Text Placeholder 3">
            <a:extLst>
              <a:ext uri="{FF2B5EF4-FFF2-40B4-BE49-F238E27FC236}">
                <a16:creationId xmlns:a16="http://schemas.microsoft.com/office/drawing/2014/main" id="{77565120-35D7-4CB6-951E-B9CD7AD883D0}"/>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12957640-BE0C-415E-BD41-A11704D7B486}"/>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EA55F3D4-A77E-4F4A-ADFD-9F44E03F8F96}"/>
              </a:ext>
            </a:extLst>
          </p:cNvPr>
          <p:cNvSpPr>
            <a:spLocks noGrp="1"/>
          </p:cNvSpPr>
          <p:nvPr>
            <p:ph type="body" sz="quarter" idx="13"/>
          </p:nvPr>
        </p:nvSpPr>
        <p:spPr/>
        <p:txBody>
          <a:bodyPr/>
          <a:lstStyle/>
          <a:p>
            <a:r>
              <a:rPr lang="en-US" dirty="0"/>
              <a:t>Adaptation</a:t>
            </a:r>
          </a:p>
        </p:txBody>
      </p:sp>
    </p:spTree>
    <p:extLst>
      <p:ext uri="{BB962C8B-B14F-4D97-AF65-F5344CB8AC3E}">
        <p14:creationId xmlns:p14="http://schemas.microsoft.com/office/powerpoint/2010/main" val="3474796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C1C3F4B2-2B5A-406A-B49D-06612A07F6AC}"/>
              </a:ext>
            </a:extLst>
          </p:cNvPr>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3672285" y="602192"/>
            <a:ext cx="5114875" cy="3882345"/>
          </a:xfrm>
        </p:spPr>
      </p:pic>
      <p:sp>
        <p:nvSpPr>
          <p:cNvPr id="3" name="Title 2">
            <a:extLst>
              <a:ext uri="{FF2B5EF4-FFF2-40B4-BE49-F238E27FC236}">
                <a16:creationId xmlns:a16="http://schemas.microsoft.com/office/drawing/2014/main" id="{6231F434-4764-4D80-B578-A72D39C68184}"/>
              </a:ext>
            </a:extLst>
          </p:cNvPr>
          <p:cNvSpPr>
            <a:spLocks noGrp="1"/>
          </p:cNvSpPr>
          <p:nvPr>
            <p:ph type="title"/>
          </p:nvPr>
        </p:nvSpPr>
        <p:spPr>
          <a:xfrm>
            <a:off x="207963" y="602192"/>
            <a:ext cx="2949178" cy="1600200"/>
          </a:xfrm>
        </p:spPr>
        <p:txBody>
          <a:bodyPr/>
          <a:lstStyle/>
          <a:p>
            <a:r>
              <a:rPr lang="en-US" dirty="0"/>
              <a:t>Fig. 26.9: Adaptation Planning in Alaska</a:t>
            </a:r>
          </a:p>
        </p:txBody>
      </p:sp>
      <p:sp>
        <p:nvSpPr>
          <p:cNvPr id="4" name="Text Placeholder 3">
            <a:extLst>
              <a:ext uri="{FF2B5EF4-FFF2-40B4-BE49-F238E27FC236}">
                <a16:creationId xmlns:a16="http://schemas.microsoft.com/office/drawing/2014/main" id="{886784EE-356C-4699-89E8-8456240DF88F}"/>
              </a:ext>
            </a:extLst>
          </p:cNvPr>
          <p:cNvSpPr>
            <a:spLocks noGrp="1"/>
          </p:cNvSpPr>
          <p:nvPr>
            <p:ph type="body" sz="half" idx="2"/>
          </p:nvPr>
        </p:nvSpPr>
        <p:spPr>
          <a:xfrm>
            <a:off x="207963" y="2202392"/>
            <a:ext cx="2949178" cy="3811588"/>
          </a:xfrm>
        </p:spPr>
        <p:txBody>
          <a:bodyPr>
            <a:normAutofit fontScale="77500" lnSpcReduction="20000"/>
          </a:bodyPr>
          <a:lstStyle/>
          <a:p>
            <a:r>
              <a:rPr lang="en-US" dirty="0"/>
              <a:t>The map shows tribal climate adaptation planning efforts in Alaska. Research is considered to be adaptation under some classification schemes.</a:t>
            </a:r>
            <a:r>
              <a:rPr lang="en-US" baseline="30000" dirty="0">
                <a:hlinkClick r:id="rId4"/>
              </a:rPr>
              <a:t>1</a:t>
            </a:r>
            <a:r>
              <a:rPr lang="en-US" baseline="30000" dirty="0"/>
              <a:t>,</a:t>
            </a:r>
            <a:r>
              <a:rPr lang="en-US" baseline="30000" dirty="0">
                <a:hlinkClick r:id="rId5"/>
              </a:rPr>
              <a:t>2</a:t>
            </a:r>
            <a:r>
              <a:rPr lang="en-US" dirty="0"/>
              <a:t> Alaska is scientifically data poor, compared to other Arctic regions.</a:t>
            </a:r>
            <a:r>
              <a:rPr lang="en-US" baseline="30000" dirty="0">
                <a:hlinkClick r:id="rId6"/>
              </a:rPr>
              <a:t>3</a:t>
            </a:r>
            <a:r>
              <a:rPr lang="en-US" dirty="0"/>
              <a:t> In addition to research conducted at universities and by federal scientists, local community observer programs exist through several organizations, including the National Weather Service for weather and river ice observations;</a:t>
            </a:r>
            <a:r>
              <a:rPr lang="en-US" baseline="30000" dirty="0">
                <a:hlinkClick r:id="rId7"/>
              </a:rPr>
              <a:t>4</a:t>
            </a:r>
            <a:r>
              <a:rPr lang="en-US" dirty="0"/>
              <a:t> the University of Alaska for invasive species;</a:t>
            </a:r>
            <a:r>
              <a:rPr lang="en-US" baseline="30000" dirty="0">
                <a:hlinkClick r:id="rId8"/>
              </a:rPr>
              <a:t>5</a:t>
            </a:r>
            <a:r>
              <a:rPr lang="en-US" dirty="0"/>
              <a:t> and the Alaska Native Tribal Health Consortium for local observations of environmental change.</a:t>
            </a:r>
            <a:r>
              <a:rPr lang="en-US" baseline="30000" dirty="0">
                <a:hlinkClick r:id="rId9"/>
              </a:rPr>
              <a:t>6</a:t>
            </a:r>
            <a:r>
              <a:rPr lang="en-US" dirty="0"/>
              <a:t> Additional examples of community-based monitoring can be found through the website of the </a:t>
            </a:r>
            <a:r>
              <a:rPr lang="en-US" u="sng" dirty="0">
                <a:hlinkClick r:id="rId10"/>
              </a:rPr>
              <a:t>Alaska Ocean Observing System</a:t>
            </a:r>
            <a:r>
              <a:rPr lang="en-US" dirty="0"/>
              <a:t>.</a:t>
            </a:r>
            <a:r>
              <a:rPr lang="en-US" baseline="30000" dirty="0"/>
              <a:t>7</a:t>
            </a:r>
            <a:r>
              <a:rPr lang="en-US" dirty="0"/>
              <a:t> </a:t>
            </a:r>
            <a:r>
              <a:rPr lang="en-US" i="1" dirty="0"/>
              <a:t>Source: adapted from Meeker and Kettle 2017.</a:t>
            </a:r>
            <a:r>
              <a:rPr lang="en-US" i="1" baseline="30000" dirty="0">
                <a:hlinkClick r:id="rId11"/>
              </a:rPr>
              <a:t>8</a:t>
            </a:r>
            <a:endParaRPr lang="en-US" i="1" baseline="30000" dirty="0"/>
          </a:p>
        </p:txBody>
      </p:sp>
      <p:sp>
        <p:nvSpPr>
          <p:cNvPr id="5" name="Text Placeholder 4">
            <a:extLst>
              <a:ext uri="{FF2B5EF4-FFF2-40B4-BE49-F238E27FC236}">
                <a16:creationId xmlns:a16="http://schemas.microsoft.com/office/drawing/2014/main" id="{DD82FF05-BAF3-4BA8-96D7-B43A708C54B1}"/>
              </a:ext>
            </a:extLst>
          </p:cNvPr>
          <p:cNvSpPr>
            <a:spLocks noGrp="1"/>
          </p:cNvSpPr>
          <p:nvPr>
            <p:ph type="body" sz="quarter" idx="12"/>
          </p:nvPr>
        </p:nvSpPr>
        <p:spPr/>
        <p:txBody>
          <a:bodyPr/>
          <a:lstStyle/>
          <a:p>
            <a:r>
              <a:rPr lang="en-US" dirty="0"/>
              <a:t>Ch. 26 | Alaska</a:t>
            </a:r>
          </a:p>
        </p:txBody>
      </p:sp>
      <p:sp>
        <p:nvSpPr>
          <p:cNvPr id="2" name="Rectangle 1">
            <a:extLst>
              <a:ext uri="{FF2B5EF4-FFF2-40B4-BE49-F238E27FC236}">
                <a16:creationId xmlns:a16="http://schemas.microsoft.com/office/drawing/2014/main" id="{0A5073EB-9FD3-7947-8420-18344EF7A2C2}"/>
              </a:ext>
            </a:extLst>
          </p:cNvPr>
          <p:cNvSpPr/>
          <p:nvPr/>
        </p:nvSpPr>
        <p:spPr>
          <a:xfrm>
            <a:off x="3378819" y="4740654"/>
            <a:ext cx="4572000" cy="1200329"/>
          </a:xfrm>
          <a:prstGeom prst="rect">
            <a:avLst/>
          </a:prstGeom>
        </p:spPr>
        <p:txBody>
          <a:bodyPr>
            <a:spAutoFit/>
          </a:bodyPr>
          <a:lstStyle/>
          <a:p>
            <a:r>
              <a:rPr lang="en-US" b="1" dirty="0">
                <a:solidFill>
                  <a:srgbClr val="385623"/>
                </a:solidFill>
                <a:latin typeface="Lora"/>
              </a:rPr>
              <a:t>“In the midst of negative impacts from climate change, Alaska Native communities display remarkable capacity for response and adaptation” </a:t>
            </a:r>
            <a:endParaRPr lang="en-US" b="1" dirty="0">
              <a:solidFill>
                <a:srgbClr val="385623"/>
              </a:solidFill>
            </a:endParaRPr>
          </a:p>
        </p:txBody>
      </p:sp>
    </p:spTree>
    <p:extLst>
      <p:ext uri="{BB962C8B-B14F-4D97-AF65-F5344CB8AC3E}">
        <p14:creationId xmlns:p14="http://schemas.microsoft.com/office/powerpoint/2010/main" val="7874944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23ACCDD-C585-4F58-A4AF-259EDB8B3403}"/>
              </a:ext>
            </a:extLst>
          </p:cNvPr>
          <p:cNvSpPr>
            <a:spLocks noGrp="1"/>
          </p:cNvSpPr>
          <p:nvPr>
            <p:ph idx="1"/>
          </p:nvPr>
        </p:nvSpPr>
        <p:spPr>
          <a:xfrm>
            <a:off x="628650" y="2051066"/>
            <a:ext cx="7886700" cy="3735603"/>
          </a:xfrm>
        </p:spPr>
        <p:txBody>
          <a:bodyPr>
            <a:normAutofit lnSpcReduction="10000"/>
          </a:bodyPr>
          <a:lstStyle/>
          <a:p>
            <a:r>
              <a:rPr lang="en-US" sz="2800" dirty="0"/>
              <a:t>Enhanced communication, coordination, knowledge sharing, and collaboration are important components of adaptation in Alaska. </a:t>
            </a:r>
          </a:p>
          <a:p>
            <a:endParaRPr lang="en-US" sz="2800" dirty="0"/>
          </a:p>
          <a:p>
            <a:r>
              <a:rPr lang="en-US" sz="2800" dirty="0"/>
              <a:t>This includes between communities, among scientists and communities, and across government bodies at the tribal, community, borough, state, and national levels. </a:t>
            </a:r>
          </a:p>
          <a:p>
            <a:endParaRPr lang="en-US" dirty="0"/>
          </a:p>
        </p:txBody>
      </p:sp>
      <p:sp>
        <p:nvSpPr>
          <p:cNvPr id="3" name="Text Placeholder 2">
            <a:extLst>
              <a:ext uri="{FF2B5EF4-FFF2-40B4-BE49-F238E27FC236}">
                <a16:creationId xmlns:a16="http://schemas.microsoft.com/office/drawing/2014/main" id="{3AC26B9E-73AE-4831-8E8D-EE2965F8D256}"/>
              </a:ext>
            </a:extLst>
          </p:cNvPr>
          <p:cNvSpPr>
            <a:spLocks noGrp="1"/>
          </p:cNvSpPr>
          <p:nvPr>
            <p:ph type="body" sz="quarter" idx="10"/>
          </p:nvPr>
        </p:nvSpPr>
        <p:spPr/>
        <p:txBody>
          <a:bodyPr/>
          <a:lstStyle/>
          <a:p>
            <a:r>
              <a:rPr lang="en-US" dirty="0"/>
              <a:t>Adaptation</a:t>
            </a:r>
          </a:p>
        </p:txBody>
      </p:sp>
      <p:sp>
        <p:nvSpPr>
          <p:cNvPr id="4" name="Text Placeholder 3">
            <a:extLst>
              <a:ext uri="{FF2B5EF4-FFF2-40B4-BE49-F238E27FC236}">
                <a16:creationId xmlns:a16="http://schemas.microsoft.com/office/drawing/2014/main" id="{77565120-35D7-4CB6-951E-B9CD7AD883D0}"/>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12957640-BE0C-415E-BD41-A11704D7B486}"/>
              </a:ext>
            </a:extLst>
          </p:cNvPr>
          <p:cNvSpPr>
            <a:spLocks noGrp="1"/>
          </p:cNvSpPr>
          <p:nvPr>
            <p:ph type="body" sz="quarter" idx="12"/>
          </p:nvPr>
        </p:nvSpPr>
        <p:spPr/>
        <p:txBody>
          <a:bodyPr/>
          <a:lstStyle/>
          <a:p>
            <a:r>
              <a:rPr lang="en-US" dirty="0"/>
              <a:t>Ch. 26 | Alaska</a:t>
            </a:r>
          </a:p>
        </p:txBody>
      </p:sp>
    </p:spTree>
    <p:extLst>
      <p:ext uri="{BB962C8B-B14F-4D97-AF65-F5344CB8AC3E}">
        <p14:creationId xmlns:p14="http://schemas.microsoft.com/office/powerpoint/2010/main" val="1471676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0387391-26E4-43F4-A916-F31F59A22781}"/>
              </a:ext>
            </a:extLst>
          </p:cNvPr>
          <p:cNvSpPr>
            <a:spLocks noGrp="1"/>
          </p:cNvSpPr>
          <p:nvPr>
            <p:ph type="subTitle" idx="1"/>
          </p:nvPr>
        </p:nvSpPr>
        <p:spPr/>
        <p:txBody>
          <a:bodyPr>
            <a:normAutofit fontScale="92500" lnSpcReduction="20000"/>
          </a:bodyPr>
          <a:lstStyle/>
          <a:p>
            <a:r>
              <a:rPr lang="en-US" b="1" dirty="0" err="1"/>
              <a:t>Markon</a:t>
            </a:r>
            <a:r>
              <a:rPr lang="en-US" dirty="0"/>
              <a:t>, C., S. Gray, M. Berman, L. </a:t>
            </a:r>
            <a:r>
              <a:rPr lang="en-US" dirty="0" err="1"/>
              <a:t>Eerkes</a:t>
            </a:r>
            <a:r>
              <a:rPr lang="en-US" dirty="0"/>
              <a:t>-Medrano, T. Hennessy, H. Huntington, J. </a:t>
            </a:r>
            <a:r>
              <a:rPr lang="en-US" dirty="0" err="1"/>
              <a:t>Littell</a:t>
            </a:r>
            <a:r>
              <a:rPr lang="en-US" dirty="0"/>
              <a:t>, M. McCammon, R. </a:t>
            </a:r>
            <a:r>
              <a:rPr lang="en-US" dirty="0" err="1"/>
              <a:t>Thoman</a:t>
            </a:r>
            <a:r>
              <a:rPr lang="en-US" dirty="0"/>
              <a:t>, and S. Trainor, 2018: Alaska. In </a:t>
            </a:r>
            <a:r>
              <a:rPr lang="en-US" i="1" dirty="0"/>
              <a:t>Impacts, Risks, and Adaptation in the United States: Fourth National Climate Assessment, Volume II</a:t>
            </a:r>
            <a:r>
              <a:rPr lang="en-US" dirty="0"/>
              <a:t> [</a:t>
            </a:r>
            <a:r>
              <a:rPr lang="en-US" dirty="0" err="1"/>
              <a:t>Reidmiller</a:t>
            </a:r>
            <a:r>
              <a:rPr lang="en-US" dirty="0"/>
              <a:t>, D.R., C.W. Avery, D.R. Easterling, K.E. Kunkel, K.L.M. Lewis, T.K. </a:t>
            </a:r>
            <a:r>
              <a:rPr lang="en-US" dirty="0" err="1"/>
              <a:t>Maycock</a:t>
            </a:r>
            <a:r>
              <a:rPr lang="en-US" dirty="0"/>
              <a:t>, and B.C. Stewart (eds.)]. U.S. Global Change Research Program, Washington, DC, USA. </a:t>
            </a:r>
            <a:r>
              <a:rPr lang="en-US" dirty="0" err="1"/>
              <a:t>doi</a:t>
            </a:r>
            <a:r>
              <a:rPr lang="en-US" dirty="0"/>
              <a:t>: </a:t>
            </a:r>
            <a:r>
              <a:rPr lang="en-US" u="sng" dirty="0"/>
              <a:t>10.7930/NCA4.2018.CH26</a:t>
            </a:r>
            <a:endParaRPr lang="en-US" dirty="0"/>
          </a:p>
        </p:txBody>
      </p:sp>
      <p:sp>
        <p:nvSpPr>
          <p:cNvPr id="3" name="Text Placeholder 2">
            <a:extLst>
              <a:ext uri="{FF2B5EF4-FFF2-40B4-BE49-F238E27FC236}">
                <a16:creationId xmlns:a16="http://schemas.microsoft.com/office/drawing/2014/main" id="{683C8A32-947A-4A0D-9723-84B7FB4AAD53}"/>
              </a:ext>
            </a:extLst>
          </p:cNvPr>
          <p:cNvSpPr>
            <a:spLocks noGrp="1"/>
          </p:cNvSpPr>
          <p:nvPr>
            <p:ph type="body" sz="quarter" idx="10"/>
          </p:nvPr>
        </p:nvSpPr>
        <p:spPr/>
        <p:txBody>
          <a:bodyPr/>
          <a:lstStyle/>
          <a:p>
            <a:r>
              <a:rPr lang="en-US" dirty="0"/>
              <a:t>https://nca2018.globalchange.gov/chapter/</a:t>
            </a:r>
            <a:r>
              <a:rPr lang="en-US"/>
              <a:t>alaska</a:t>
            </a:r>
          </a:p>
        </p:txBody>
      </p:sp>
    </p:spTree>
    <p:extLst>
      <p:ext uri="{BB962C8B-B14F-4D97-AF65-F5344CB8AC3E}">
        <p14:creationId xmlns:p14="http://schemas.microsoft.com/office/powerpoint/2010/main" val="20043176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5409" y="673767"/>
            <a:ext cx="8790662" cy="4379745"/>
          </a:xfrm>
          <a:prstGeom prst="rect">
            <a:avLst/>
          </a:prstGeom>
        </p:spPr>
      </p:pic>
    </p:spTree>
    <p:extLst>
      <p:ext uri="{BB962C8B-B14F-4D97-AF65-F5344CB8AC3E}">
        <p14:creationId xmlns:p14="http://schemas.microsoft.com/office/powerpoint/2010/main" val="350147133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587344"/>
            <a:ext cx="8586323" cy="2046714"/>
          </a:xfrm>
          <a:prstGeom prst="rect">
            <a:avLst/>
          </a:prstGeom>
        </p:spPr>
        <p:txBody>
          <a:bodyPr wrap="square">
            <a:spAutoFit/>
          </a:bodyPr>
          <a:lstStyle/>
          <a:p>
            <a:pPr marL="228600" indent="-228600">
              <a:spcAft>
                <a:spcPts val="300"/>
              </a:spcAft>
            </a:pPr>
            <a:r>
              <a:rPr lang="en-US" sz="1600" b="1" dirty="0">
                <a:solidFill>
                  <a:srgbClr val="385623"/>
                </a:solidFill>
              </a:rPr>
              <a:t>Federal Coordinating Lead Author				Chapter Lead	</a:t>
            </a:r>
          </a:p>
          <a:p>
            <a:pPr marL="228600" indent="-228600">
              <a:spcAft>
                <a:spcPts val="300"/>
              </a:spcAft>
            </a:pPr>
            <a:r>
              <a:rPr lang="en-US" sz="1600" b="1" dirty="0"/>
              <a:t>Stephen T. Gray</a:t>
            </a:r>
            <a:r>
              <a:rPr lang="en-US" sz="1600" dirty="0"/>
              <a:t>, </a:t>
            </a:r>
            <a:r>
              <a:rPr lang="en-US" sz="1600" i="1" dirty="0"/>
              <a:t>U.S. Geological Survey			</a:t>
            </a:r>
            <a:r>
              <a:rPr lang="en-US" sz="1600" b="1" dirty="0"/>
              <a:t>Carl </a:t>
            </a:r>
            <a:r>
              <a:rPr lang="en-US" sz="1600" b="1" dirty="0" err="1"/>
              <a:t>Markon</a:t>
            </a:r>
            <a:r>
              <a:rPr lang="en-US" sz="1600" dirty="0"/>
              <a:t>, </a:t>
            </a:r>
            <a:r>
              <a:rPr lang="en-US" sz="1600" i="1" dirty="0"/>
              <a:t>U.S. Geological Survey (Retired)</a:t>
            </a:r>
            <a:r>
              <a:rPr lang="en-US" sz="1600" b="1" dirty="0">
                <a:solidFill>
                  <a:srgbClr val="385623"/>
                </a:solidFill>
              </a:rPr>
              <a:t>			</a:t>
            </a:r>
          </a:p>
          <a:p>
            <a:pPr marL="228600" indent="-228600">
              <a:spcAft>
                <a:spcPts val="300"/>
              </a:spcAft>
            </a:pPr>
            <a:r>
              <a:rPr lang="en-US" sz="1400" b="1" dirty="0">
                <a:solidFill>
                  <a:srgbClr val="385623"/>
                </a:solidFill>
              </a:rPr>
              <a:t>Chapter Authors</a:t>
            </a:r>
            <a:r>
              <a:rPr lang="en-US" sz="1400" b="1" dirty="0"/>
              <a:t>	</a:t>
            </a:r>
            <a:r>
              <a:rPr lang="en-US" sz="1400" dirty="0"/>
              <a:t>	</a:t>
            </a:r>
          </a:p>
          <a:p>
            <a:pPr>
              <a:spcAft>
                <a:spcPts val="300"/>
              </a:spcAft>
            </a:pPr>
            <a:r>
              <a:rPr lang="en-US" sz="1200" b="1" dirty="0"/>
              <a:t>Matthew Berman</a:t>
            </a:r>
            <a:r>
              <a:rPr lang="en-US" sz="1200" dirty="0"/>
              <a:t>, </a:t>
            </a:r>
            <a:r>
              <a:rPr lang="en-US" sz="1200" i="1" dirty="0"/>
              <a:t>U. of Alaska, Anchorage, ISER; </a:t>
            </a:r>
            <a:r>
              <a:rPr lang="en-US" sz="1200" b="1" dirty="0"/>
              <a:t>Laura </a:t>
            </a:r>
            <a:r>
              <a:rPr lang="en-US" sz="1200" b="1" dirty="0" err="1"/>
              <a:t>Eerkes</a:t>
            </a:r>
            <a:r>
              <a:rPr lang="en-US" sz="1200" b="1" dirty="0"/>
              <a:t>-Medrano</a:t>
            </a:r>
            <a:r>
              <a:rPr lang="en-US" sz="1200" dirty="0"/>
              <a:t>, </a:t>
            </a:r>
            <a:r>
              <a:rPr lang="en-US" sz="1200" i="1" dirty="0"/>
              <a:t>U. of Victoria; </a:t>
            </a:r>
            <a:r>
              <a:rPr lang="en-US" sz="1200" b="1" dirty="0"/>
              <a:t>Thomas Hennessy</a:t>
            </a:r>
            <a:r>
              <a:rPr lang="en-US" sz="1200" dirty="0"/>
              <a:t>, </a:t>
            </a:r>
            <a:r>
              <a:rPr lang="en-US" sz="1200" i="1" dirty="0"/>
              <a:t>U.S. Centers for Disease Control and Prevention; </a:t>
            </a:r>
            <a:r>
              <a:rPr lang="en-US" sz="1200" b="1" dirty="0"/>
              <a:t>Henry P. Huntington</a:t>
            </a:r>
            <a:r>
              <a:rPr lang="en-US" sz="1200" dirty="0"/>
              <a:t>, </a:t>
            </a:r>
            <a:r>
              <a:rPr lang="en-US" sz="1200" i="1" dirty="0"/>
              <a:t>Huntington Consulting; </a:t>
            </a:r>
            <a:r>
              <a:rPr lang="en-US" sz="1200" b="1" dirty="0"/>
              <a:t>Jeremy Littell</a:t>
            </a:r>
            <a:r>
              <a:rPr lang="en-US" sz="1200" dirty="0"/>
              <a:t>, </a:t>
            </a:r>
            <a:r>
              <a:rPr lang="en-US" sz="1200" i="1" dirty="0"/>
              <a:t>U.S. Geological Survey, AKCASC; </a:t>
            </a:r>
            <a:r>
              <a:rPr lang="en-US" sz="1200" b="1" dirty="0"/>
              <a:t>Molly McCammon</a:t>
            </a:r>
            <a:r>
              <a:rPr lang="en-US" sz="1200" dirty="0"/>
              <a:t>, </a:t>
            </a:r>
            <a:r>
              <a:rPr lang="en-US" sz="1200" i="1" dirty="0"/>
              <a:t>Alaska Ocean Observing System; </a:t>
            </a:r>
            <a:r>
              <a:rPr lang="en-US" sz="1200" b="1" dirty="0"/>
              <a:t>Richard </a:t>
            </a:r>
            <a:r>
              <a:rPr lang="en-US" sz="1200" b="1" dirty="0" err="1"/>
              <a:t>Thoman</a:t>
            </a:r>
            <a:r>
              <a:rPr lang="en-US" sz="1200" dirty="0"/>
              <a:t>, </a:t>
            </a:r>
            <a:r>
              <a:rPr lang="en-US" sz="1200" i="1" dirty="0"/>
              <a:t>U. of Alaska Fairbanks, ACCAP; </a:t>
            </a:r>
            <a:r>
              <a:rPr lang="en-US" sz="1200" b="1" dirty="0"/>
              <a:t>Sarah Trainor</a:t>
            </a:r>
            <a:r>
              <a:rPr lang="en-US" sz="1200" dirty="0"/>
              <a:t>, </a:t>
            </a:r>
            <a:r>
              <a:rPr lang="en-US" sz="1200" i="1" dirty="0"/>
              <a:t>U. of Alaska Fairbanks, ACCAP</a:t>
            </a:r>
          </a:p>
          <a:p>
            <a:pPr marL="228600" indent="-228600">
              <a:spcBef>
                <a:spcPts val="600"/>
              </a:spcBef>
              <a:spcAft>
                <a:spcPts val="300"/>
              </a:spcAft>
            </a:pPr>
            <a:r>
              <a:rPr lang="en-US" sz="1200" b="1" dirty="0">
                <a:solidFill>
                  <a:srgbClr val="385623"/>
                </a:solidFill>
              </a:rPr>
              <a:t>Review Editor</a:t>
            </a:r>
            <a:r>
              <a:rPr lang="en-US" sz="1200" dirty="0"/>
              <a:t> </a:t>
            </a:r>
            <a:r>
              <a:rPr lang="en-US" sz="1200" b="1" dirty="0"/>
              <a:t>Victoria Herrmann</a:t>
            </a:r>
            <a:r>
              <a:rPr lang="en-US" sz="1200" dirty="0"/>
              <a:t>, </a:t>
            </a:r>
            <a:r>
              <a:rPr lang="en-US" sz="1200" i="1" dirty="0"/>
              <a:t>The Arctic Institute</a:t>
            </a:r>
          </a:p>
        </p:txBody>
      </p:sp>
      <p:sp>
        <p:nvSpPr>
          <p:cNvPr id="5" name="Rectangle 4"/>
          <p:cNvSpPr/>
          <p:nvPr/>
        </p:nvSpPr>
        <p:spPr>
          <a:xfrm>
            <a:off x="0" y="4620648"/>
            <a:ext cx="8920047" cy="2308324"/>
          </a:xfrm>
          <a:prstGeom prst="rect">
            <a:avLst/>
          </a:prstGeom>
        </p:spPr>
        <p:txBody>
          <a:bodyPr wrap="square">
            <a:spAutoFit/>
          </a:bodyPr>
          <a:lstStyle/>
          <a:p>
            <a:r>
              <a:rPr lang="en-US" sz="1200" b="1" dirty="0">
                <a:solidFill>
                  <a:srgbClr val="385623"/>
                </a:solidFill>
              </a:rPr>
              <a:t>Contributing Authors</a:t>
            </a:r>
            <a:r>
              <a:rPr lang="en-US" sz="1200" dirty="0"/>
              <a:t>: Todd Brinkman, U. of Alaska Fairbanks; Patricia Cochran, Alaska Native Science Commission; Jeff </a:t>
            </a:r>
            <a:r>
              <a:rPr lang="en-US" sz="1200" dirty="0" err="1"/>
              <a:t>Hetrick</a:t>
            </a:r>
            <a:r>
              <a:rPr lang="en-US" sz="1200" dirty="0"/>
              <a:t>, </a:t>
            </a:r>
            <a:r>
              <a:rPr lang="en-US" sz="1200" dirty="0" err="1"/>
              <a:t>Alutiiq</a:t>
            </a:r>
            <a:r>
              <a:rPr lang="en-US" sz="1200" dirty="0"/>
              <a:t> Pride Shellfish Hatchery; Nathan Kettle, U. of Alaska Fairbanks; Robert Rabin, National Oceanic and Atmospheric Administration; Jacquelyn (</a:t>
            </a:r>
            <a:r>
              <a:rPr lang="en-US" sz="1200" dirty="0" err="1"/>
              <a:t>Jaci</a:t>
            </a:r>
            <a:r>
              <a:rPr lang="en-US" sz="1200" dirty="0"/>
              <a:t>) </a:t>
            </a:r>
            <a:r>
              <a:rPr lang="en-US" sz="1200" dirty="0" err="1"/>
              <a:t>Overbeck</a:t>
            </a:r>
            <a:r>
              <a:rPr lang="en-US" sz="1200" dirty="0"/>
              <a:t>, Alaska Department of Natural Resources; Bruce Richmond, U.S. Geological Survey; Ann Gibbs, U.S. Geological Survey; David K. Swanson, National Park Service; Todd Attwood, U.S. Geological Survey; Tony </a:t>
            </a:r>
            <a:r>
              <a:rPr lang="en-US" sz="1200" dirty="0" err="1"/>
              <a:t>Fischbach</a:t>
            </a:r>
            <a:r>
              <a:rPr lang="en-US" sz="1200" dirty="0"/>
              <a:t>, U.S. Geological Survey; Torre Jorgenson, Arctic Long Term Ecological Research; Neal </a:t>
            </a:r>
            <a:r>
              <a:rPr lang="en-US" sz="1200" dirty="0" err="1"/>
              <a:t>Pastick</a:t>
            </a:r>
            <a:r>
              <a:rPr lang="en-US" sz="1200" dirty="0"/>
              <a:t>, U.S. Geological Survey; Ryan </a:t>
            </a:r>
            <a:r>
              <a:rPr lang="en-US" sz="1200" dirty="0" err="1"/>
              <a:t>Toohey</a:t>
            </a:r>
            <a:r>
              <a:rPr lang="en-US" sz="1200" dirty="0"/>
              <a:t>, U.S. Geological Survey; Shad </a:t>
            </a:r>
            <a:r>
              <a:rPr lang="en-US" sz="1200" dirty="0" err="1"/>
              <a:t>O’Neel</a:t>
            </a:r>
            <a:r>
              <a:rPr lang="en-US" sz="1200" dirty="0"/>
              <a:t>, U.S. Geological Survey; </a:t>
            </a:r>
            <a:r>
              <a:rPr lang="en-US" sz="1200" dirty="0" err="1"/>
              <a:t>Eran</a:t>
            </a:r>
            <a:r>
              <a:rPr lang="en-US" sz="1200" dirty="0"/>
              <a:t> Hood, U. of Alaska Southeast; Anthony Arendt, U. of Washington; David Hill, Oregon State U.; Lyman </a:t>
            </a:r>
            <a:r>
              <a:rPr lang="en-US" sz="1200" dirty="0" err="1"/>
              <a:t>Thorsteinson</a:t>
            </a:r>
            <a:r>
              <a:rPr lang="en-US" sz="1200" dirty="0"/>
              <a:t>, U.S. Geological Survey; Franz </a:t>
            </a:r>
            <a:r>
              <a:rPr lang="en-US" sz="1200" dirty="0" err="1"/>
              <a:t>Mueter</a:t>
            </a:r>
            <a:r>
              <a:rPr lang="en-US" sz="1200" dirty="0"/>
              <a:t>, U. of Alaska Fairbanks; Jeremy Mathis, National Oceanic and Atmospheric Administration; Jessica N. Cross, National Oceanic and Atmospheric Administration; Jennifer Schmidt, U. of Alaska Anchorage; David Driscoll, U. of Virginia; Don </a:t>
            </a:r>
            <a:r>
              <a:rPr lang="en-US" sz="1200" dirty="0" err="1"/>
              <a:t>Lemmen</a:t>
            </a:r>
            <a:r>
              <a:rPr lang="en-US" sz="1200" dirty="0"/>
              <a:t>, Natural Resources Canada; Philip </a:t>
            </a:r>
            <a:r>
              <a:rPr lang="en-US" sz="1200" dirty="0" err="1"/>
              <a:t>Loring</a:t>
            </a:r>
            <a:r>
              <a:rPr lang="en-US" sz="1200" dirty="0"/>
              <a:t>, U. of Saskatoon; Benjamin Preston, RAND Corporation; Stefan </a:t>
            </a:r>
            <a:r>
              <a:rPr lang="en-US" sz="1200" dirty="0" err="1"/>
              <a:t>Tangen</a:t>
            </a:r>
            <a:r>
              <a:rPr lang="en-US" sz="1200" dirty="0"/>
              <a:t>, U. of Alaska Fairbanks; John Pearce, U.S. Geological Survey; Darcy Dugan, Alaska Ocean Observing System; Anne Hollowed, National Oceanic and Atmospheric Administration</a:t>
            </a:r>
          </a:p>
          <a:p>
            <a:endParaRPr lang="en-US" sz="1200" dirty="0"/>
          </a:p>
          <a:p>
            <a:r>
              <a:rPr lang="en-US" sz="1200" b="1" dirty="0">
                <a:solidFill>
                  <a:srgbClr val="385623"/>
                </a:solidFill>
              </a:rPr>
              <a:t>USGCRP Coordinators</a:t>
            </a:r>
            <a:r>
              <a:rPr lang="en-US" sz="1200" b="1" dirty="0"/>
              <a:t>: </a:t>
            </a:r>
            <a:r>
              <a:rPr lang="en-US" sz="1200" dirty="0"/>
              <a:t>Fredric </a:t>
            </a:r>
            <a:r>
              <a:rPr lang="en-US" sz="1200" dirty="0" err="1"/>
              <a:t>Lipschultz</a:t>
            </a:r>
            <a:r>
              <a:rPr lang="en-US" sz="1200" dirty="0"/>
              <a:t>, Senior Scientist and Regional Coordinator; Susan Aragon-Long, Senior Scientist</a:t>
            </a:r>
          </a:p>
        </p:txBody>
      </p:sp>
      <p:sp>
        <p:nvSpPr>
          <p:cNvPr id="6" name="Rectangle 5"/>
          <p:cNvSpPr/>
          <p:nvPr/>
        </p:nvSpPr>
        <p:spPr>
          <a:xfrm>
            <a:off x="225558" y="312098"/>
            <a:ext cx="184666" cy="369332"/>
          </a:xfrm>
          <a:prstGeom prst="rect">
            <a:avLst/>
          </a:prstGeom>
        </p:spPr>
        <p:txBody>
          <a:bodyPr wrap="none">
            <a:spAutoFit/>
          </a:bodyPr>
          <a:lstStyle/>
          <a:p>
            <a:endParaRPr lang="en-US" dirty="0"/>
          </a:p>
        </p:txBody>
      </p:sp>
      <p:pic>
        <p:nvPicPr>
          <p:cNvPr id="7" name="Picture 6" descr="arct0510.jpg"/>
          <p:cNvPicPr>
            <a:picLocks noChangeAspect="1"/>
          </p:cNvPicPr>
          <p:nvPr/>
        </p:nvPicPr>
        <p:blipFill rotWithShape="1">
          <a:blip r:embed="rId2">
            <a:alphaModFix amt="57000"/>
            <a:extLst>
              <a:ext uri="{28A0092B-C50C-407E-A947-70E740481C1C}">
                <a14:useLocalDpi xmlns:a14="http://schemas.microsoft.com/office/drawing/2010/main" val="0"/>
              </a:ext>
            </a:extLst>
          </a:blip>
          <a:srcRect t="23426" b="41591"/>
          <a:stretch/>
        </p:blipFill>
        <p:spPr>
          <a:xfrm>
            <a:off x="0" y="0"/>
            <a:ext cx="9144000" cy="2399079"/>
          </a:xfrm>
          <a:prstGeom prst="rect">
            <a:avLst/>
          </a:prstGeom>
        </p:spPr>
      </p:pic>
      <p:sp>
        <p:nvSpPr>
          <p:cNvPr id="8" name="TextBox 7"/>
          <p:cNvSpPr txBox="1"/>
          <p:nvPr/>
        </p:nvSpPr>
        <p:spPr>
          <a:xfrm>
            <a:off x="0" y="0"/>
            <a:ext cx="4750018" cy="707886"/>
          </a:xfrm>
          <a:prstGeom prst="rect">
            <a:avLst/>
          </a:prstGeom>
          <a:noFill/>
        </p:spPr>
        <p:txBody>
          <a:bodyPr wrap="none" rtlCol="0">
            <a:spAutoFit/>
          </a:bodyPr>
          <a:lstStyle/>
          <a:p>
            <a:r>
              <a:rPr lang="en-US" sz="2000" b="1" dirty="0"/>
              <a:t>FOURTH NATIONAL CLIMATE ASSESSMENT</a:t>
            </a:r>
          </a:p>
          <a:p>
            <a:r>
              <a:rPr lang="en-US" sz="2000" b="1" dirty="0"/>
              <a:t>CHAPTER 26: </a:t>
            </a:r>
          </a:p>
        </p:txBody>
      </p:sp>
      <p:sp>
        <p:nvSpPr>
          <p:cNvPr id="9" name="TextBox 8"/>
          <p:cNvSpPr txBox="1"/>
          <p:nvPr/>
        </p:nvSpPr>
        <p:spPr>
          <a:xfrm>
            <a:off x="3221707" y="707886"/>
            <a:ext cx="2693240" cy="1015663"/>
          </a:xfrm>
          <a:prstGeom prst="rect">
            <a:avLst/>
          </a:prstGeom>
          <a:noFill/>
        </p:spPr>
        <p:txBody>
          <a:bodyPr wrap="none" rtlCol="0">
            <a:spAutoFit/>
          </a:bodyPr>
          <a:lstStyle/>
          <a:p>
            <a:r>
              <a:rPr lang="en-US" sz="6000" b="1" dirty="0">
                <a:solidFill>
                  <a:srgbClr val="096BA3"/>
                </a:solidFill>
              </a:rPr>
              <a:t>ALASKA</a:t>
            </a:r>
          </a:p>
        </p:txBody>
      </p:sp>
    </p:spTree>
    <p:extLst>
      <p:ext uri="{BB962C8B-B14F-4D97-AF65-F5344CB8AC3E}">
        <p14:creationId xmlns:p14="http://schemas.microsoft.com/office/powerpoint/2010/main" val="24724389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NCA4 Vol I: </a:t>
            </a:r>
            <a:br>
              <a:rPr lang="en-US" dirty="0"/>
            </a:br>
            <a:r>
              <a:rPr lang="en-US" i="1" dirty="0"/>
              <a:t>Climate Science Special Report</a:t>
            </a:r>
          </a:p>
        </p:txBody>
      </p:sp>
      <p:sp>
        <p:nvSpPr>
          <p:cNvPr id="3" name="Content Placeholder 2"/>
          <p:cNvSpPr>
            <a:spLocks noGrp="1"/>
          </p:cNvSpPr>
          <p:nvPr>
            <p:ph sz="half" idx="1"/>
          </p:nvPr>
        </p:nvSpPr>
        <p:spPr>
          <a:xfrm>
            <a:off x="628650" y="1825625"/>
            <a:ext cx="4371802" cy="4351338"/>
          </a:xfrm>
        </p:spPr>
        <p:txBody>
          <a:bodyPr>
            <a:noAutofit/>
          </a:bodyPr>
          <a:lstStyle/>
          <a:p>
            <a:pPr>
              <a:lnSpc>
                <a:spcPct val="100000"/>
              </a:lnSpc>
              <a:spcBef>
                <a:spcPts val="0"/>
              </a:spcBef>
              <a:spcAft>
                <a:spcPts val="1200"/>
              </a:spcAft>
            </a:pPr>
            <a:r>
              <a:rPr lang="en-US" sz="2000" dirty="0"/>
              <a:t>Released Nov 3, 2017</a:t>
            </a:r>
          </a:p>
          <a:p>
            <a:pPr>
              <a:lnSpc>
                <a:spcPct val="100000"/>
              </a:lnSpc>
              <a:spcBef>
                <a:spcPts val="0"/>
              </a:spcBef>
            </a:pPr>
            <a:r>
              <a:rPr lang="en-US" sz="2000" dirty="0"/>
              <a:t>Key advances:</a:t>
            </a:r>
          </a:p>
          <a:p>
            <a:pPr lvl="1">
              <a:lnSpc>
                <a:spcPct val="100000"/>
              </a:lnSpc>
              <a:spcBef>
                <a:spcPts val="0"/>
              </a:spcBef>
            </a:pPr>
            <a:r>
              <a:rPr lang="en-US" sz="1800" dirty="0"/>
              <a:t>Detection and attribution</a:t>
            </a:r>
          </a:p>
          <a:p>
            <a:pPr lvl="1">
              <a:lnSpc>
                <a:spcPct val="100000"/>
              </a:lnSpc>
              <a:spcBef>
                <a:spcPts val="0"/>
              </a:spcBef>
            </a:pPr>
            <a:r>
              <a:rPr lang="en-US" sz="1800" dirty="0"/>
              <a:t>Extreme events (tropical cyclones, tornadoes, atmospheric rivers)</a:t>
            </a:r>
          </a:p>
          <a:p>
            <a:pPr lvl="1">
              <a:lnSpc>
                <a:spcPct val="100000"/>
              </a:lnSpc>
              <a:spcBef>
                <a:spcPts val="0"/>
              </a:spcBef>
            </a:pPr>
            <a:r>
              <a:rPr lang="en-US" sz="1800" dirty="0"/>
              <a:t>Downscaled information (including </a:t>
            </a:r>
            <a:r>
              <a:rPr lang="en-US" dirty="0"/>
              <a:t>sea level rise</a:t>
            </a:r>
            <a:r>
              <a:rPr lang="en-US" sz="1800" dirty="0"/>
              <a:t>)</a:t>
            </a:r>
          </a:p>
          <a:p>
            <a:pPr lvl="1">
              <a:lnSpc>
                <a:spcPct val="100000"/>
              </a:lnSpc>
              <a:spcBef>
                <a:spcPts val="0"/>
              </a:spcBef>
            </a:pPr>
            <a:r>
              <a:rPr lang="en-US" sz="1800" dirty="0"/>
              <a:t>Potential surprises</a:t>
            </a:r>
          </a:p>
          <a:p>
            <a:pPr lvl="1">
              <a:lnSpc>
                <a:spcPct val="100000"/>
              </a:lnSpc>
              <a:spcBef>
                <a:spcPts val="0"/>
              </a:spcBef>
              <a:spcAft>
                <a:spcPts val="1200"/>
              </a:spcAft>
            </a:pPr>
            <a:r>
              <a:rPr lang="en-US" dirty="0"/>
              <a:t>Climate model weighting</a:t>
            </a:r>
            <a:endParaRPr lang="en-US" sz="1800" dirty="0"/>
          </a:p>
          <a:p>
            <a:pPr marL="236538" lvl="1" indent="-223838">
              <a:lnSpc>
                <a:spcPct val="100000"/>
              </a:lnSpc>
              <a:spcBef>
                <a:spcPts val="0"/>
              </a:spcBef>
              <a:spcAft>
                <a:spcPts val="1200"/>
              </a:spcAft>
            </a:pPr>
            <a:r>
              <a:rPr lang="en-US" dirty="0"/>
              <a:t>Summarized in Our Changing Climate chapter of NCA4 Vol II</a:t>
            </a:r>
            <a:endParaRPr lang="en-US" sz="2000" dirty="0"/>
          </a:p>
        </p:txBody>
      </p:sp>
      <p:pic>
        <p:nvPicPr>
          <p:cNvPr id="5" name="Content Placeholder 4"/>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5398592" y="1825625"/>
            <a:ext cx="2652305" cy="3433788"/>
          </a:xfrm>
        </p:spPr>
      </p:pic>
      <p:sp>
        <p:nvSpPr>
          <p:cNvPr id="4" name="TextBox 3"/>
          <p:cNvSpPr txBox="1"/>
          <p:nvPr/>
        </p:nvSpPr>
        <p:spPr>
          <a:xfrm>
            <a:off x="5000452" y="5394349"/>
            <a:ext cx="3448584" cy="553998"/>
          </a:xfrm>
          <a:prstGeom prst="rect">
            <a:avLst/>
          </a:prstGeom>
          <a:noFill/>
        </p:spPr>
        <p:txBody>
          <a:bodyPr wrap="square" rtlCol="0">
            <a:spAutoFit/>
          </a:bodyPr>
          <a:lstStyle/>
          <a:p>
            <a:pPr algn="ctr" defTabSz="914400"/>
            <a:r>
              <a:rPr lang="en-US" sz="1400" dirty="0">
                <a:solidFill>
                  <a:srgbClr val="3D4044"/>
                </a:solidFill>
                <a:latin typeface="Calibri"/>
              </a:rPr>
              <a:t>Read and download the report at </a:t>
            </a:r>
            <a:r>
              <a:rPr lang="en-US" sz="1600" b="1" dirty="0">
                <a:solidFill>
                  <a:srgbClr val="0F9EFB"/>
                </a:solidFill>
                <a:latin typeface="Calibri"/>
              </a:rPr>
              <a:t>science2017.globalchange.gov</a:t>
            </a:r>
          </a:p>
        </p:txBody>
      </p:sp>
    </p:spTree>
    <p:extLst>
      <p:ext uri="{BB962C8B-B14F-4D97-AF65-F5344CB8AC3E}">
        <p14:creationId xmlns:p14="http://schemas.microsoft.com/office/powerpoint/2010/main" val="3351594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28649" y="365126"/>
            <a:ext cx="8144647" cy="1325563"/>
          </a:xfrm>
        </p:spPr>
        <p:txBody>
          <a:bodyPr>
            <a:normAutofit/>
          </a:bodyPr>
          <a:lstStyle/>
          <a:p>
            <a:r>
              <a:rPr lang="en-US" dirty="0"/>
              <a:t>NCA4 Vol II: </a:t>
            </a:r>
            <a:br>
              <a:rPr lang="en-US" dirty="0"/>
            </a:br>
            <a:r>
              <a:rPr lang="en-US" i="1" dirty="0"/>
              <a:t>Impacts, Risks, and Adaptation in the U.S.</a:t>
            </a:r>
          </a:p>
        </p:txBody>
      </p:sp>
      <p:sp>
        <p:nvSpPr>
          <p:cNvPr id="3" name="Content Placeholder 2"/>
          <p:cNvSpPr>
            <a:spLocks noGrp="1"/>
          </p:cNvSpPr>
          <p:nvPr>
            <p:ph sz="half" idx="1"/>
          </p:nvPr>
        </p:nvSpPr>
        <p:spPr>
          <a:xfrm>
            <a:off x="628649" y="1692580"/>
            <a:ext cx="4371802" cy="4351338"/>
          </a:xfrm>
        </p:spPr>
        <p:txBody>
          <a:bodyPr>
            <a:noAutofit/>
          </a:bodyPr>
          <a:lstStyle/>
          <a:p>
            <a:pPr>
              <a:spcAft>
                <a:spcPts val="1200"/>
              </a:spcAft>
            </a:pPr>
            <a:r>
              <a:rPr lang="en-US" dirty="0"/>
              <a:t>Released Nov 23, 2018</a:t>
            </a:r>
          </a:p>
          <a:p>
            <a:pPr>
              <a:spcAft>
                <a:spcPts val="1200"/>
              </a:spcAft>
            </a:pPr>
            <a:r>
              <a:rPr lang="en-US" dirty="0"/>
              <a:t>Policy relevant, but not policy prescriptive</a:t>
            </a:r>
          </a:p>
          <a:p>
            <a:pPr>
              <a:spcAft>
                <a:spcPts val="1200"/>
              </a:spcAft>
            </a:pPr>
            <a:r>
              <a:rPr lang="en-US" dirty="0"/>
              <a:t>Places a strong emphasis on regional information</a:t>
            </a:r>
          </a:p>
          <a:p>
            <a:pPr fontAlgn="base">
              <a:spcAft>
                <a:spcPts val="1200"/>
              </a:spcAft>
            </a:pPr>
            <a:r>
              <a:rPr lang="en-US" dirty="0"/>
              <a:t>Assesses a range of potential </a:t>
            </a:r>
            <a:r>
              <a:rPr lang="en-US" dirty="0" smtClean="0"/>
              <a:t>impacts</a:t>
            </a:r>
          </a:p>
          <a:p>
            <a:pPr fontAlgn="base">
              <a:spcAft>
                <a:spcPts val="1200"/>
              </a:spcAft>
            </a:pPr>
            <a:r>
              <a:rPr lang="en-US" dirty="0" smtClean="0"/>
              <a:t>Uses </a:t>
            </a:r>
            <a:r>
              <a:rPr lang="en-US" dirty="0"/>
              <a:t>case </a:t>
            </a:r>
            <a:r>
              <a:rPr lang="en-US" dirty="0" smtClean="0"/>
              <a:t>studies</a:t>
            </a:r>
            <a:endParaRPr lang="en-US" dirty="0"/>
          </a:p>
        </p:txBody>
      </p:sp>
      <p:sp>
        <p:nvSpPr>
          <p:cNvPr id="4" name="TextBox 3"/>
          <p:cNvSpPr txBox="1"/>
          <p:nvPr/>
        </p:nvSpPr>
        <p:spPr>
          <a:xfrm>
            <a:off x="5033609" y="5394349"/>
            <a:ext cx="3448584" cy="553998"/>
          </a:xfrm>
          <a:prstGeom prst="rect">
            <a:avLst/>
          </a:prstGeom>
          <a:noFill/>
        </p:spPr>
        <p:txBody>
          <a:bodyPr wrap="square" rtlCol="0">
            <a:spAutoFit/>
          </a:bodyPr>
          <a:lstStyle/>
          <a:p>
            <a:pPr algn="ctr" defTabSz="914400"/>
            <a:r>
              <a:rPr lang="en-US" sz="1400" dirty="0">
                <a:solidFill>
                  <a:srgbClr val="3D4044"/>
                </a:solidFill>
                <a:latin typeface="Calibri"/>
              </a:rPr>
              <a:t>NCA4 Vol II is available at </a:t>
            </a:r>
            <a:r>
              <a:rPr lang="en-US" sz="1600" b="1" dirty="0">
                <a:solidFill>
                  <a:srgbClr val="0F9EFB"/>
                </a:solidFill>
                <a:latin typeface="Calibri"/>
              </a:rPr>
              <a:t>nca2018.globalchange.gov</a:t>
            </a:r>
          </a:p>
        </p:txBody>
      </p:sp>
      <p:pic>
        <p:nvPicPr>
          <p:cNvPr id="7" name="Content Placeholder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98592" y="1826322"/>
            <a:ext cx="2652305" cy="3432394"/>
          </a:xfrm>
          <a:prstGeom prst="rect">
            <a:avLst/>
          </a:prstGeom>
        </p:spPr>
      </p:pic>
    </p:spTree>
    <p:extLst>
      <p:ext uri="{BB962C8B-B14F-4D97-AF65-F5344CB8AC3E}">
        <p14:creationId xmlns:p14="http://schemas.microsoft.com/office/powerpoint/2010/main" val="98985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Table of Contents</a:t>
            </a:r>
          </a:p>
        </p:txBody>
      </p:sp>
      <p:sp>
        <p:nvSpPr>
          <p:cNvPr id="3" name="Content Placeholder 2"/>
          <p:cNvSpPr>
            <a:spLocks noGrp="1"/>
          </p:cNvSpPr>
          <p:nvPr>
            <p:ph idx="1"/>
          </p:nvPr>
        </p:nvSpPr>
        <p:spPr>
          <a:xfrm>
            <a:off x="628650" y="1825625"/>
            <a:ext cx="7886700" cy="3866721"/>
          </a:xfrm>
        </p:spPr>
        <p:txBody>
          <a:bodyPr numCol="3" spcCol="91440">
            <a:noAutofit/>
          </a:bodyPr>
          <a:lstStyle/>
          <a:p>
            <a:pPr marL="346075" indent="-346075">
              <a:lnSpc>
                <a:spcPct val="100000"/>
              </a:lnSpc>
              <a:buFont typeface="+mj-lt"/>
              <a:buAutoNum type="romanUcPeriod"/>
            </a:pPr>
            <a:r>
              <a:rPr lang="en-US" sz="1400" b="1" dirty="0"/>
              <a:t>Overview</a:t>
            </a:r>
          </a:p>
          <a:p>
            <a:pPr marL="346075" indent="-346075">
              <a:lnSpc>
                <a:spcPct val="100000"/>
              </a:lnSpc>
              <a:buFont typeface="+mj-lt"/>
              <a:buAutoNum type="romanUcPeriod"/>
            </a:pPr>
            <a:r>
              <a:rPr lang="en-US" sz="1400" b="1" dirty="0"/>
              <a:t>Our Changing Climate (1)</a:t>
            </a:r>
          </a:p>
          <a:p>
            <a:pPr marL="346075" indent="-346075">
              <a:lnSpc>
                <a:spcPct val="100000"/>
              </a:lnSpc>
              <a:spcAft>
                <a:spcPts val="0"/>
              </a:spcAft>
              <a:buFont typeface="+mj-lt"/>
              <a:buAutoNum type="romanUcPeriod"/>
            </a:pPr>
            <a:r>
              <a:rPr lang="en-US" sz="1400" b="1" dirty="0"/>
              <a:t>National Topics (15)</a:t>
            </a:r>
          </a:p>
          <a:p>
            <a:pPr marL="568325" lvl="1" indent="-222250">
              <a:lnSpc>
                <a:spcPct val="100000"/>
              </a:lnSpc>
              <a:spcAft>
                <a:spcPts val="0"/>
              </a:spcAft>
            </a:pPr>
            <a:r>
              <a:rPr lang="en-US" sz="1200" dirty="0"/>
              <a:t>Water</a:t>
            </a:r>
          </a:p>
          <a:p>
            <a:pPr marL="568325" lvl="1" indent="-222250">
              <a:lnSpc>
                <a:spcPct val="100000"/>
              </a:lnSpc>
              <a:spcAft>
                <a:spcPts val="0"/>
              </a:spcAft>
            </a:pPr>
            <a:r>
              <a:rPr lang="en-US" sz="1200" dirty="0"/>
              <a:t>Energy Supply, Delivery and Demand</a:t>
            </a:r>
          </a:p>
          <a:p>
            <a:pPr marL="568325" lvl="1" indent="-222250">
              <a:lnSpc>
                <a:spcPct val="100000"/>
              </a:lnSpc>
              <a:spcAft>
                <a:spcPts val="0"/>
              </a:spcAft>
            </a:pPr>
            <a:r>
              <a:rPr lang="en-US" sz="1200" dirty="0"/>
              <a:t>Land Cover and Land-Use Change </a:t>
            </a:r>
          </a:p>
          <a:p>
            <a:pPr marL="568325" lvl="1" indent="-222250">
              <a:lnSpc>
                <a:spcPct val="100000"/>
              </a:lnSpc>
              <a:spcAft>
                <a:spcPts val="0"/>
              </a:spcAft>
            </a:pPr>
            <a:r>
              <a:rPr lang="en-US" sz="1200" dirty="0"/>
              <a:t>Forests</a:t>
            </a:r>
          </a:p>
          <a:p>
            <a:pPr marL="568325" lvl="1" indent="-222250">
              <a:lnSpc>
                <a:spcPct val="100000"/>
              </a:lnSpc>
              <a:spcAft>
                <a:spcPts val="0"/>
              </a:spcAft>
            </a:pPr>
            <a:r>
              <a:rPr lang="en-US" sz="1200" dirty="0"/>
              <a:t>Ecosystems, Ecosystem Services, and Biodiversity</a:t>
            </a:r>
          </a:p>
          <a:p>
            <a:pPr marL="568325" lvl="1" indent="-222250">
              <a:lnSpc>
                <a:spcPct val="100000"/>
              </a:lnSpc>
              <a:spcAft>
                <a:spcPts val="0"/>
              </a:spcAft>
            </a:pPr>
            <a:r>
              <a:rPr lang="en-US" sz="1200" dirty="0"/>
              <a:t>Coastal Effects</a:t>
            </a:r>
          </a:p>
          <a:p>
            <a:pPr marL="568325" lvl="1" indent="-222250">
              <a:lnSpc>
                <a:spcPct val="100000"/>
              </a:lnSpc>
              <a:spcAft>
                <a:spcPts val="0"/>
              </a:spcAft>
            </a:pPr>
            <a:r>
              <a:rPr lang="en-US" sz="1200" dirty="0"/>
              <a:t>Oceans and Marine Resources</a:t>
            </a:r>
          </a:p>
          <a:p>
            <a:pPr marL="568325" lvl="1" indent="-222250">
              <a:lnSpc>
                <a:spcPct val="100000"/>
              </a:lnSpc>
              <a:spcAft>
                <a:spcPts val="0"/>
              </a:spcAft>
            </a:pPr>
            <a:r>
              <a:rPr lang="en-US" sz="1200" dirty="0"/>
              <a:t>Agriculture and Rural Communities</a:t>
            </a:r>
          </a:p>
          <a:p>
            <a:pPr marL="568325" lvl="1" indent="-222250">
              <a:lnSpc>
                <a:spcPct val="100000"/>
              </a:lnSpc>
              <a:spcAft>
                <a:spcPts val="0"/>
              </a:spcAft>
            </a:pPr>
            <a:r>
              <a:rPr lang="en-US" sz="1200" dirty="0"/>
              <a:t>Built Environment, Urban Systems, and Cities</a:t>
            </a:r>
          </a:p>
          <a:p>
            <a:pPr marL="568325" lvl="1" indent="-222250">
              <a:lnSpc>
                <a:spcPct val="100000"/>
              </a:lnSpc>
              <a:spcAft>
                <a:spcPts val="0"/>
              </a:spcAft>
            </a:pPr>
            <a:r>
              <a:rPr lang="en-US" sz="1200" dirty="0"/>
              <a:t>Transportation</a:t>
            </a:r>
          </a:p>
          <a:p>
            <a:pPr marL="568325" lvl="1" indent="-222250">
              <a:lnSpc>
                <a:spcPct val="100000"/>
              </a:lnSpc>
              <a:spcAft>
                <a:spcPts val="0"/>
              </a:spcAft>
            </a:pPr>
            <a:r>
              <a:rPr lang="en-US" sz="1200" dirty="0">
                <a:solidFill>
                  <a:schemeClr val="tx1"/>
                </a:solidFill>
              </a:rPr>
              <a:t>Air Quality</a:t>
            </a:r>
          </a:p>
          <a:p>
            <a:pPr marL="568325" lvl="1" indent="-222250">
              <a:lnSpc>
                <a:spcPct val="100000"/>
              </a:lnSpc>
              <a:spcAft>
                <a:spcPts val="0"/>
              </a:spcAft>
            </a:pPr>
            <a:r>
              <a:rPr lang="en-US" sz="1200" dirty="0"/>
              <a:t>Human Health</a:t>
            </a:r>
          </a:p>
          <a:p>
            <a:pPr marL="568325" lvl="1" indent="-222250">
              <a:lnSpc>
                <a:spcPct val="100000"/>
              </a:lnSpc>
              <a:spcAft>
                <a:spcPts val="0"/>
              </a:spcAft>
            </a:pPr>
            <a:r>
              <a:rPr lang="en-US" sz="1200" dirty="0"/>
              <a:t>Tribes and Indigenous Peoples</a:t>
            </a:r>
          </a:p>
          <a:p>
            <a:pPr marL="568325" lvl="1" indent="-222250">
              <a:lnSpc>
                <a:spcPct val="100000"/>
              </a:lnSpc>
              <a:spcAft>
                <a:spcPts val="0"/>
              </a:spcAft>
            </a:pPr>
            <a:r>
              <a:rPr lang="en-US" sz="1200" dirty="0">
                <a:solidFill>
                  <a:schemeClr val="tx1"/>
                </a:solidFill>
              </a:rPr>
              <a:t>Climate Effects on U.S. International Interests</a:t>
            </a:r>
          </a:p>
          <a:p>
            <a:pPr marL="568325" lvl="1" indent="-222250">
              <a:lnSpc>
                <a:spcPct val="100000"/>
              </a:lnSpc>
            </a:pPr>
            <a:r>
              <a:rPr lang="en-US" sz="1200" dirty="0">
                <a:solidFill>
                  <a:schemeClr val="tx1"/>
                </a:solidFill>
              </a:rPr>
              <a:t>Sector Interactions, Multiple Stressors, and Complex Systems</a:t>
            </a:r>
          </a:p>
          <a:p>
            <a:pPr marL="346075" indent="-346075">
              <a:lnSpc>
                <a:spcPct val="100000"/>
              </a:lnSpc>
              <a:spcAft>
                <a:spcPts val="0"/>
              </a:spcAft>
              <a:buFont typeface="+mj-lt"/>
              <a:buAutoNum type="romanUcPeriod"/>
            </a:pPr>
            <a:r>
              <a:rPr lang="en-US" sz="1400" b="1" dirty="0"/>
              <a:t>Regional Chapters (10)</a:t>
            </a:r>
          </a:p>
          <a:p>
            <a:pPr marL="568325" lvl="1" indent="-222250">
              <a:lnSpc>
                <a:spcPct val="100000"/>
              </a:lnSpc>
              <a:spcAft>
                <a:spcPts val="0"/>
              </a:spcAft>
              <a:tabLst>
                <a:tab pos="568325" algn="l"/>
              </a:tabLst>
            </a:pPr>
            <a:r>
              <a:rPr lang="en-US" sz="1200" dirty="0"/>
              <a:t>Northeast</a:t>
            </a:r>
          </a:p>
          <a:p>
            <a:pPr marL="568325" lvl="1" indent="-222250">
              <a:lnSpc>
                <a:spcPct val="100000"/>
              </a:lnSpc>
              <a:spcAft>
                <a:spcPts val="0"/>
              </a:spcAft>
              <a:tabLst>
                <a:tab pos="568325" algn="l"/>
              </a:tabLst>
            </a:pPr>
            <a:r>
              <a:rPr lang="en-US" sz="1200" dirty="0"/>
              <a:t>Southeast </a:t>
            </a:r>
          </a:p>
          <a:p>
            <a:pPr marL="568325" lvl="1" indent="-222250">
              <a:lnSpc>
                <a:spcPct val="100000"/>
              </a:lnSpc>
              <a:spcAft>
                <a:spcPts val="0"/>
              </a:spcAft>
              <a:tabLst>
                <a:tab pos="568325" algn="l"/>
              </a:tabLst>
            </a:pPr>
            <a:r>
              <a:rPr lang="en-US" sz="1200" dirty="0">
                <a:solidFill>
                  <a:schemeClr val="tx1"/>
                </a:solidFill>
              </a:rPr>
              <a:t>U.S. Caribbean</a:t>
            </a:r>
          </a:p>
          <a:p>
            <a:pPr marL="568325" lvl="1" indent="-222250">
              <a:lnSpc>
                <a:spcPct val="100000"/>
              </a:lnSpc>
              <a:spcAft>
                <a:spcPts val="0"/>
              </a:spcAft>
              <a:tabLst>
                <a:tab pos="568325" algn="l"/>
              </a:tabLst>
            </a:pPr>
            <a:r>
              <a:rPr lang="en-US" sz="1200" dirty="0">
                <a:solidFill>
                  <a:schemeClr val="tx1"/>
                </a:solidFill>
              </a:rPr>
              <a:t>Midwest</a:t>
            </a:r>
          </a:p>
          <a:p>
            <a:pPr marL="568325" lvl="1" indent="-222250">
              <a:lnSpc>
                <a:spcPct val="100000"/>
              </a:lnSpc>
              <a:spcAft>
                <a:spcPts val="0"/>
              </a:spcAft>
              <a:tabLst>
                <a:tab pos="568325" algn="l"/>
              </a:tabLst>
            </a:pPr>
            <a:r>
              <a:rPr lang="en-US" sz="1200" dirty="0">
                <a:solidFill>
                  <a:schemeClr val="tx1"/>
                </a:solidFill>
              </a:rPr>
              <a:t>Northern Great Plains</a:t>
            </a:r>
          </a:p>
          <a:p>
            <a:pPr marL="568325" lvl="1" indent="-222250">
              <a:lnSpc>
                <a:spcPct val="100000"/>
              </a:lnSpc>
              <a:spcAft>
                <a:spcPts val="0"/>
              </a:spcAft>
              <a:tabLst>
                <a:tab pos="568325" algn="l"/>
              </a:tabLst>
            </a:pPr>
            <a:r>
              <a:rPr lang="en-US" sz="1200" dirty="0">
                <a:solidFill>
                  <a:schemeClr val="tx1"/>
                </a:solidFill>
              </a:rPr>
              <a:t>Southern Great Plains</a:t>
            </a:r>
          </a:p>
          <a:p>
            <a:pPr marL="568325" lvl="1" indent="-222250">
              <a:lnSpc>
                <a:spcPct val="100000"/>
              </a:lnSpc>
              <a:spcAft>
                <a:spcPts val="0"/>
              </a:spcAft>
              <a:tabLst>
                <a:tab pos="568325" algn="l"/>
              </a:tabLst>
            </a:pPr>
            <a:r>
              <a:rPr lang="en-US" sz="1200" dirty="0"/>
              <a:t>Northwest</a:t>
            </a:r>
          </a:p>
          <a:p>
            <a:pPr marL="568325" lvl="1" indent="-222250">
              <a:lnSpc>
                <a:spcPct val="100000"/>
              </a:lnSpc>
              <a:spcAft>
                <a:spcPts val="0"/>
              </a:spcAft>
              <a:tabLst>
                <a:tab pos="568325" algn="l"/>
              </a:tabLst>
            </a:pPr>
            <a:r>
              <a:rPr lang="en-US" sz="1200" dirty="0"/>
              <a:t>Southwest</a:t>
            </a:r>
          </a:p>
          <a:p>
            <a:pPr marL="568325" lvl="1" indent="-222250">
              <a:lnSpc>
                <a:spcPct val="100000"/>
              </a:lnSpc>
              <a:spcAft>
                <a:spcPts val="0"/>
              </a:spcAft>
              <a:tabLst>
                <a:tab pos="568325" algn="l"/>
              </a:tabLst>
            </a:pPr>
            <a:r>
              <a:rPr lang="en-US" sz="1200" dirty="0">
                <a:solidFill>
                  <a:srgbClr val="FF0000"/>
                </a:solidFill>
              </a:rPr>
              <a:t>Alaska</a:t>
            </a:r>
          </a:p>
          <a:p>
            <a:pPr marL="568325" lvl="1" indent="-222250">
              <a:lnSpc>
                <a:spcPct val="100000"/>
              </a:lnSpc>
              <a:tabLst>
                <a:tab pos="568325" algn="l"/>
              </a:tabLst>
            </a:pPr>
            <a:r>
              <a:rPr lang="en-US" sz="1200" dirty="0"/>
              <a:t>Hawai`i and U.S.-Affiliated Pacific Islands</a:t>
            </a:r>
          </a:p>
          <a:p>
            <a:pPr marL="346075" indent="-346075">
              <a:lnSpc>
                <a:spcPct val="100000"/>
              </a:lnSpc>
              <a:spcAft>
                <a:spcPts val="0"/>
              </a:spcAft>
              <a:buFont typeface="+mj-lt"/>
              <a:buAutoNum type="romanUcPeriod"/>
            </a:pPr>
            <a:r>
              <a:rPr lang="en-US" sz="1400" b="1" dirty="0"/>
              <a:t>Response (2)</a:t>
            </a:r>
          </a:p>
          <a:p>
            <a:pPr marL="568325" lvl="1" indent="-222250">
              <a:lnSpc>
                <a:spcPct val="100000"/>
              </a:lnSpc>
              <a:spcAft>
                <a:spcPts val="0"/>
              </a:spcAft>
            </a:pPr>
            <a:r>
              <a:rPr lang="en-US" sz="1200" dirty="0"/>
              <a:t>Reducing Risks Through Adaptation Actions</a:t>
            </a:r>
          </a:p>
          <a:p>
            <a:pPr marL="568325" lvl="1" indent="-222250">
              <a:lnSpc>
                <a:spcPct val="100000"/>
              </a:lnSpc>
            </a:pPr>
            <a:r>
              <a:rPr lang="en-US" sz="1200" dirty="0"/>
              <a:t>Reducing Risks Through Emissions Mitigation</a:t>
            </a:r>
          </a:p>
          <a:p>
            <a:pPr marL="227013" indent="-338138">
              <a:lnSpc>
                <a:spcPct val="100000"/>
              </a:lnSpc>
              <a:spcAft>
                <a:spcPts val="0"/>
              </a:spcAft>
              <a:buFont typeface="+mj-lt"/>
              <a:buAutoNum type="romanUcPeriod"/>
            </a:pPr>
            <a:r>
              <a:rPr lang="en-US" sz="1400" b="1" dirty="0"/>
              <a:t>Appendices</a:t>
            </a:r>
          </a:p>
          <a:p>
            <a:pPr marL="568325" lvl="1" indent="-222250">
              <a:lnSpc>
                <a:spcPct val="100000"/>
              </a:lnSpc>
              <a:spcAft>
                <a:spcPts val="0"/>
              </a:spcAft>
            </a:pPr>
            <a:r>
              <a:rPr lang="en-US" sz="1200" dirty="0"/>
              <a:t>Process</a:t>
            </a:r>
          </a:p>
          <a:p>
            <a:pPr marL="568325" lvl="1" indent="-222250">
              <a:lnSpc>
                <a:spcPct val="100000"/>
              </a:lnSpc>
              <a:spcAft>
                <a:spcPts val="0"/>
              </a:spcAft>
            </a:pPr>
            <a:r>
              <a:rPr lang="en-US" sz="1200" dirty="0"/>
              <a:t>Information Quality Act</a:t>
            </a:r>
          </a:p>
          <a:p>
            <a:pPr marL="568325" lvl="1" indent="-222250">
              <a:lnSpc>
                <a:spcPct val="100000"/>
              </a:lnSpc>
              <a:spcAft>
                <a:spcPts val="0"/>
              </a:spcAft>
            </a:pPr>
            <a:r>
              <a:rPr lang="en-US" sz="1200" dirty="0"/>
              <a:t>Data Tools and Scenarios</a:t>
            </a:r>
          </a:p>
          <a:p>
            <a:pPr marL="568325" lvl="1" indent="-222250">
              <a:lnSpc>
                <a:spcPct val="100000"/>
              </a:lnSpc>
              <a:spcAft>
                <a:spcPts val="0"/>
              </a:spcAft>
            </a:pPr>
            <a:r>
              <a:rPr lang="en-US" sz="1200" dirty="0">
                <a:solidFill>
                  <a:schemeClr val="tx1"/>
                </a:solidFill>
              </a:rPr>
              <a:t>International</a:t>
            </a:r>
          </a:p>
          <a:p>
            <a:pPr marL="568325" lvl="1" indent="-222250">
              <a:lnSpc>
                <a:spcPct val="100000"/>
              </a:lnSpc>
              <a:spcAft>
                <a:spcPts val="0"/>
              </a:spcAft>
            </a:pPr>
            <a:r>
              <a:rPr lang="en-US" sz="1200" dirty="0"/>
              <a:t>Frequently Asked Questions</a:t>
            </a:r>
          </a:p>
          <a:p>
            <a:pPr marL="227013" indent="-338138">
              <a:lnSpc>
                <a:spcPct val="100000"/>
              </a:lnSpc>
              <a:spcAft>
                <a:spcPts val="0"/>
              </a:spcAft>
              <a:buFont typeface="+mj-lt"/>
              <a:buAutoNum type="romanUcPeriod"/>
            </a:pPr>
            <a:endParaRPr lang="en-US" sz="2400" b="1" dirty="0"/>
          </a:p>
          <a:p>
            <a:pPr marL="227013" indent="-338138">
              <a:lnSpc>
                <a:spcPct val="100000"/>
              </a:lnSpc>
              <a:spcAft>
                <a:spcPts val="0"/>
              </a:spcAft>
              <a:buFont typeface="+mj-lt"/>
              <a:buAutoNum type="romanUcPeriod"/>
            </a:pPr>
            <a:endParaRPr lang="en-US" sz="2400" b="1" dirty="0"/>
          </a:p>
          <a:p>
            <a:pPr>
              <a:lnSpc>
                <a:spcPct val="100000"/>
              </a:lnSpc>
              <a:spcBef>
                <a:spcPts val="0"/>
              </a:spcBef>
            </a:pPr>
            <a:endParaRPr lang="en-US" sz="1800" dirty="0"/>
          </a:p>
        </p:txBody>
      </p:sp>
    </p:spTree>
    <p:extLst>
      <p:ext uri="{BB962C8B-B14F-4D97-AF65-F5344CB8AC3E}">
        <p14:creationId xmlns:p14="http://schemas.microsoft.com/office/powerpoint/2010/main" val="9767320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EA85C6F-5395-465A-AC4C-2851A3F76094}"/>
              </a:ext>
            </a:extLst>
          </p:cNvPr>
          <p:cNvSpPr>
            <a:spLocks noGrp="1"/>
          </p:cNvSpPr>
          <p:nvPr>
            <p:ph idx="1"/>
          </p:nvPr>
        </p:nvSpPr>
        <p:spPr>
          <a:xfrm>
            <a:off x="600075" y="2406498"/>
            <a:ext cx="7886700" cy="3735603"/>
          </a:xfrm>
        </p:spPr>
        <p:txBody>
          <a:bodyPr>
            <a:normAutofit/>
          </a:bodyPr>
          <a:lstStyle/>
          <a:p>
            <a:pPr marL="342900" indent="-342900">
              <a:buFont typeface="Arial" panose="020B0604020202020204" pitchFamily="34" charset="0"/>
              <a:buChar char="•"/>
            </a:pPr>
            <a:r>
              <a:rPr lang="en-US" dirty="0"/>
              <a:t>Alaska is warming faster than the planet – </a:t>
            </a:r>
            <a:endParaRPr lang="en-US" dirty="0" smtClean="0"/>
          </a:p>
          <a:p>
            <a:pPr marL="800100" lvl="1" indent="-342900">
              <a:buFont typeface="Arial" panose="020B0604020202020204" pitchFamily="34" charset="0"/>
              <a:buChar char="•"/>
            </a:pPr>
            <a:r>
              <a:rPr lang="en-US" dirty="0" smtClean="0"/>
              <a:t>2.6 </a:t>
            </a:r>
            <a:r>
              <a:rPr lang="en-US" dirty="0"/>
              <a:t>times the global rate (North Slope</a:t>
            </a:r>
            <a:r>
              <a:rPr lang="en-US" dirty="0" smtClean="0"/>
              <a:t>).</a:t>
            </a:r>
          </a:p>
          <a:p>
            <a:pPr marL="800100" lvl="1"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A nearly ice-free Arctic in summer time is expected by mid-century.</a:t>
            </a:r>
          </a:p>
          <a:p>
            <a:pPr marL="342900" indent="-342900">
              <a:buFont typeface="Arial" panose="020B0604020202020204" pitchFamily="34" charset="0"/>
              <a:buChar char="•"/>
            </a:pPr>
            <a:r>
              <a:rPr lang="en-US" dirty="0"/>
              <a:t>Permafrost thaw is expected to continue and accelerate.</a:t>
            </a:r>
          </a:p>
          <a:p>
            <a:pPr marL="342900" indent="-342900">
              <a:buFont typeface="Arial" panose="020B0604020202020204" pitchFamily="34" charset="0"/>
              <a:buChar char="•"/>
            </a:pPr>
            <a:r>
              <a:rPr lang="en-US" dirty="0"/>
              <a:t>The growing season is expected to increase by 20-40 days </a:t>
            </a:r>
            <a:endParaRPr lang="en-US" dirty="0" smtClean="0"/>
          </a:p>
          <a:p>
            <a:pPr marL="342900" indent="-342900">
              <a:buFont typeface="Arial" panose="020B0604020202020204" pitchFamily="34" charset="0"/>
              <a:buChar char="•"/>
            </a:pPr>
            <a:r>
              <a:rPr lang="en-US" dirty="0" smtClean="0"/>
              <a:t>Precipitation </a:t>
            </a:r>
            <a:r>
              <a:rPr lang="en-US" dirty="0"/>
              <a:t>is expected to </a:t>
            </a:r>
            <a:r>
              <a:rPr lang="en-US" dirty="0" smtClean="0"/>
              <a:t>increase.</a:t>
            </a:r>
          </a:p>
          <a:p>
            <a:pPr marL="800100" lvl="1" indent="-342900">
              <a:buFont typeface="Arial" panose="020B0604020202020204" pitchFamily="34" charset="0"/>
              <a:buChar char="•"/>
            </a:pPr>
            <a:r>
              <a:rPr lang="en-US" dirty="0" smtClean="0"/>
              <a:t> </a:t>
            </a:r>
            <a:r>
              <a:rPr lang="en-US" dirty="0"/>
              <a:t>More precipitation will fall as rain, less as snow. </a:t>
            </a:r>
          </a:p>
        </p:txBody>
      </p:sp>
      <p:sp>
        <p:nvSpPr>
          <p:cNvPr id="3" name="Text Placeholder 2">
            <a:extLst>
              <a:ext uri="{FF2B5EF4-FFF2-40B4-BE49-F238E27FC236}">
                <a16:creationId xmlns:a16="http://schemas.microsoft.com/office/drawing/2014/main" id="{8A1FCB3A-278E-4502-977A-C18943AD0373}"/>
              </a:ext>
            </a:extLst>
          </p:cNvPr>
          <p:cNvSpPr>
            <a:spLocks noGrp="1"/>
          </p:cNvSpPr>
          <p:nvPr>
            <p:ph type="body" sz="quarter" idx="10"/>
          </p:nvPr>
        </p:nvSpPr>
        <p:spPr/>
        <p:txBody>
          <a:bodyPr/>
          <a:lstStyle/>
          <a:p>
            <a:r>
              <a:rPr lang="en-US" dirty="0"/>
              <a:t>Climate changes</a:t>
            </a:r>
          </a:p>
        </p:txBody>
      </p:sp>
      <p:sp>
        <p:nvSpPr>
          <p:cNvPr id="4" name="Text Placeholder 3">
            <a:extLst>
              <a:ext uri="{FF2B5EF4-FFF2-40B4-BE49-F238E27FC236}">
                <a16:creationId xmlns:a16="http://schemas.microsoft.com/office/drawing/2014/main" id="{A4A7683F-9034-4825-AC77-DB370D0DA766}"/>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E237C43D-75F4-4116-9A6A-4CCD7F402C5C}"/>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87417568-192C-43F5-A75E-ABC0C9258ABE}"/>
              </a:ext>
            </a:extLst>
          </p:cNvPr>
          <p:cNvSpPr>
            <a:spLocks noGrp="1"/>
          </p:cNvSpPr>
          <p:nvPr>
            <p:ph type="body" sz="quarter" idx="13"/>
          </p:nvPr>
        </p:nvSpPr>
        <p:spPr/>
        <p:txBody>
          <a:bodyPr>
            <a:normAutofit lnSpcReduction="10000"/>
          </a:bodyPr>
          <a:lstStyle/>
          <a:p>
            <a:r>
              <a:rPr lang="en-US" dirty="0"/>
              <a:t>What does that mean, practically speaking?</a:t>
            </a:r>
          </a:p>
        </p:txBody>
      </p:sp>
    </p:spTree>
    <p:extLst>
      <p:ext uri="{BB962C8B-B14F-4D97-AF65-F5344CB8AC3E}">
        <p14:creationId xmlns:p14="http://schemas.microsoft.com/office/powerpoint/2010/main" val="56274690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845517D-9E91-4C02-9D0A-19B92A89D388}"/>
              </a:ext>
            </a:extLst>
          </p:cNvPr>
          <p:cNvPicPr>
            <a:picLocks noGrp="1" noChangeAspect="1"/>
          </p:cNvPicPr>
          <p:nvPr>
            <p:ph sz="quarter" idx="10"/>
          </p:nvPr>
        </p:nvPicPr>
        <p:blipFill>
          <a:blip r:embed="rId2" cstate="screen">
            <a:extLst>
              <a:ext uri="{28A0092B-C50C-407E-A947-70E740481C1C}">
                <a14:useLocalDpi xmlns:a14="http://schemas.microsoft.com/office/drawing/2010/main"/>
              </a:ext>
            </a:extLst>
          </a:blip>
          <a:stretch>
            <a:fillRect/>
          </a:stretch>
        </p:blipFill>
        <p:spPr>
          <a:xfrm>
            <a:off x="1470085" y="1054110"/>
            <a:ext cx="6153121" cy="4321620"/>
          </a:xfrm>
        </p:spPr>
      </p:pic>
      <p:sp>
        <p:nvSpPr>
          <p:cNvPr id="3" name="Title 2">
            <a:extLst>
              <a:ext uri="{FF2B5EF4-FFF2-40B4-BE49-F238E27FC236}">
                <a16:creationId xmlns:a16="http://schemas.microsoft.com/office/drawing/2014/main" id="{59099066-1445-454F-844D-01F61572713C}"/>
              </a:ext>
            </a:extLst>
          </p:cNvPr>
          <p:cNvSpPr>
            <a:spLocks noGrp="1"/>
          </p:cNvSpPr>
          <p:nvPr>
            <p:ph type="title"/>
          </p:nvPr>
        </p:nvSpPr>
        <p:spPr>
          <a:xfrm>
            <a:off x="50706" y="61913"/>
            <a:ext cx="6137081" cy="903830"/>
          </a:xfrm>
        </p:spPr>
        <p:txBody>
          <a:bodyPr/>
          <a:lstStyle/>
          <a:p>
            <a:r>
              <a:rPr lang="en-US" dirty="0"/>
              <a:t>Observed and Projected Changes in Annual Average Temperature</a:t>
            </a:r>
          </a:p>
        </p:txBody>
      </p:sp>
      <p:sp>
        <p:nvSpPr>
          <p:cNvPr id="4" name="Text Placeholder 3">
            <a:extLst>
              <a:ext uri="{FF2B5EF4-FFF2-40B4-BE49-F238E27FC236}">
                <a16:creationId xmlns:a16="http://schemas.microsoft.com/office/drawing/2014/main" id="{08BF9F9C-329E-47BF-93F6-BB3437F43AB0}"/>
              </a:ext>
            </a:extLst>
          </p:cNvPr>
          <p:cNvSpPr>
            <a:spLocks noGrp="1"/>
          </p:cNvSpPr>
          <p:nvPr>
            <p:ph type="body" sz="half" idx="2"/>
          </p:nvPr>
        </p:nvSpPr>
        <p:spPr>
          <a:xfrm>
            <a:off x="0" y="5464098"/>
            <a:ext cx="9093293" cy="1393902"/>
          </a:xfrm>
        </p:spPr>
        <p:txBody>
          <a:bodyPr>
            <a:normAutofit/>
          </a:bodyPr>
          <a:lstStyle/>
          <a:p>
            <a:r>
              <a:rPr lang="en-US" sz="1400" dirty="0"/>
              <a:t>(a) The graph shows Alaska statewide annual average temperatures for 1925–2016. The record shows no clear change from 1925 to 1976 due to high variability, but from 1976–2016 a clear trend of +0.7°F per decade is evident. (b) The map shows 1970–1999 annual average temperature. Alaska has a diverse climate, much warmer in the southeast and southwest than on the North Slope. (c) The map shows projected changes from climate models in annual average temperature for end of the 21st century under a lower scenario (RCP4.5). (d) The map is the same as (c) but for a higher scenario (RCP8.5). </a:t>
            </a:r>
            <a:r>
              <a:rPr lang="en-US" sz="1400" i="1" dirty="0"/>
              <a:t>Sources: (a) National Weather Service and U.S. Geological Survey, (b–d) U.S. Geological Survey.</a:t>
            </a:r>
          </a:p>
        </p:txBody>
      </p:sp>
      <p:sp>
        <p:nvSpPr>
          <p:cNvPr id="5" name="Text Placeholder 4">
            <a:extLst>
              <a:ext uri="{FF2B5EF4-FFF2-40B4-BE49-F238E27FC236}">
                <a16:creationId xmlns:a16="http://schemas.microsoft.com/office/drawing/2014/main" id="{77B76590-839F-4EA3-9BEB-208D5C1E175F}"/>
              </a:ext>
            </a:extLst>
          </p:cNvPr>
          <p:cNvSpPr>
            <a:spLocks noGrp="1"/>
          </p:cNvSpPr>
          <p:nvPr>
            <p:ph type="body" sz="quarter" idx="12"/>
          </p:nvPr>
        </p:nvSpPr>
        <p:spPr/>
        <p:txBody>
          <a:bodyPr/>
          <a:lstStyle/>
          <a:p>
            <a:r>
              <a:rPr lang="en-US" dirty="0"/>
              <a:t>Ch. 26 | Alaska</a:t>
            </a:r>
          </a:p>
        </p:txBody>
      </p:sp>
    </p:spTree>
    <p:extLst>
      <p:ext uri="{BB962C8B-B14F-4D97-AF65-F5344CB8AC3E}">
        <p14:creationId xmlns:p14="http://schemas.microsoft.com/office/powerpoint/2010/main" val="7076105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A1FCB3A-278E-4502-977A-C18943AD0373}"/>
              </a:ext>
            </a:extLst>
          </p:cNvPr>
          <p:cNvSpPr>
            <a:spLocks noGrp="1"/>
          </p:cNvSpPr>
          <p:nvPr>
            <p:ph type="body" sz="quarter" idx="10"/>
          </p:nvPr>
        </p:nvSpPr>
        <p:spPr/>
        <p:txBody>
          <a:bodyPr/>
          <a:lstStyle/>
          <a:p>
            <a:r>
              <a:rPr lang="en-US" dirty="0"/>
              <a:t>Key Messages: Alaska</a:t>
            </a:r>
          </a:p>
        </p:txBody>
      </p:sp>
      <p:sp>
        <p:nvSpPr>
          <p:cNvPr id="4" name="Text Placeholder 3">
            <a:extLst>
              <a:ext uri="{FF2B5EF4-FFF2-40B4-BE49-F238E27FC236}">
                <a16:creationId xmlns:a16="http://schemas.microsoft.com/office/drawing/2014/main" id="{A4A7683F-9034-4825-AC77-DB370D0DA766}"/>
              </a:ext>
            </a:extLst>
          </p:cNvPr>
          <p:cNvSpPr>
            <a:spLocks noGrp="1"/>
          </p:cNvSpPr>
          <p:nvPr>
            <p:ph type="body" sz="quarter" idx="11"/>
          </p:nvPr>
        </p:nvSpPr>
        <p:spPr/>
        <p:txBody>
          <a:bodyPr/>
          <a:lstStyle/>
          <a:p>
            <a:r>
              <a:rPr lang="en-US" dirty="0"/>
              <a:t>26</a:t>
            </a:r>
          </a:p>
        </p:txBody>
      </p:sp>
      <p:sp>
        <p:nvSpPr>
          <p:cNvPr id="5" name="Text Placeholder 4">
            <a:extLst>
              <a:ext uri="{FF2B5EF4-FFF2-40B4-BE49-F238E27FC236}">
                <a16:creationId xmlns:a16="http://schemas.microsoft.com/office/drawing/2014/main" id="{E237C43D-75F4-4116-9A6A-4CCD7F402C5C}"/>
              </a:ext>
            </a:extLst>
          </p:cNvPr>
          <p:cNvSpPr>
            <a:spLocks noGrp="1"/>
          </p:cNvSpPr>
          <p:nvPr>
            <p:ph type="body" sz="quarter" idx="12"/>
          </p:nvPr>
        </p:nvSpPr>
        <p:spPr/>
        <p:txBody>
          <a:bodyPr/>
          <a:lstStyle/>
          <a:p>
            <a:r>
              <a:rPr lang="en-US" dirty="0"/>
              <a:t>Ch. 26 | Alaska</a:t>
            </a:r>
          </a:p>
        </p:txBody>
      </p:sp>
      <p:sp>
        <p:nvSpPr>
          <p:cNvPr id="6" name="Text Placeholder 5">
            <a:extLst>
              <a:ext uri="{FF2B5EF4-FFF2-40B4-BE49-F238E27FC236}">
                <a16:creationId xmlns:a16="http://schemas.microsoft.com/office/drawing/2014/main" id="{87417568-192C-43F5-A75E-ABC0C9258ABE}"/>
              </a:ext>
            </a:extLst>
          </p:cNvPr>
          <p:cNvSpPr>
            <a:spLocks noGrp="1"/>
          </p:cNvSpPr>
          <p:nvPr>
            <p:ph type="body" sz="quarter" idx="13"/>
          </p:nvPr>
        </p:nvSpPr>
        <p:spPr>
          <a:xfrm>
            <a:off x="1423307" y="2413453"/>
            <a:ext cx="7886700" cy="2810170"/>
          </a:xfrm>
        </p:spPr>
        <p:txBody>
          <a:bodyPr>
            <a:normAutofit/>
          </a:bodyPr>
          <a:lstStyle/>
          <a:p>
            <a:r>
              <a:rPr lang="en-US" dirty="0"/>
              <a:t>1 – Marine Ecosystems</a:t>
            </a:r>
          </a:p>
          <a:p>
            <a:r>
              <a:rPr lang="en-US" dirty="0"/>
              <a:t>2 – Terrestrial Processes</a:t>
            </a:r>
          </a:p>
          <a:p>
            <a:r>
              <a:rPr lang="en-US" dirty="0"/>
              <a:t>3 – Human Health</a:t>
            </a:r>
          </a:p>
          <a:p>
            <a:r>
              <a:rPr lang="en-US" dirty="0"/>
              <a:t>4 – Indigenous Peoples</a:t>
            </a:r>
          </a:p>
          <a:p>
            <a:r>
              <a:rPr lang="en-US" dirty="0"/>
              <a:t>5 – Economic Costs</a:t>
            </a:r>
          </a:p>
          <a:p>
            <a:r>
              <a:rPr lang="en-US" dirty="0"/>
              <a:t>6 – Adaptation </a:t>
            </a:r>
          </a:p>
          <a:p>
            <a:endParaRPr lang="en-US" dirty="0"/>
          </a:p>
          <a:p>
            <a:endParaRPr lang="en-US" dirty="0"/>
          </a:p>
        </p:txBody>
      </p:sp>
    </p:spTree>
    <p:extLst>
      <p:ext uri="{BB962C8B-B14F-4D97-AF65-F5344CB8AC3E}">
        <p14:creationId xmlns:p14="http://schemas.microsoft.com/office/powerpoint/2010/main" val="40488452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592AD1D-AE09-4540-8D59-2BB0A189AF65}" vid="{D138DD25-480D-436C-9D01-80C08F4259C5}"/>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ED8E69-ABC5-4EB1-99E0-16E1F2408FD1}" vid="{B7A1E1AC-D49D-446D-B6E3-C49C93411E89}"/>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34ED8E69-ABC5-4EB1-99E0-16E1F2408FD1}" vid="{B7A1E1AC-D49D-446D-B6E3-C49C93411E89}"/>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744</TotalTime>
  <Words>2794</Words>
  <Application>Microsoft Office PowerPoint</Application>
  <PresentationFormat>On-screen Show (4:3)</PresentationFormat>
  <Paragraphs>226</Paragraphs>
  <Slides>29</Slides>
  <Notes>7</Notes>
  <HiddenSlides>8</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29</vt:i4>
      </vt:variant>
    </vt:vector>
  </HeadingPairs>
  <TitlesOfParts>
    <vt:vector size="40" baseType="lpstr">
      <vt:lpstr>Arial</vt:lpstr>
      <vt:lpstr>Calibri</vt:lpstr>
      <vt:lpstr>Calibri Light</vt:lpstr>
      <vt:lpstr>Lora</vt:lpstr>
      <vt:lpstr>Open Sans</vt:lpstr>
      <vt:lpstr>Roboto</vt:lpstr>
      <vt:lpstr>Office Theme</vt:lpstr>
      <vt:lpstr>1_Office Theme</vt:lpstr>
      <vt:lpstr>2_Office Theme</vt:lpstr>
      <vt:lpstr>3_Office Theme</vt:lpstr>
      <vt:lpstr>4_Office Theme</vt:lpstr>
      <vt:lpstr>PowerPoint Presentation</vt:lpstr>
      <vt:lpstr>What is the National Climate Assessment?</vt:lpstr>
      <vt:lpstr>PowerPoint Presentation</vt:lpstr>
      <vt:lpstr>NCA4 Vol I:  Climate Science Special Report</vt:lpstr>
      <vt:lpstr>NCA4 Vol II:  Impacts, Risks, and Adaptation in the U.S.</vt:lpstr>
      <vt:lpstr>Table of Contents</vt:lpstr>
      <vt:lpstr>PowerPoint Presentation</vt:lpstr>
      <vt:lpstr>Observed and Projected Changes in Annual Average Temperature</vt:lpstr>
      <vt:lpstr>PowerPoint Presentation</vt:lpstr>
      <vt:lpstr>Fig. 26.2: Polar Bears and Walruses</vt:lpstr>
      <vt:lpstr>PowerPoint Presentation</vt:lpstr>
      <vt:lpstr>Fig. 26.3: Projected Changes in Arctic Ocean Acidity</vt:lpstr>
      <vt:lpstr>Fig. 26.4: Changes to North Pacific Marine Ecosystems in a Warming Climate</vt:lpstr>
      <vt:lpstr>PowerPoint Presentation</vt:lpstr>
      <vt:lpstr>Fig. 26.5: Erosion Rates Along Alaska’s North Coast</vt:lpstr>
      <vt:lpstr>PowerPoint Presentation</vt:lpstr>
      <vt:lpstr>PowerPoint Presentation</vt:lpstr>
      <vt:lpstr>PowerPoint Presentation</vt:lpstr>
      <vt:lpstr>PowerPoint Presentation</vt:lpstr>
      <vt:lpstr>Fig. 26.6: Variable Weather Affects Harvest Levels</vt:lpstr>
      <vt:lpstr>PowerPoint Presentation</vt:lpstr>
      <vt:lpstr>PowerPoint Presentation</vt:lpstr>
      <vt:lpstr>Fig. 26.7: Wildfire Destroys Homes Near Willow, Alaska</vt:lpstr>
      <vt:lpstr>Fig. 26.8: Energy Needed for Heating Decreases Across Much of Alaska</vt:lpstr>
      <vt:lpstr>PowerPoint Presentation</vt:lpstr>
      <vt:lpstr>Fig. 26.9: Adaptation Planning in Alaska</vt:lpstr>
      <vt:lpstr>PowerPoint Presentation</vt:lpstr>
      <vt:lpstr>PowerPoint Presentation</vt:lpstr>
      <vt:lpstr>PowerPoint Presentation</vt:lpstr>
    </vt:vector>
  </TitlesOfParts>
  <Manager/>
  <Company>Alaska Climate Science Center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Jeremy Littell</dc:creator>
  <cp:keywords/>
  <dc:description/>
  <cp:lastModifiedBy>Hennessy, Thomas (CDC/DDID/NCEZID/DPEI)</cp:lastModifiedBy>
  <cp:revision>44</cp:revision>
  <dcterms:created xsi:type="dcterms:W3CDTF">2018-11-26T18:57:45Z</dcterms:created>
  <dcterms:modified xsi:type="dcterms:W3CDTF">2018-12-18T18:21:49Z</dcterms:modified>
  <cp:category/>
</cp:coreProperties>
</file>