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CBDC-641B-41BE-9283-8337AA452AE7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DEFF-E490-4A7E-9A20-F5115179B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8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CBDC-641B-41BE-9283-8337AA452AE7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DEFF-E490-4A7E-9A20-F5115179B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1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CBDC-641B-41BE-9283-8337AA452AE7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DEFF-E490-4A7E-9A20-F5115179B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3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CBDC-641B-41BE-9283-8337AA452AE7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DEFF-E490-4A7E-9A20-F5115179B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7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CBDC-641B-41BE-9283-8337AA452AE7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DEFF-E490-4A7E-9A20-F5115179B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3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CBDC-641B-41BE-9283-8337AA452AE7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DEFF-E490-4A7E-9A20-F5115179B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0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CBDC-641B-41BE-9283-8337AA452AE7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DEFF-E490-4A7E-9A20-F5115179B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70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CBDC-641B-41BE-9283-8337AA452AE7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DEFF-E490-4A7E-9A20-F5115179B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6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CBDC-641B-41BE-9283-8337AA452AE7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DEFF-E490-4A7E-9A20-F5115179B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7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CBDC-641B-41BE-9283-8337AA452AE7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DEFF-E490-4A7E-9A20-F5115179B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6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9CBDC-641B-41BE-9283-8337AA452AE7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DEFF-E490-4A7E-9A20-F5115179B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8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9CBDC-641B-41BE-9283-8337AA452AE7}" type="datetimeFigureOut">
              <a:rPr lang="en-US" smtClean="0"/>
              <a:t>12/16/2016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3DEFF-E490-4A7E-9A20-F5115179B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9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1711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Solutions for Rural Alaskan Communities Underserved </a:t>
            </a:r>
            <a:br>
              <a:rPr lang="en-US" dirty="0"/>
            </a:br>
            <a:r>
              <a:rPr lang="en-US" dirty="0"/>
              <a:t>With Veterinary Care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9554" y="4890976"/>
            <a:ext cx="45719" cy="90377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170" y="3104716"/>
            <a:ext cx="5023987" cy="34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2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-576262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Local input into the veterinary care issue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300" y="2562225"/>
            <a:ext cx="10515600" cy="3457575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The people of rural Alaska need to have representation with the Alaskan veterinary board. Because of the low population and the widespread geography, this representation does not exist. </a:t>
            </a:r>
          </a:p>
          <a:p>
            <a:r>
              <a:rPr lang="en-US" sz="3200" dirty="0">
                <a:solidFill>
                  <a:schemeClr val="tx1"/>
                </a:solidFill>
              </a:rPr>
              <a:t>Possible solutions are:</a:t>
            </a:r>
          </a:p>
          <a:p>
            <a:r>
              <a:rPr lang="en-US" sz="3200" dirty="0">
                <a:solidFill>
                  <a:schemeClr val="tx1"/>
                </a:solidFill>
              </a:rPr>
              <a:t>-Add a rural public member to the veterinary board</a:t>
            </a:r>
          </a:p>
          <a:p>
            <a:r>
              <a:rPr lang="en-US" sz="3200" dirty="0">
                <a:solidFill>
                  <a:schemeClr val="tx1"/>
                </a:solidFill>
              </a:rPr>
              <a:t>-Creation of a Rural Alaskan Veterinary Advisory Board. This board can select a representative who will be a public member of the Alaska veterinary board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15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4572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81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97591"/>
          </a:xfrm>
        </p:spPr>
        <p:txBody>
          <a:bodyPr/>
          <a:lstStyle/>
          <a:p>
            <a:pPr algn="ctr"/>
            <a:r>
              <a:rPr lang="en-US" b="1" dirty="0"/>
              <a:t>Is Rural Alaska Underserved?</a:t>
            </a:r>
            <a:br>
              <a:rPr lang="en-US" b="1" dirty="0"/>
            </a:br>
            <a:r>
              <a:rPr lang="en-US" sz="3200" i="1" dirty="0"/>
              <a:t>No data exists to quantify veterinary needs in rural Alaska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716" y="2227293"/>
            <a:ext cx="6542567" cy="435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70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82782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Alaska Veterinary Statute Sec. 08.98.050 (7) requires the Alaska veterinary board to:</a:t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- monitor the standards and availability of veterinary services provided in the state.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i="1" dirty="0"/>
              <a:t>A state wide study/ survey needs to be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807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1758"/>
            <a:ext cx="9144000" cy="3151926"/>
          </a:xfrm>
        </p:spPr>
        <p:txBody>
          <a:bodyPr>
            <a:normAutofit fontScale="90000"/>
          </a:bodyPr>
          <a:lstStyle/>
          <a:p>
            <a:r>
              <a:rPr lang="en-US" dirty="0"/>
              <a:t>Assuming that this lack of rural veterinary care exists, what does it affect?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85730"/>
            <a:ext cx="9144000" cy="407227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-increase risk and incidence of zoonotic diseases</a:t>
            </a:r>
            <a:br>
              <a:rPr lang="en-US" sz="3600" dirty="0"/>
            </a:br>
            <a:r>
              <a:rPr lang="en-US" sz="3600" dirty="0"/>
              <a:t>- increase risk of human dog bites , </a:t>
            </a:r>
            <a:r>
              <a:rPr lang="en-US" sz="3600" dirty="0" err="1"/>
              <a:t>maulings</a:t>
            </a:r>
            <a:r>
              <a:rPr lang="en-US" sz="3600" dirty="0"/>
              <a:t> and death by mauling </a:t>
            </a:r>
            <a:br>
              <a:rPr lang="en-US" sz="3600" dirty="0"/>
            </a:br>
            <a:r>
              <a:rPr lang="en-US" sz="3600" dirty="0"/>
              <a:t>- psychological trauma from witnessing or participating in euthanasia of unwanted or injured/ ill dogs and cats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50165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990" y="1318438"/>
            <a:ext cx="10760149" cy="4997302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Possible Solutions:</a:t>
            </a:r>
            <a:br>
              <a:rPr lang="en-US" sz="5400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-Rural veterinary hub clinics</a:t>
            </a:r>
            <a:br>
              <a:rPr lang="en-US" b="1" dirty="0"/>
            </a:br>
            <a:r>
              <a:rPr lang="en-US" b="1" dirty="0"/>
              <a:t>-Telemedicine</a:t>
            </a:r>
            <a:br>
              <a:rPr lang="en-US" b="1" dirty="0"/>
            </a:br>
            <a:r>
              <a:rPr lang="en-US" b="1" dirty="0"/>
              <a:t>-Non-surgical sterilization</a:t>
            </a:r>
            <a:br>
              <a:rPr lang="en-US" b="1" dirty="0"/>
            </a:br>
            <a:r>
              <a:rPr lang="en-US" b="1" dirty="0"/>
              <a:t>-Local animal control</a:t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5724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Rural Veterinary Hub Clinics</a:t>
            </a:r>
            <a:br>
              <a:rPr lang="en-US" b="1" dirty="0"/>
            </a:br>
            <a:r>
              <a:rPr lang="en-US" sz="3200" b="1" i="1" dirty="0"/>
              <a:t>Who will pay for these?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04484" y="2466754"/>
            <a:ext cx="77830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/>
          </a:p>
          <a:p>
            <a:pPr algn="ctr"/>
            <a:r>
              <a:rPr lang="en-US" sz="3200" dirty="0"/>
              <a:t> Rural Economic Development Grants </a:t>
            </a:r>
          </a:p>
          <a:p>
            <a:pPr algn="ctr"/>
            <a:r>
              <a:rPr lang="en-US" sz="3200" dirty="0"/>
              <a:t>Non-profit groups</a:t>
            </a:r>
          </a:p>
          <a:p>
            <a:pPr algn="ctr"/>
            <a:r>
              <a:rPr lang="en-US" sz="3200" dirty="0"/>
              <a:t>Local community efforts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1033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-791497"/>
            <a:ext cx="9144000" cy="2387600"/>
          </a:xfrm>
        </p:spPr>
        <p:txBody>
          <a:bodyPr/>
          <a:lstStyle/>
          <a:p>
            <a:r>
              <a:rPr lang="en-US" dirty="0"/>
              <a:t>Telemedicine (telehealth)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1956391"/>
            <a:ext cx="9144000" cy="4082902"/>
          </a:xfrm>
        </p:spPr>
        <p:txBody>
          <a:bodyPr>
            <a:normAutofit/>
          </a:bodyPr>
          <a:lstStyle/>
          <a:p>
            <a:r>
              <a:rPr lang="en-US" sz="3200" i="1" dirty="0"/>
              <a:t>Veterinary telemedicine is illegal in Alaska unless it is directly between an Alaskan licensed veterinary technician and an Alaska licensed veterinarian.</a:t>
            </a:r>
          </a:p>
          <a:p>
            <a:r>
              <a:rPr lang="en-US" sz="3200" i="1" dirty="0"/>
              <a:t>Recently passed SB 74 allows distance telehealth with physicians and others but not veterinarians. Veterinary medicine should legally allow for telemedicine.</a:t>
            </a:r>
          </a:p>
          <a:p>
            <a:endParaRPr lang="en-US" sz="3200" i="1" dirty="0"/>
          </a:p>
          <a:p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771087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99" y="1090393"/>
            <a:ext cx="10515600" cy="107599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Non- Surgical Sterilization</a:t>
            </a:r>
            <a:br>
              <a:rPr lang="en-US" dirty="0"/>
            </a:br>
            <a:r>
              <a:rPr lang="en-US" sz="3200" i="1" dirty="0"/>
              <a:t>The goal of non- surgical sterilization should be permanent sterilization or 1 year minimum duration sterilization that can be timed with rabies vaccination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99" y="2300621"/>
            <a:ext cx="10515600" cy="4303380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Male dogs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chemeClr val="tx1"/>
                </a:solidFill>
              </a:rPr>
              <a:t>Zueterin</a:t>
            </a:r>
            <a:r>
              <a:rPr lang="en-US" sz="3200" dirty="0">
                <a:solidFill>
                  <a:schemeClr val="tx1"/>
                </a:solidFill>
              </a:rPr>
              <a:t> (in bankruptcy) 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chemeClr val="tx1"/>
                </a:solidFill>
              </a:rPr>
              <a:t>Calcium Chloride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chemeClr val="tx1"/>
                </a:solidFill>
              </a:rPr>
              <a:t>Suprelorin</a:t>
            </a:r>
            <a:r>
              <a:rPr lang="en-US" sz="3200" dirty="0">
                <a:solidFill>
                  <a:schemeClr val="tx1"/>
                </a:solidFill>
              </a:rPr>
              <a:t> (</a:t>
            </a:r>
            <a:r>
              <a:rPr lang="en-US" sz="3200" dirty="0" err="1">
                <a:solidFill>
                  <a:schemeClr val="tx1"/>
                </a:solidFill>
              </a:rPr>
              <a:t>desorelin</a:t>
            </a:r>
            <a:r>
              <a:rPr lang="en-US" sz="3200" dirty="0">
                <a:solidFill>
                  <a:schemeClr val="tx1"/>
                </a:solidFill>
              </a:rPr>
              <a:t>)- not in US</a:t>
            </a:r>
          </a:p>
          <a:p>
            <a:r>
              <a:rPr lang="en-US" sz="3200" dirty="0">
                <a:solidFill>
                  <a:schemeClr val="tx1"/>
                </a:solidFill>
              </a:rPr>
              <a:t>Female dogs</a:t>
            </a:r>
          </a:p>
          <a:p>
            <a:r>
              <a:rPr lang="en-US" sz="3200" dirty="0">
                <a:solidFill>
                  <a:schemeClr val="tx1"/>
                </a:solidFill>
              </a:rPr>
              <a:t>-    </a:t>
            </a:r>
            <a:r>
              <a:rPr lang="en-US" sz="3200" dirty="0" err="1">
                <a:solidFill>
                  <a:schemeClr val="tx1"/>
                </a:solidFill>
              </a:rPr>
              <a:t>Suprelorin</a:t>
            </a:r>
            <a:r>
              <a:rPr lang="en-US" sz="3200" dirty="0">
                <a:solidFill>
                  <a:schemeClr val="tx1"/>
                </a:solidFill>
              </a:rPr>
              <a:t> (</a:t>
            </a:r>
            <a:r>
              <a:rPr lang="en-US" sz="3200" dirty="0" err="1">
                <a:solidFill>
                  <a:schemeClr val="tx1"/>
                </a:solidFill>
              </a:rPr>
              <a:t>desorelin</a:t>
            </a:r>
            <a:r>
              <a:rPr lang="en-US" sz="3200" dirty="0">
                <a:solidFill>
                  <a:schemeClr val="tx1"/>
                </a:solidFill>
              </a:rPr>
              <a:t>) 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chemeClr val="tx1"/>
                </a:solidFill>
              </a:rPr>
              <a:t>GonaCon</a:t>
            </a:r>
            <a:r>
              <a:rPr lang="en-US" sz="3200" dirty="0">
                <a:solidFill>
                  <a:schemeClr val="tx1"/>
                </a:solidFill>
              </a:rPr>
              <a:t>/other hormonal products 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chemeClr val="tx1"/>
                </a:solidFill>
              </a:rPr>
              <a:t>Other confidential immunological products (promising and affordable) 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chemeClr val="tx1"/>
                </a:solidFill>
              </a:rPr>
              <a:t>Rabies/ </a:t>
            </a:r>
            <a:r>
              <a:rPr lang="en-US" sz="3200" dirty="0" err="1">
                <a:solidFill>
                  <a:schemeClr val="tx1"/>
                </a:solidFill>
              </a:rPr>
              <a:t>immunocontreceptive</a:t>
            </a:r>
            <a:r>
              <a:rPr lang="en-US" sz="3200" dirty="0">
                <a:solidFill>
                  <a:schemeClr val="tx1"/>
                </a:solidFill>
              </a:rPr>
              <a:t> combination products</a:t>
            </a:r>
          </a:p>
          <a:p>
            <a:pPr marL="457200" indent="-457200">
              <a:buFontTx/>
              <a:buChar char="-"/>
            </a:pPr>
            <a:endParaRPr lang="en-US" sz="3200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endParaRPr lang="en-US" sz="3200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endParaRPr lang="en-US" sz="3200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72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857250"/>
            <a:ext cx="10515600" cy="8477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Local Animal Control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704974"/>
            <a:ext cx="10515600" cy="4791075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en-US" sz="3200" dirty="0">
                <a:solidFill>
                  <a:schemeClr val="tx1"/>
                </a:solidFill>
              </a:rPr>
              <a:t>Partnerships with animal adoption placement partners for unwanted animals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chemeClr val="tx1"/>
                </a:solidFill>
              </a:rPr>
              <a:t>Access to spay/ neuter and economic development grants 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chemeClr val="tx1"/>
                </a:solidFill>
              </a:rPr>
              <a:t>Access to training for humane euthanasia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chemeClr val="tx1"/>
                </a:solidFill>
              </a:rPr>
              <a:t>Partnership with state rabies lay vaccinator program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chemeClr val="tx1"/>
                </a:solidFill>
              </a:rPr>
              <a:t>Partner with telemedicine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chemeClr val="tx1"/>
                </a:solidFill>
              </a:rPr>
              <a:t>Partner with non-surgical sterilization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chemeClr val="tx1"/>
                </a:solidFill>
              </a:rPr>
              <a:t>Brings local input into veterinary needs</a:t>
            </a:r>
          </a:p>
          <a:p>
            <a:pPr marL="457200" indent="-457200">
              <a:buFontTx/>
              <a:buChar char="-"/>
            </a:pP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48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285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Solutions for Rural Alaskan Communities Underserved  With Veterinary Care</vt:lpstr>
      <vt:lpstr>Is Rural Alaska Underserved? No data exists to quantify veterinary needs in rural Alaska</vt:lpstr>
      <vt:lpstr>Alaska Veterinary Statute Sec. 08.98.050 (7) requires the Alaska veterinary board to:  - monitor the standards and availability of veterinary services provided in the state.  A state wide study/ survey needs to be done</vt:lpstr>
      <vt:lpstr>Assuming that this lack of rural veterinary care exists, what does it affect? </vt:lpstr>
      <vt:lpstr>Possible Solutions:  -Rural veterinary hub clinics -Telemedicine -Non-surgical sterilization -Local animal control </vt:lpstr>
      <vt:lpstr>Rural Veterinary Hub Clinics Who will pay for these?</vt:lpstr>
      <vt:lpstr>Telemedicine (telehealth)</vt:lpstr>
      <vt:lpstr>Non- Surgical Sterilization The goal of non- surgical sterilization should be permanent sterilization or 1 year minimum duration sterilization that can be timed with rabies vaccination</vt:lpstr>
      <vt:lpstr>Local Animal Control</vt:lpstr>
      <vt:lpstr>Local input into the veterinary care issue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</dc:creator>
  <cp:lastModifiedBy>Brubaker, Michael Y</cp:lastModifiedBy>
  <cp:revision>26</cp:revision>
  <dcterms:created xsi:type="dcterms:W3CDTF">2016-11-15T18:41:41Z</dcterms:created>
  <dcterms:modified xsi:type="dcterms:W3CDTF">2016-12-16T17:51:38Z</dcterms:modified>
</cp:coreProperties>
</file>