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88" r:id="rId2"/>
    <p:sldId id="290" r:id="rId3"/>
    <p:sldId id="304" r:id="rId4"/>
    <p:sldId id="295" r:id="rId5"/>
    <p:sldId id="291" r:id="rId6"/>
    <p:sldId id="300" r:id="rId7"/>
    <p:sldId id="297" r:id="rId8"/>
    <p:sldId id="292" r:id="rId9"/>
    <p:sldId id="294" r:id="rId10"/>
    <p:sldId id="302" r:id="rId11"/>
    <p:sldId id="289" r:id="rId12"/>
    <p:sldId id="293" r:id="rId13"/>
    <p:sldId id="299" r:id="rId14"/>
    <p:sldId id="303" r:id="rId15"/>
    <p:sldId id="296" r:id="rId16"/>
    <p:sldId id="30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9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 varScale="1">
        <p:scale>
          <a:sx n="67" d="100"/>
          <a:sy n="67" d="100"/>
        </p:scale>
        <p:origin x="6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76678-864A-DF49-815C-87A3A732F58A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9C3ED-DED5-3D4F-BCD8-416589BDF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3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263d2d2a79f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263d2d2a79f_0_2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g263d2d2a79f_0_2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g263d2d2a79f_0_2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1716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263d2d2a79f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263d2d2a79f_0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g263d2d2a79f_0_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g263d2d2a79f_0_2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5117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g263d2d2a79f_0_2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0861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>
          <a:extLst>
            <a:ext uri="{FF2B5EF4-FFF2-40B4-BE49-F238E27FC236}">
              <a16:creationId xmlns:a16="http://schemas.microsoft.com/office/drawing/2014/main" id="{086E7D53-B68A-1BFC-5288-ADCEA3E9F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>
            <a:extLst>
              <a:ext uri="{FF2B5EF4-FFF2-40B4-BE49-F238E27FC236}">
                <a16:creationId xmlns:a16="http://schemas.microsoft.com/office/drawing/2014/main" id="{8083A8D1-BA4E-D91D-E69C-9F385FAD43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>
            <a:extLst>
              <a:ext uri="{FF2B5EF4-FFF2-40B4-BE49-F238E27FC236}">
                <a16:creationId xmlns:a16="http://schemas.microsoft.com/office/drawing/2014/main" id="{617C290F-740F-06F2-981B-AA74323CDA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g263d2d2a79f_0_234:notes">
            <a:extLst>
              <a:ext uri="{FF2B5EF4-FFF2-40B4-BE49-F238E27FC236}">
                <a16:creationId xmlns:a16="http://schemas.microsoft.com/office/drawing/2014/main" id="{12909AF4-9AF7-1FD1-7C0B-623876284E1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0213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g263d2d2a79f_0_2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9874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g263d2d2a79f_0_2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7095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g263d2d2a79f_0_2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g263d2d2a79f_0_2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288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g263d2d2a79f_0_2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6317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AK Summer: 45% of Alaska land area temp above normal, first summer since 2014 with less than half of the state warmer than normal</a:t>
            </a:r>
          </a:p>
          <a:p>
            <a:r>
              <a:rPr lang="en-US" dirty="0"/>
              <a:t>YT Summer: 4</a:t>
            </a:r>
            <a:r>
              <a:rPr lang="en-US" baseline="30000" dirty="0"/>
              <a:t>th</a:t>
            </a:r>
            <a:r>
              <a:rPr lang="en-US" dirty="0"/>
              <a:t> summer in a row 100% above normal</a:t>
            </a:r>
          </a:p>
          <a:p>
            <a:r>
              <a:rPr lang="en-US" dirty="0"/>
              <a:t>NWT Summer: 99% above normal but lowest since 2021</a:t>
            </a:r>
          </a:p>
          <a:p>
            <a:endParaRPr lang="en-US" dirty="0"/>
          </a:p>
          <a:p>
            <a:r>
              <a:rPr lang="en-US" dirty="0"/>
              <a:t>AK Summer: 83% of Alaska land area above normal precipitation. Highest since 1998</a:t>
            </a:r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6" name="Google Shape;536;g263d2d2a79f_0_2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4930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g263d2d2a79f_0_2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4704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g263d2d2a79f_0_2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1941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g263d2d2a79f_0_2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2485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g263d2d2a79f_0_2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2504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415AB-828F-3340-AD25-ABCA37510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278D2B-857A-2546-8A73-4CC8D1DC4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5CA76-42F6-FB44-B737-30B66F358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48B8-6DF1-E943-905F-B916A4C9910B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0AE11-BCF1-1C47-A389-D1BC3A16B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1516F-8EC2-C148-9564-CC31535E5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8BB-1630-7B42-ABCF-38576290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7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BF6CD-5D87-024A-8847-6925691FA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D3D106-6228-3B47-8A5C-255ADB959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397E7-BE98-0849-9818-A68B74C41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48B8-6DF1-E943-905F-B916A4C9910B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CCB44-B96C-EE4F-A447-7F3F1A6D5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AF910-7212-B04F-AEDD-BD0A5928A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8BB-1630-7B42-ABCF-38576290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95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527395-77B9-614B-88B5-9074F126F9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C3F538-C804-364D-AFFA-D288F06E56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5C4AC-3567-F647-BFD6-90582E41D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48B8-6DF1-E943-905F-B916A4C9910B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0A2FE-E098-B147-B48F-FA8015E56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4AF24-1526-2A45-A161-DEAFC522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8BB-1630-7B42-ABCF-38576290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91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9B150-1A61-634B-A865-89FE49C9B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6B3E6-DA81-D144-AE06-FB0E29FC4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CBC69-A799-C54A-AF05-97925059C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48B8-6DF1-E943-905F-B916A4C9910B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AB75B-BFAD-B74E-BB1F-526076C52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5CA19-4743-C643-9D0A-CF3154A16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8BB-1630-7B42-ABCF-38576290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4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201A5-1663-7244-B7B2-235F2CA84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CB376-5A89-FB46-B997-D12A01ED7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0D172-97ED-8847-A4A6-0CF08D044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48B8-6DF1-E943-905F-B916A4C9910B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04CBC-CFCA-9A4B-9F51-D4D05AC5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800BC-2E52-5E43-BBAD-6A462AC0C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8BB-1630-7B42-ABCF-38576290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4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DDB5E-8121-A947-947B-5747552A7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68499-90C8-7141-BC5C-72C5CF92FA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D2A564-11DD-C94E-B2FF-FEF287BE1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D41117-17DC-1947-83B2-0C2A0F72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48B8-6DF1-E943-905F-B916A4C9910B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AA2AF0-48BF-7F46-8D9F-425C163B7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D5440A-28AA-2E40-A33E-BCA6435EF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8BB-1630-7B42-ABCF-38576290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28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29E2D-F6D9-A04E-A08E-02F8DFD6A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D2376-C683-C046-9F24-12859A455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993CA8-63DE-BA4D-8E71-093DE4EEF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F7762F-F20D-DA46-A83D-36573D364E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D43682-F56A-8147-BF80-C9E422B185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04503E-78F8-134B-A93F-C864289A0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48B8-6DF1-E943-905F-B916A4C9910B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4BCEF5-544E-CB46-8D38-3589EC18B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8EB60B-6A10-B044-BDF1-6ABB9EA04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8BB-1630-7B42-ABCF-38576290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5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26241-7D45-6A4A-B67B-4D8D64891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126BCB-3E96-B944-B50B-4FF44D1FD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48B8-6DF1-E943-905F-B916A4C9910B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38AEF-C1F9-DF4E-84E6-51F454B37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05019C-125C-0840-84C1-E79C51FEF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8BB-1630-7B42-ABCF-38576290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0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36F61B-E5FF-464A-AFD3-10BC385D2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48B8-6DF1-E943-905F-B916A4C9910B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E63928-4D08-1E47-9381-817C9D356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43349-95E5-C944-80B1-51350DA5E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8BB-1630-7B42-ABCF-38576290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93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05354-5066-AD4D-AE37-BEDF6C568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5FF36-2217-A141-A94C-1FCF94702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195308-6D86-FA49-A3D5-C70B43B04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20771C-03C4-364C-A688-E9A8AA083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48B8-6DF1-E943-905F-B916A4C9910B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9568EC-27AD-3A4B-B459-ACD8D69F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844C7C-D988-D641-A306-FC5064593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8BB-1630-7B42-ABCF-38576290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99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BB97A-9D47-8047-9C98-B330103AB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18A1A6-60F6-EA48-AD23-A237C4473B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5AA025-0912-E947-9224-B9728F684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93A5D1-A440-A141-9ADC-D1621FF56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48B8-6DF1-E943-905F-B916A4C9910B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8C95D5-203D-CF43-903A-F6178B881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D6FAF-A036-D148-9CB2-319ABE565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8BB-1630-7B42-ABCF-38576290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1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7FBDF2-6FA6-A44A-88DD-C5FE71536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F4849-3880-8F41-A6DE-45FB8E029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510DE-1B40-8849-B969-A6B680C802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E48B8-6DF1-E943-905F-B916A4C9910B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832BF-6038-C743-9736-33E4F07B9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6F672-F953-5D4A-9E26-0AEEA251B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E38BB-1630-7B42-ABCF-38576290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8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263d2d2a79f_0_20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  <p:sp>
        <p:nvSpPr>
          <p:cNvPr id="510" name="Google Shape;510;g263d2d2a79f_0_209"/>
          <p:cNvSpPr txBox="1">
            <a:spLocks noGrp="1"/>
          </p:cNvSpPr>
          <p:nvPr>
            <p:ph type="ctrTitle" idx="4294967295"/>
          </p:nvPr>
        </p:nvSpPr>
        <p:spPr>
          <a:xfrm>
            <a:off x="1498060" y="2459425"/>
            <a:ext cx="9059110" cy="25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8287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Helvetica Neue"/>
              <a:buNone/>
            </a:pPr>
            <a:r>
              <a:rPr lang="en-US" sz="5600" b="1" dirty="0">
                <a:solidFill>
                  <a:srgbClr val="2D49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Circumpolar One Heath</a:t>
            </a:r>
            <a:br>
              <a:rPr lang="en-US" sz="5400" b="1" dirty="0">
                <a:solidFill>
                  <a:srgbClr val="2D49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5000" b="1" dirty="0">
                <a:solidFill>
                  <a:srgbClr val="2D49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Summer 2024 Climate Review  Fall 2024 Climate Outlook</a:t>
            </a:r>
          </a:p>
        </p:txBody>
      </p:sp>
      <p:pic>
        <p:nvPicPr>
          <p:cNvPr id="512" name="Google Shape;512;g263d2d2a79f_0_20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1653875"/>
            <a:ext cx="5356027" cy="303375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g263d2d2a79f_0_209"/>
          <p:cNvSpPr txBox="1"/>
          <p:nvPr/>
        </p:nvSpPr>
        <p:spPr>
          <a:xfrm>
            <a:off x="1844913" y="5152704"/>
            <a:ext cx="5323800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C000"/>
                </a:solidFill>
              </a:rPr>
              <a:t>Rick Thoman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C000"/>
                </a:solidFill>
              </a:rPr>
              <a:t>Alaska and Arctic Climate Specialist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C000"/>
                </a:solidFill>
              </a:rPr>
              <a:t>rthoman@alaska.edu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C000"/>
                </a:solidFill>
              </a:rPr>
              <a:t>September 17, 2024</a:t>
            </a:r>
            <a:endParaRPr lang="en-US" sz="2000" dirty="0">
              <a:solidFill>
                <a:srgbClr val="FFC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A496B8-66E5-8B40-8F2F-5B347CC1CD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9145" y="2154219"/>
            <a:ext cx="1298448" cy="11827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839EC9-4047-4080-1F36-1DD494EB030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5993" y="183340"/>
            <a:ext cx="1444752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63d2d2a79f_0_2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400" b="1" dirty="0">
                <a:solidFill>
                  <a:srgbClr val="2D4970"/>
                </a:solidFill>
              </a:rPr>
              <a:t>Beaufort Sea Ice Extent</a:t>
            </a:r>
            <a:endParaRPr lang="en-US" sz="50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g263d2d2a79f_0_2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542" name="Google Shape;542;g263d2d2a79f_0_23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g263d2d2a79f_0_234"/>
          <p:cNvPicPr preferRelativeResize="0"/>
          <p:nvPr/>
        </p:nvPicPr>
        <p:blipFill rotWithShape="1">
          <a:blip r:embed="rId4" cstate="screen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8499" y="5012014"/>
            <a:ext cx="2100659" cy="84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9E33D9-82B4-8346-8517-88D2A7E40AC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9097" y="1220146"/>
            <a:ext cx="8560340" cy="513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71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263d2d2a79f_0_89"/>
          <p:cNvSpPr txBox="1">
            <a:spLocks noGrp="1"/>
          </p:cNvSpPr>
          <p:nvPr>
            <p:ph type="title"/>
          </p:nvPr>
        </p:nvSpPr>
        <p:spPr>
          <a:xfrm>
            <a:off x="838200" y="60513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000" b="1" dirty="0">
                <a:solidFill>
                  <a:srgbClr val="2D49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Fall 2024 Outlooks</a:t>
            </a:r>
            <a:endParaRPr sz="50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C20AC1-250A-3C41-86E8-87C6A5EF2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Arctic Sea Ice Experimental Outlook</a:t>
            </a:r>
          </a:p>
          <a:p>
            <a:pPr lvl="1"/>
            <a:r>
              <a:rPr lang="en-US" dirty="0"/>
              <a:t>NOAA/Climate Prediction Center</a:t>
            </a:r>
          </a:p>
          <a:p>
            <a:r>
              <a:rPr lang="en-US" dirty="0"/>
              <a:t>Alaska and past La </a:t>
            </a:r>
            <a:r>
              <a:rPr lang="en-US" dirty="0" err="1"/>
              <a:t>Niñas</a:t>
            </a:r>
            <a:endParaRPr lang="en-US" dirty="0"/>
          </a:p>
          <a:p>
            <a:r>
              <a:rPr lang="en-US" dirty="0"/>
              <a:t>Arctic Outlooks</a:t>
            </a:r>
          </a:p>
          <a:p>
            <a:pPr lvl="1"/>
            <a:r>
              <a:rPr lang="en-US" dirty="0"/>
              <a:t>Copernicus Climate Change Service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19" name="Google Shape;519;g263d2d2a79f_0_8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530" name="Google Shape;530;g263d2d2a79f_0_8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3940" y="381007"/>
            <a:ext cx="2682573" cy="54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g263d2d2a79f_0_89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399" y="564100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6" descr="Picture 6">
            <a:extLst>
              <a:ext uri="{FF2B5EF4-FFF2-40B4-BE49-F238E27FC236}">
                <a16:creationId xmlns:a16="http://schemas.microsoft.com/office/drawing/2014/main" id="{1288D25A-38E8-7E42-ACFF-FDFA01FA461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8604" y="2315719"/>
            <a:ext cx="2286001" cy="20472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63d2d2a79f_0_234"/>
          <p:cNvSpPr txBox="1">
            <a:spLocks noGrp="1"/>
          </p:cNvSpPr>
          <p:nvPr>
            <p:ph type="title"/>
          </p:nvPr>
        </p:nvSpPr>
        <p:spPr>
          <a:xfrm>
            <a:off x="838200" y="5204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400" b="1" dirty="0">
                <a:solidFill>
                  <a:srgbClr val="2D4970"/>
                </a:solidFill>
              </a:rPr>
              <a:t>Sea Ice Outlook: Fall 2024</a:t>
            </a:r>
            <a:endParaRPr lang="en-US" sz="50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g263d2d2a79f_0_2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542" name="Google Shape;542;g263d2d2a79f_0_23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g263d2d2a79f_0_234"/>
          <p:cNvPicPr preferRelativeResize="0"/>
          <p:nvPr/>
        </p:nvPicPr>
        <p:blipFill rotWithShape="1">
          <a:blip r:embed="rId4" cstate="screen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8499" y="5012014"/>
            <a:ext cx="2100659" cy="84518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A4406C9-74EE-7B4E-8538-C6CD25F8BE32}"/>
              </a:ext>
            </a:extLst>
          </p:cNvPr>
          <p:cNvSpPr txBox="1"/>
          <p:nvPr/>
        </p:nvSpPr>
        <p:spPr>
          <a:xfrm>
            <a:off x="3084573" y="6029334"/>
            <a:ext cx="5751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Data: NOAA/Climate Prediction Center Exp. Sea Ice Outlook</a:t>
            </a:r>
          </a:p>
          <a:p>
            <a:pPr algn="ctr"/>
            <a:r>
              <a:rPr lang="en-US" dirty="0"/>
              <a:t>Outlook produced from late August 2024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1D199F-B7FF-C749-B336-4B0356E16A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662" y="1228644"/>
            <a:ext cx="5188602" cy="47548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24B1D6-682F-504A-AD91-00BB07665AA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810" y="1228644"/>
            <a:ext cx="5188602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57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63d2d2a79f_0_234"/>
          <p:cNvSpPr txBox="1">
            <a:spLocks noGrp="1"/>
          </p:cNvSpPr>
          <p:nvPr>
            <p:ph type="title"/>
          </p:nvPr>
        </p:nvSpPr>
        <p:spPr>
          <a:xfrm>
            <a:off x="838200" y="43968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3300" b="1" dirty="0">
                <a:solidFill>
                  <a:srgbClr val="2D49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Niña and Alaska Autumns</a:t>
            </a:r>
          </a:p>
        </p:txBody>
      </p:sp>
      <p:sp>
        <p:nvSpPr>
          <p:cNvPr id="538" name="Google Shape;538;g263d2d2a79f_0_2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542" name="Google Shape;542;g263d2d2a79f_0_23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g263d2d2a79f_0_234"/>
          <p:cNvPicPr preferRelativeResize="0"/>
          <p:nvPr/>
        </p:nvPicPr>
        <p:blipFill rotWithShape="1">
          <a:blip r:embed="rId4" cstate="screen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8499" y="5012014"/>
            <a:ext cx="2100659" cy="84518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4497A7-ABE8-0F47-924B-EBDA23567F46}"/>
              </a:ext>
            </a:extLst>
          </p:cNvPr>
          <p:cNvSpPr txBox="1"/>
          <p:nvPr/>
        </p:nvSpPr>
        <p:spPr>
          <a:xfrm>
            <a:off x="3435485" y="6352143"/>
            <a:ext cx="6099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14 Weak to Moderate La Niña autumns since 1976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BA8041-C015-AA4F-AFA4-8915FA171C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80" y="1884215"/>
            <a:ext cx="6126480" cy="36135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B15BEE-4231-5940-928B-47D36574D1B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5520" y="1884215"/>
            <a:ext cx="6126480" cy="36135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EB791F-C82B-7D48-AD49-A5C2B9AE82DD}"/>
              </a:ext>
            </a:extLst>
          </p:cNvPr>
          <p:cNvSpPr txBox="1"/>
          <p:nvPr/>
        </p:nvSpPr>
        <p:spPr>
          <a:xfrm>
            <a:off x="1855959" y="1207091"/>
            <a:ext cx="3016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Temperature</a:t>
            </a:r>
          </a:p>
          <a:p>
            <a:pPr algn="ctr"/>
            <a:r>
              <a:rPr lang="en-US" dirty="0"/>
              <a:t>Percent seasons above normal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D5478F-1F2D-1449-A1AD-2BB3C54A4A14}"/>
              </a:ext>
            </a:extLst>
          </p:cNvPr>
          <p:cNvSpPr txBox="1"/>
          <p:nvPr/>
        </p:nvSpPr>
        <p:spPr>
          <a:xfrm>
            <a:off x="7794113" y="1222954"/>
            <a:ext cx="3040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Precipitation</a:t>
            </a:r>
          </a:p>
          <a:p>
            <a:pPr algn="ctr"/>
            <a:r>
              <a:rPr lang="en-US" dirty="0"/>
              <a:t>Percent seasons above normal</a:t>
            </a:r>
          </a:p>
        </p:txBody>
      </p:sp>
    </p:spTree>
    <p:extLst>
      <p:ext uri="{BB962C8B-B14F-4D97-AF65-F5344CB8AC3E}">
        <p14:creationId xmlns:p14="http://schemas.microsoft.com/office/powerpoint/2010/main" val="3234381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>
          <a:extLst>
            <a:ext uri="{FF2B5EF4-FFF2-40B4-BE49-F238E27FC236}">
              <a16:creationId xmlns:a16="http://schemas.microsoft.com/office/drawing/2014/main" id="{57B54F23-87D7-0454-412A-308EE7F33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0FB6CC-19B5-1DA4-D3CF-0EB563D22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392" y="1370689"/>
            <a:ext cx="4111718" cy="4206240"/>
          </a:xfrm>
          <a:prstGeom prst="rect">
            <a:avLst/>
          </a:prstGeom>
        </p:spPr>
      </p:pic>
      <p:sp>
        <p:nvSpPr>
          <p:cNvPr id="539" name="Google Shape;539;g263d2d2a79f_0_234">
            <a:extLst>
              <a:ext uri="{FF2B5EF4-FFF2-40B4-BE49-F238E27FC236}">
                <a16:creationId xmlns:a16="http://schemas.microsoft.com/office/drawing/2014/main" id="{B8956A7A-B5C3-E121-3E75-E26E3F9DE2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43968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3300" b="1" dirty="0">
                <a:solidFill>
                  <a:srgbClr val="2D4970"/>
                </a:solidFill>
              </a:rPr>
              <a:t>Fall 2024</a:t>
            </a:r>
            <a:br>
              <a:rPr lang="en-US" sz="3300" b="1" dirty="0">
                <a:solidFill>
                  <a:srgbClr val="2D4970"/>
                </a:solidFill>
              </a:rPr>
            </a:br>
            <a:r>
              <a:rPr lang="en-US" sz="3300" b="1" dirty="0">
                <a:solidFill>
                  <a:srgbClr val="2D4970"/>
                </a:solidFill>
              </a:rPr>
              <a:t>Monthly Temperature Outlook</a:t>
            </a:r>
            <a:endParaRPr lang="en-US" sz="33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g263d2d2a79f_0_234">
            <a:extLst>
              <a:ext uri="{FF2B5EF4-FFF2-40B4-BE49-F238E27FC236}">
                <a16:creationId xmlns:a16="http://schemas.microsoft.com/office/drawing/2014/main" id="{EA774E77-789F-8CDA-4703-635E28A0FCC5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542" name="Google Shape;542;g263d2d2a79f_0_234">
            <a:extLst>
              <a:ext uri="{FF2B5EF4-FFF2-40B4-BE49-F238E27FC236}">
                <a16:creationId xmlns:a16="http://schemas.microsoft.com/office/drawing/2014/main" id="{F69F54D2-B857-3E62-CA34-695082D7AFDC}"/>
              </a:ext>
            </a:extLst>
          </p:cNvPr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79EF7F-DF63-D3AC-135E-9D24B5C739E5}"/>
              </a:ext>
            </a:extLst>
          </p:cNvPr>
          <p:cNvSpPr txBox="1"/>
          <p:nvPr/>
        </p:nvSpPr>
        <p:spPr>
          <a:xfrm>
            <a:off x="3046379" y="6371101"/>
            <a:ext cx="6099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Outlooks courtesy Copernicus C3S (Climate Change Service)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7C3E39-70AB-7C6B-B07E-5B8E7C59FA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7383" y="1370689"/>
            <a:ext cx="4111718" cy="42062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40DAC0-E0DE-60B3-5C0E-1563CD9882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90" y="1370689"/>
            <a:ext cx="4111718" cy="42062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D288E8-9063-C404-97E4-F17DB1CDB6AB}"/>
              </a:ext>
            </a:extLst>
          </p:cNvPr>
          <p:cNvSpPr txBox="1"/>
          <p:nvPr/>
        </p:nvSpPr>
        <p:spPr>
          <a:xfrm>
            <a:off x="5422873" y="5665766"/>
            <a:ext cx="958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October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A89159-DF8F-AC42-8448-CC4FBF074EDC}"/>
              </a:ext>
            </a:extLst>
          </p:cNvPr>
          <p:cNvSpPr txBox="1"/>
          <p:nvPr/>
        </p:nvSpPr>
        <p:spPr>
          <a:xfrm>
            <a:off x="9343715" y="5651015"/>
            <a:ext cx="1190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November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736360-CEE6-0B9A-F920-11AC9C1241EB}"/>
              </a:ext>
            </a:extLst>
          </p:cNvPr>
          <p:cNvSpPr txBox="1"/>
          <p:nvPr/>
        </p:nvSpPr>
        <p:spPr>
          <a:xfrm>
            <a:off x="1636960" y="5643221"/>
            <a:ext cx="1232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September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2C236D-6A9F-34A3-F517-747B7D2BA8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43766" y="1896205"/>
            <a:ext cx="782660" cy="319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32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6FD3C87-6D42-219D-4B41-80DA205E1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1348" y="1402963"/>
            <a:ext cx="4111718" cy="42062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756814-A4A8-C398-945E-E2E945622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5960" y="1402963"/>
            <a:ext cx="4111718" cy="4206240"/>
          </a:xfrm>
          <a:prstGeom prst="rect">
            <a:avLst/>
          </a:prstGeom>
        </p:spPr>
      </p:pic>
      <p:sp>
        <p:nvSpPr>
          <p:cNvPr id="539" name="Google Shape;539;g263d2d2a79f_0_234"/>
          <p:cNvSpPr txBox="1">
            <a:spLocks noGrp="1"/>
          </p:cNvSpPr>
          <p:nvPr>
            <p:ph type="title"/>
          </p:nvPr>
        </p:nvSpPr>
        <p:spPr>
          <a:xfrm>
            <a:off x="838200" y="43968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3300" b="1" dirty="0">
                <a:solidFill>
                  <a:srgbClr val="2D4970"/>
                </a:solidFill>
              </a:rPr>
              <a:t>Fall 2024</a:t>
            </a:r>
            <a:br>
              <a:rPr lang="en-US" sz="3300" b="1" dirty="0">
                <a:solidFill>
                  <a:srgbClr val="2D4970"/>
                </a:solidFill>
              </a:rPr>
            </a:br>
            <a:r>
              <a:rPr lang="en-US" sz="3300" b="1" dirty="0">
                <a:solidFill>
                  <a:srgbClr val="2D4970"/>
                </a:solidFill>
              </a:rPr>
              <a:t>Monthly Precipitation Outlook</a:t>
            </a:r>
            <a:endParaRPr lang="en-US" sz="33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g263d2d2a79f_0_2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542" name="Google Shape;542;g263d2d2a79f_0_234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4497A7-ABE8-0F47-924B-EBDA23567F46}"/>
              </a:ext>
            </a:extLst>
          </p:cNvPr>
          <p:cNvSpPr txBox="1"/>
          <p:nvPr/>
        </p:nvSpPr>
        <p:spPr>
          <a:xfrm>
            <a:off x="3046379" y="6371101"/>
            <a:ext cx="6099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Outlooks courtesy Copernicus C3S (Climate Change Service)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330F8A-0262-CED2-8711-79F934D519EA}"/>
              </a:ext>
            </a:extLst>
          </p:cNvPr>
          <p:cNvSpPr txBox="1"/>
          <p:nvPr/>
        </p:nvSpPr>
        <p:spPr>
          <a:xfrm>
            <a:off x="5422873" y="5724134"/>
            <a:ext cx="958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October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3E711A-251E-A69B-E6DA-283E5C37EECC}"/>
              </a:ext>
            </a:extLst>
          </p:cNvPr>
          <p:cNvSpPr txBox="1"/>
          <p:nvPr/>
        </p:nvSpPr>
        <p:spPr>
          <a:xfrm>
            <a:off x="9343715" y="5709383"/>
            <a:ext cx="1190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November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FDC721-7DAC-13C3-E59E-F416C45DC7BF}"/>
              </a:ext>
            </a:extLst>
          </p:cNvPr>
          <p:cNvSpPr txBox="1"/>
          <p:nvPr/>
        </p:nvSpPr>
        <p:spPr>
          <a:xfrm>
            <a:off x="1636960" y="5701589"/>
            <a:ext cx="1232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September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8BCDD2-38D0-23B5-8114-F9F75D5EF0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05103" y="2060007"/>
            <a:ext cx="856987" cy="31912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B617F4-BABD-403F-F4FD-23C4E29BBB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402963"/>
            <a:ext cx="4111718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04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63d2d2a79f_0_234"/>
          <p:cNvSpPr txBox="1">
            <a:spLocks noGrp="1"/>
          </p:cNvSpPr>
          <p:nvPr>
            <p:ph type="title"/>
          </p:nvPr>
        </p:nvSpPr>
        <p:spPr>
          <a:xfrm>
            <a:off x="838200" y="28878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400" b="1" dirty="0">
                <a:solidFill>
                  <a:srgbClr val="2D4970"/>
                </a:solidFill>
              </a:rPr>
              <a:t>Thanks very much</a:t>
            </a:r>
            <a:br>
              <a:rPr lang="en-US" sz="5400" b="1" dirty="0">
                <a:solidFill>
                  <a:srgbClr val="2D4970"/>
                </a:solidFill>
              </a:rPr>
            </a:br>
            <a:r>
              <a:rPr lang="en-US" sz="5400" b="1" dirty="0">
                <a:solidFill>
                  <a:srgbClr val="2D4970"/>
                </a:solidFill>
              </a:rPr>
              <a:t>Questions?</a:t>
            </a:r>
            <a:endParaRPr lang="en-US" sz="47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g263d2d2a79f_0_2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pic>
        <p:nvPicPr>
          <p:cNvPr id="542" name="Google Shape;542;g263d2d2a79f_0_23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g263d2d2a79f_0_234"/>
          <p:cNvPicPr preferRelativeResize="0"/>
          <p:nvPr/>
        </p:nvPicPr>
        <p:blipFill rotWithShape="1">
          <a:blip r:embed="rId4" cstate="screen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8499" y="5012014"/>
            <a:ext cx="2100659" cy="84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758A470-5968-CC4C-A49D-3D93AFF98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9592" y="1712869"/>
            <a:ext cx="6380894" cy="4785671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FBF21A-8326-E847-941A-E5D0D715597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674" y="5243650"/>
            <a:ext cx="1038358" cy="13255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BEB81E-0547-7F44-AB5F-EACCE00CAB6B}"/>
              </a:ext>
            </a:extLst>
          </p:cNvPr>
          <p:cNvSpPr txBox="1"/>
          <p:nvPr/>
        </p:nvSpPr>
        <p:spPr>
          <a:xfrm>
            <a:off x="9150486" y="3108187"/>
            <a:ext cx="31890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June 17th: McDonald Fire from Ft. Wainwright</a:t>
            </a:r>
            <a:endParaRPr lang="en-US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Credit: K. </a:t>
            </a:r>
            <a:r>
              <a:rPr lang="en-US" sz="12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Hefington</a:t>
            </a:r>
            <a:r>
              <a:rPr lang="en-US" sz="12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, BLM AFS</a:t>
            </a:r>
            <a:endParaRPr lang="en-US" sz="1200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488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63d2d2a79f_0_2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400" b="1" dirty="0">
                <a:solidFill>
                  <a:srgbClr val="2D4970"/>
                </a:solidFill>
              </a:rPr>
              <a:t>Summer 2024 Alaska Highlights</a:t>
            </a:r>
            <a:endParaRPr sz="50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CDEEAF-4E2C-9047-8680-C9A1A7338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63" y="1690688"/>
            <a:ext cx="5969834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Western Alaska</a:t>
            </a:r>
          </a:p>
          <a:p>
            <a:pPr lvl="1"/>
            <a:r>
              <a:rPr lang="en-US" dirty="0"/>
              <a:t>Excessive storminess in July &amp; August</a:t>
            </a:r>
          </a:p>
          <a:p>
            <a:pPr lvl="1"/>
            <a:r>
              <a:rPr lang="en-US" dirty="0"/>
              <a:t>Severe coast flooding </a:t>
            </a:r>
            <a:r>
              <a:rPr lang="en-US" dirty="0" err="1"/>
              <a:t>Kukso</a:t>
            </a:r>
            <a:r>
              <a:rPr lang="en-US" dirty="0"/>
              <a:t> coast Aug 16-19, ex-typhoon </a:t>
            </a:r>
            <a:r>
              <a:rPr lang="en-US" dirty="0" err="1"/>
              <a:t>Ampil</a:t>
            </a:r>
            <a:r>
              <a:rPr lang="en-US" dirty="0"/>
              <a:t> Aug 21</a:t>
            </a:r>
          </a:p>
          <a:p>
            <a:r>
              <a:rPr lang="en-US" dirty="0"/>
              <a:t>North Slope</a:t>
            </a:r>
          </a:p>
          <a:p>
            <a:pPr lvl="1"/>
            <a:r>
              <a:rPr lang="en-US" dirty="0"/>
              <a:t>All-time record high temperatures central North Slope coast early August</a:t>
            </a:r>
          </a:p>
          <a:p>
            <a:r>
              <a:rPr lang="en-US" dirty="0"/>
              <a:t>Interior</a:t>
            </a:r>
          </a:p>
          <a:p>
            <a:pPr lvl="1"/>
            <a:r>
              <a:rPr lang="en-US" dirty="0"/>
              <a:t>Early summer wildfire and smoke</a:t>
            </a:r>
          </a:p>
          <a:p>
            <a:r>
              <a:rPr lang="en-US" dirty="0"/>
              <a:t>Southcentral</a:t>
            </a:r>
          </a:p>
          <a:p>
            <a:pPr lvl="1"/>
            <a:r>
              <a:rPr lang="en-US" dirty="0"/>
              <a:t>Rainy, especially July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38" name="Google Shape;538;g263d2d2a79f_0_2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542" name="Google Shape;542;g263d2d2a79f_0_23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144784-DDEE-A941-BE77-1D1D2C84A5F3}"/>
              </a:ext>
            </a:extLst>
          </p:cNvPr>
          <p:cNvSpPr txBox="1"/>
          <p:nvPr/>
        </p:nvSpPr>
        <p:spPr>
          <a:xfrm>
            <a:off x="6887984" y="5613479"/>
            <a:ext cx="483865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August 19 </a:t>
            </a:r>
            <a:r>
              <a:rPr lang="en-US" sz="18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Tuntutuliak</a:t>
            </a:r>
            <a:r>
              <a:rPr lang="en-US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Flooding</a:t>
            </a:r>
            <a:endParaRPr lang="en-US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Credit: C. </a:t>
            </a:r>
            <a:r>
              <a:rPr lang="en-US" sz="12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Ondola</a:t>
            </a:r>
            <a:r>
              <a:rPr lang="en-US" sz="12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and KYUK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3" name="Picture 2" descr="Flooding in Tuntutuliak, Alaska on Aug. 18, 2024.">
            <a:extLst>
              <a:ext uri="{FF2B5EF4-FFF2-40B4-BE49-F238E27FC236}">
                <a16:creationId xmlns:a16="http://schemas.microsoft.com/office/drawing/2014/main" id="{CA9F8A19-BE35-7E47-AC7B-C507E8314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4609" y="2108161"/>
            <a:ext cx="5400855" cy="3326446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63d2d2a79f_0_2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400" b="1" dirty="0">
                <a:solidFill>
                  <a:srgbClr val="2D4970"/>
                </a:solidFill>
              </a:rPr>
              <a:t>Summer 2024 Alaska Highlights</a:t>
            </a:r>
            <a:endParaRPr sz="50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CDEEAF-4E2C-9047-8680-C9A1A7338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238" y="1735095"/>
            <a:ext cx="5683341" cy="4351338"/>
          </a:xfrm>
        </p:spPr>
        <p:txBody>
          <a:bodyPr>
            <a:normAutofit/>
          </a:bodyPr>
          <a:lstStyle/>
          <a:p>
            <a:r>
              <a:rPr lang="en-US" dirty="0"/>
              <a:t>Southeast</a:t>
            </a:r>
          </a:p>
          <a:p>
            <a:pPr lvl="1"/>
            <a:r>
              <a:rPr lang="en-US" dirty="0"/>
              <a:t>Record high July rainfall Juneau </a:t>
            </a:r>
          </a:p>
          <a:p>
            <a:pPr lvl="1"/>
            <a:r>
              <a:rPr lang="en-US" dirty="0"/>
              <a:t>Mendenhall River flooding early August</a:t>
            </a:r>
          </a:p>
          <a:p>
            <a:pPr lvl="1"/>
            <a:r>
              <a:rPr lang="en-US" dirty="0"/>
              <a:t>Ketchikan landslide</a:t>
            </a:r>
          </a:p>
          <a:p>
            <a:pPr lvl="1"/>
            <a:r>
              <a:rPr lang="en-US" dirty="0"/>
              <a:t>Moderate drought southern Southeast since early July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38" name="Google Shape;538;g263d2d2a79f_0_2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542" name="Google Shape;542;g263d2d2a79f_0_23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g263d2d2a79f_0_234"/>
          <p:cNvPicPr preferRelativeResize="0"/>
          <p:nvPr/>
        </p:nvPicPr>
        <p:blipFill rotWithShape="1">
          <a:blip r:embed="rId4" cstate="screen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8499" y="5012014"/>
            <a:ext cx="2100659" cy="84518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BCF4B5E-5919-1540-A3D6-53983BEA47D4}"/>
              </a:ext>
            </a:extLst>
          </p:cNvPr>
          <p:cNvSpPr txBox="1"/>
          <p:nvPr/>
        </p:nvSpPr>
        <p:spPr>
          <a:xfrm>
            <a:off x="6422731" y="4640289"/>
            <a:ext cx="568334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Image credit:</a:t>
            </a:r>
          </a:p>
          <a:p>
            <a:r>
              <a:rPr lang="en-US" sz="1400" dirty="0"/>
              <a:t>Alaska Division of Homeland Security and Emergency Management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1A1F4CF-1585-3B49-919B-B740A83D8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2579" y="1778286"/>
            <a:ext cx="5414545" cy="3047865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464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63d2d2a79f_0_2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400" b="1" dirty="0">
                <a:solidFill>
                  <a:srgbClr val="2D4970"/>
                </a:solidFill>
              </a:rPr>
              <a:t>Alaska Daily Temperature Index</a:t>
            </a:r>
            <a:endParaRPr sz="50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g263d2d2a79f_0_2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542" name="Google Shape;542;g263d2d2a79f_0_23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g263d2d2a79f_0_234"/>
          <p:cNvPicPr preferRelativeResize="0"/>
          <p:nvPr/>
        </p:nvPicPr>
        <p:blipFill rotWithShape="1">
          <a:blip r:embed="rId4" cstate="screen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8499" y="5012014"/>
            <a:ext cx="2100659" cy="84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C24218-6AC5-CD70-2344-EB96967497B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854" y="1355952"/>
            <a:ext cx="8634291" cy="500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70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6616A3D-D18D-5341-8FB1-34700EC778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1447876"/>
            <a:ext cx="5088822" cy="46634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435A34-D63F-CA47-B2AF-10246F7078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447876"/>
            <a:ext cx="5088822" cy="4663440"/>
          </a:xfrm>
          <a:prstGeom prst="rect">
            <a:avLst/>
          </a:prstGeom>
        </p:spPr>
      </p:pic>
      <p:sp>
        <p:nvSpPr>
          <p:cNvPr id="539" name="Google Shape;539;g263d2d2a79f_0_2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400" b="1" dirty="0">
                <a:solidFill>
                  <a:srgbClr val="2D4970"/>
                </a:solidFill>
              </a:rPr>
              <a:t>Summer 2024 Temp and Precipitation</a:t>
            </a:r>
            <a:endParaRPr lang="en-US" sz="50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g263d2d2a79f_0_2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542" name="Google Shape;542;g263d2d2a79f_0_234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g263d2d2a79f_0_234"/>
          <p:cNvPicPr preferRelativeResize="0"/>
          <p:nvPr/>
        </p:nvPicPr>
        <p:blipFill rotWithShape="1">
          <a:blip r:embed="rId6" cstate="screen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8499" y="5012014"/>
            <a:ext cx="2100659" cy="8451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D6AEF6-8D51-8A40-8982-B2ECD362E00F}"/>
              </a:ext>
            </a:extLst>
          </p:cNvPr>
          <p:cNvSpPr txBox="1"/>
          <p:nvPr/>
        </p:nvSpPr>
        <p:spPr>
          <a:xfrm>
            <a:off x="3842062" y="6187288"/>
            <a:ext cx="4246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Data: ERA5 courtesy of EMCWF/Copernicus</a:t>
            </a:r>
          </a:p>
          <a:p>
            <a:pPr algn="ctr"/>
            <a:r>
              <a:rPr lang="en-US" dirty="0"/>
              <a:t>1991-2020 Baseline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3271BF-9BDC-574E-8C81-B2C1234858DF}"/>
              </a:ext>
            </a:extLst>
          </p:cNvPr>
          <p:cNvSpPr txBox="1"/>
          <p:nvPr/>
        </p:nvSpPr>
        <p:spPr>
          <a:xfrm>
            <a:off x="4521134" y="2020775"/>
            <a:ext cx="2148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Since 1950:</a:t>
            </a:r>
          </a:p>
          <a:p>
            <a:r>
              <a:rPr lang="en-US" dirty="0">
                <a:solidFill>
                  <a:srgbClr val="7030A0"/>
                </a:solidFill>
              </a:rPr>
              <a:t>6</a:t>
            </a:r>
            <a:r>
              <a:rPr lang="en-US" baseline="30000" dirty="0">
                <a:solidFill>
                  <a:srgbClr val="7030A0"/>
                </a:solidFill>
              </a:rPr>
              <a:t>th</a:t>
            </a:r>
            <a:r>
              <a:rPr lang="en-US" dirty="0">
                <a:solidFill>
                  <a:srgbClr val="7030A0"/>
                </a:solidFill>
              </a:rPr>
              <a:t> warmest Summer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DD907D-9E60-3649-B90C-70A613DAF771}"/>
              </a:ext>
            </a:extLst>
          </p:cNvPr>
          <p:cNvSpPr txBox="1"/>
          <p:nvPr/>
        </p:nvSpPr>
        <p:spPr>
          <a:xfrm>
            <a:off x="10015682" y="1914196"/>
            <a:ext cx="2035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Since 1950:</a:t>
            </a:r>
          </a:p>
          <a:p>
            <a:r>
              <a:rPr lang="en-US" dirty="0">
                <a:solidFill>
                  <a:srgbClr val="7030A0"/>
                </a:solidFill>
              </a:rPr>
              <a:t>8</a:t>
            </a:r>
            <a:r>
              <a:rPr lang="en-US" baseline="30000" dirty="0">
                <a:solidFill>
                  <a:srgbClr val="7030A0"/>
                </a:solidFill>
              </a:rPr>
              <a:t>th</a:t>
            </a:r>
            <a:r>
              <a:rPr lang="en-US" dirty="0">
                <a:solidFill>
                  <a:srgbClr val="7030A0"/>
                </a:solidFill>
              </a:rPr>
              <a:t> wettest Summer</a:t>
            </a:r>
          </a:p>
        </p:txBody>
      </p:sp>
    </p:spTree>
    <p:extLst>
      <p:ext uri="{BB962C8B-B14F-4D97-AF65-F5344CB8AC3E}">
        <p14:creationId xmlns:p14="http://schemas.microsoft.com/office/powerpoint/2010/main" val="1548665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63d2d2a79f_0_2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400" b="1" dirty="0">
                <a:solidFill>
                  <a:srgbClr val="2D4970"/>
                </a:solidFill>
              </a:rPr>
              <a:t>Summer 2024 sea surface temperatures</a:t>
            </a:r>
            <a:endParaRPr lang="en-US" sz="50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g263d2d2a79f_0_2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542" name="Google Shape;542;g263d2d2a79f_0_23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DDD907D-9E60-3649-B90C-70A613DAF771}"/>
              </a:ext>
            </a:extLst>
          </p:cNvPr>
          <p:cNvSpPr txBox="1"/>
          <p:nvPr/>
        </p:nvSpPr>
        <p:spPr>
          <a:xfrm>
            <a:off x="9328887" y="5846544"/>
            <a:ext cx="2024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1991-2020 baseline</a:t>
            </a:r>
          </a:p>
          <a:p>
            <a:r>
              <a:rPr lang="en-US" dirty="0">
                <a:solidFill>
                  <a:srgbClr val="7030A0"/>
                </a:solidFill>
              </a:rPr>
              <a:t>Source: NOAA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617EC3-AC3E-EB42-ABFA-21A3400D2A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4638" y="1326515"/>
            <a:ext cx="6342723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518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C1D39F-37F7-F94F-AE3E-48C92031A2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1297331"/>
            <a:ext cx="8991600" cy="5394960"/>
          </a:xfrm>
          <a:prstGeom prst="rect">
            <a:avLst/>
          </a:prstGeom>
        </p:spPr>
      </p:pic>
      <p:sp>
        <p:nvSpPr>
          <p:cNvPr id="539" name="Google Shape;539;g263d2d2a79f_0_234"/>
          <p:cNvSpPr txBox="1">
            <a:spLocks noGrp="1"/>
          </p:cNvSpPr>
          <p:nvPr>
            <p:ph type="title"/>
          </p:nvPr>
        </p:nvSpPr>
        <p:spPr>
          <a:xfrm>
            <a:off x="838200" y="569063"/>
            <a:ext cx="10515600" cy="1325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400" b="1" dirty="0">
                <a:solidFill>
                  <a:srgbClr val="2D4970"/>
                </a:solidFill>
              </a:rPr>
              <a:t>2024 Northern North American Wildfire</a:t>
            </a:r>
            <a:endParaRPr lang="en-US" sz="50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g263d2d2a79f_0_2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542" name="Google Shape;542;g263d2d2a79f_0_234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4384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63d2d2a79f_0_2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400" b="1" dirty="0">
                <a:solidFill>
                  <a:srgbClr val="2D4970"/>
                </a:solidFill>
              </a:rPr>
              <a:t>Arctic Sea Ice Extent: Summer 2024</a:t>
            </a:r>
            <a:endParaRPr lang="en-US" sz="50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g263d2d2a79f_0_2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542" name="Google Shape;542;g263d2d2a79f_0_23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g263d2d2a79f_0_234"/>
          <p:cNvPicPr preferRelativeResize="0"/>
          <p:nvPr/>
        </p:nvPicPr>
        <p:blipFill rotWithShape="1">
          <a:blip r:embed="rId4" cstate="screen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8499" y="5012014"/>
            <a:ext cx="2100659" cy="8451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D6AEF6-8D51-8A40-8982-B2ECD362E00F}"/>
              </a:ext>
            </a:extLst>
          </p:cNvPr>
          <p:cNvSpPr txBox="1"/>
          <p:nvPr/>
        </p:nvSpPr>
        <p:spPr>
          <a:xfrm>
            <a:off x="5360130" y="6352143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Since 1979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0E4C2B-0424-4246-A106-DCF1572B37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0482" y="1730492"/>
            <a:ext cx="457200" cy="33453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9AF1637-2865-6E4A-8D97-08B8496FD075}"/>
              </a:ext>
            </a:extLst>
          </p:cNvPr>
          <p:cNvSpPr txBox="1"/>
          <p:nvPr/>
        </p:nvSpPr>
        <p:spPr>
          <a:xfrm>
            <a:off x="8679996" y="5947214"/>
            <a:ext cx="1102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lowest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EB882E-5B5B-9F4E-8D8C-9FE9F38F6C65}"/>
              </a:ext>
            </a:extLst>
          </p:cNvPr>
          <p:cNvSpPr txBox="1"/>
          <p:nvPr/>
        </p:nvSpPr>
        <p:spPr>
          <a:xfrm>
            <a:off x="1575418" y="5947214"/>
            <a:ext cx="1219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12</a:t>
            </a:r>
            <a:r>
              <a:rPr lang="en-US" baseline="30000" dirty="0"/>
              <a:t>th</a:t>
            </a:r>
            <a:r>
              <a:rPr lang="en-US" dirty="0"/>
              <a:t> lowest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E5894F-7C67-F347-A83D-F1DC4EEC1E7E}"/>
              </a:ext>
            </a:extLst>
          </p:cNvPr>
          <p:cNvSpPr txBox="1"/>
          <p:nvPr/>
        </p:nvSpPr>
        <p:spPr>
          <a:xfrm>
            <a:off x="5310958" y="5947214"/>
            <a:ext cx="1102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lowest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7AFB04-C711-0543-03D0-7BD0378F5C7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9644" y="1283732"/>
            <a:ext cx="3155731" cy="457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0FD458-F741-8CF0-A6D7-11F88999904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751" y="1315973"/>
            <a:ext cx="3155731" cy="457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509FDE-DF60-2A32-C8E3-FFE11F2864E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4926" y="1315973"/>
            <a:ext cx="315573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08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63d2d2a79f_0_2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400" b="1" dirty="0">
                <a:solidFill>
                  <a:srgbClr val="2D4970"/>
                </a:solidFill>
              </a:rPr>
              <a:t>Arctic Sea Ice Age: August 2024</a:t>
            </a:r>
            <a:endParaRPr lang="en-US" sz="50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g263d2d2a79f_0_2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542" name="Google Shape;542;g263d2d2a79f_0_23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g263d2d2a79f_0_234"/>
          <p:cNvPicPr preferRelativeResize="0"/>
          <p:nvPr/>
        </p:nvPicPr>
        <p:blipFill rotWithShape="1">
          <a:blip r:embed="rId4" cstate="screen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8499" y="5012014"/>
            <a:ext cx="2100659" cy="8451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16A548-2BDE-8347-B258-5BE1A047E9B5}"/>
              </a:ext>
            </a:extLst>
          </p:cNvPr>
          <p:cNvSpPr txBox="1"/>
          <p:nvPr/>
        </p:nvSpPr>
        <p:spPr>
          <a:xfrm>
            <a:off x="8912266" y="5615583"/>
            <a:ext cx="2139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Analysis and graphic </a:t>
            </a:r>
          </a:p>
          <a:p>
            <a:pPr algn="ctr"/>
            <a:r>
              <a:rPr lang="en-US" dirty="0"/>
              <a:t>courtesy NSIDC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B1AECF-B481-F749-B199-ED36AB86F5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0587" y="1241462"/>
            <a:ext cx="5480013" cy="548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993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1792</TotalTime>
  <Words>430</Words>
  <Application>Microsoft Office PowerPoint</Application>
  <PresentationFormat>Widescreen</PresentationFormat>
  <Paragraphs>119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Helvetica Neue</vt:lpstr>
      <vt:lpstr>Times New Roman</vt:lpstr>
      <vt:lpstr>Office Theme</vt:lpstr>
      <vt:lpstr>Circumpolar One Heath Summer 2024 Climate Review  Fall 2024 Climate Outlook</vt:lpstr>
      <vt:lpstr>Summer 2024 Alaska Highlights</vt:lpstr>
      <vt:lpstr>Summer 2024 Alaska Highlights</vt:lpstr>
      <vt:lpstr>Alaska Daily Temperature Index</vt:lpstr>
      <vt:lpstr>Summer 2024 Temp and Precipitation</vt:lpstr>
      <vt:lpstr>Summer 2024 sea surface temperatures</vt:lpstr>
      <vt:lpstr>2024 Northern North American Wildfire</vt:lpstr>
      <vt:lpstr>Arctic Sea Ice Extent: Summer 2024</vt:lpstr>
      <vt:lpstr>Arctic Sea Ice Age: August 2024</vt:lpstr>
      <vt:lpstr>Beaufort Sea Ice Extent</vt:lpstr>
      <vt:lpstr>Fall 2024 Outlooks</vt:lpstr>
      <vt:lpstr>Sea Ice Outlook: Fall 2024</vt:lpstr>
      <vt:lpstr>La Niña and Alaska Autumns</vt:lpstr>
      <vt:lpstr>Fall 2024 Monthly Temperature Outlook</vt:lpstr>
      <vt:lpstr>Fall 2024 Monthly Precipitation Outlook</vt:lpstr>
      <vt:lpstr>Thanks very much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Circumpolar One Heath Spring 2024 Climate Review and Summer 2024 Outlook</dc:title>
  <dc:creator>Rick Thoman</dc:creator>
  <cp:lastModifiedBy>Brubaker, Mike Y</cp:lastModifiedBy>
  <cp:revision>22</cp:revision>
  <cp:lastPrinted>2024-09-13T20:26:01Z</cp:lastPrinted>
  <dcterms:created xsi:type="dcterms:W3CDTF">2024-06-05T16:54:31Z</dcterms:created>
  <dcterms:modified xsi:type="dcterms:W3CDTF">2024-09-17T04:57:06Z</dcterms:modified>
</cp:coreProperties>
</file>